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glb" ContentType="model/gltf.binary"/>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 id="2147483678" r:id="rId3"/>
    <p:sldMasterId id="2147483693" r:id="rId4"/>
    <p:sldMasterId id="2147483707" r:id="rId5"/>
    <p:sldMasterId id="2147483721" r:id="rId6"/>
  </p:sldMasterIdLst>
  <p:notesMasterIdLst>
    <p:notesMasterId r:id="rId121"/>
  </p:notesMasterIdLst>
  <p:handoutMasterIdLst>
    <p:handoutMasterId r:id="rId122"/>
  </p:handoutMasterIdLst>
  <p:sldIdLst>
    <p:sldId id="1314" r:id="rId7"/>
    <p:sldId id="1324" r:id="rId8"/>
    <p:sldId id="1346" r:id="rId9"/>
    <p:sldId id="1358" r:id="rId10"/>
    <p:sldId id="1410" r:id="rId11"/>
    <p:sldId id="1369" r:id="rId12"/>
    <p:sldId id="1328" r:id="rId13"/>
    <p:sldId id="1362" r:id="rId14"/>
    <p:sldId id="1363" r:id="rId15"/>
    <p:sldId id="1371" r:id="rId16"/>
    <p:sldId id="1393" r:id="rId17"/>
    <p:sldId id="1365" r:id="rId18"/>
    <p:sldId id="1326" r:id="rId19"/>
    <p:sldId id="1366" r:id="rId20"/>
    <p:sldId id="1394" r:id="rId21"/>
    <p:sldId id="1395" r:id="rId22"/>
    <p:sldId id="1367" r:id="rId23"/>
    <p:sldId id="1396" r:id="rId24"/>
    <p:sldId id="1368" r:id="rId25"/>
    <p:sldId id="1397" r:id="rId26"/>
    <p:sldId id="1398" r:id="rId27"/>
    <p:sldId id="1399" r:id="rId28"/>
    <p:sldId id="1400" r:id="rId29"/>
    <p:sldId id="1372" r:id="rId30"/>
    <p:sldId id="1401" r:id="rId31"/>
    <p:sldId id="1402" r:id="rId32"/>
    <p:sldId id="1403" r:id="rId33"/>
    <p:sldId id="1411" r:id="rId34"/>
    <p:sldId id="1374" r:id="rId35"/>
    <p:sldId id="258" r:id="rId36"/>
    <p:sldId id="259" r:id="rId37"/>
    <p:sldId id="260" r:id="rId38"/>
    <p:sldId id="1375" r:id="rId39"/>
    <p:sldId id="1376" r:id="rId40"/>
    <p:sldId id="1404" r:id="rId41"/>
    <p:sldId id="1405" r:id="rId42"/>
    <p:sldId id="1406" r:id="rId43"/>
    <p:sldId id="271" r:id="rId44"/>
    <p:sldId id="1377" r:id="rId45"/>
    <p:sldId id="1407" r:id="rId46"/>
    <p:sldId id="1408" r:id="rId47"/>
    <p:sldId id="1409" r:id="rId48"/>
    <p:sldId id="1423" r:id="rId49"/>
    <p:sldId id="1424" r:id="rId50"/>
    <p:sldId id="1425" r:id="rId51"/>
    <p:sldId id="1412" r:id="rId52"/>
    <p:sldId id="1386" r:id="rId53"/>
    <p:sldId id="1413" r:id="rId54"/>
    <p:sldId id="1415" r:id="rId55"/>
    <p:sldId id="1414" r:id="rId56"/>
    <p:sldId id="1416" r:id="rId57"/>
    <p:sldId id="1387" r:id="rId58"/>
    <p:sldId id="1417" r:id="rId59"/>
    <p:sldId id="1418" r:id="rId60"/>
    <p:sldId id="1419" r:id="rId61"/>
    <p:sldId id="1420" r:id="rId62"/>
    <p:sldId id="1421" r:id="rId63"/>
    <p:sldId id="1388" r:id="rId64"/>
    <p:sldId id="540" r:id="rId65"/>
    <p:sldId id="555" r:id="rId66"/>
    <p:sldId id="576" r:id="rId67"/>
    <p:sldId id="512" r:id="rId68"/>
    <p:sldId id="513" r:id="rId69"/>
    <p:sldId id="267" r:id="rId70"/>
    <p:sldId id="557" r:id="rId71"/>
    <p:sldId id="466" r:id="rId72"/>
    <p:sldId id="575" r:id="rId73"/>
    <p:sldId id="558" r:id="rId74"/>
    <p:sldId id="518" r:id="rId75"/>
    <p:sldId id="529" r:id="rId76"/>
    <p:sldId id="530" r:id="rId77"/>
    <p:sldId id="536" r:id="rId78"/>
    <p:sldId id="531" r:id="rId79"/>
    <p:sldId id="275" r:id="rId80"/>
    <p:sldId id="471" r:id="rId81"/>
    <p:sldId id="472" r:id="rId82"/>
    <p:sldId id="473" r:id="rId83"/>
    <p:sldId id="532" r:id="rId84"/>
    <p:sldId id="475" r:id="rId85"/>
    <p:sldId id="577" r:id="rId86"/>
    <p:sldId id="565" r:id="rId87"/>
    <p:sldId id="566" r:id="rId88"/>
    <p:sldId id="567" r:id="rId89"/>
    <p:sldId id="568" r:id="rId90"/>
    <p:sldId id="569" r:id="rId91"/>
    <p:sldId id="570" r:id="rId92"/>
    <p:sldId id="533" r:id="rId93"/>
    <p:sldId id="482" r:id="rId94"/>
    <p:sldId id="573" r:id="rId95"/>
    <p:sldId id="294" r:id="rId96"/>
    <p:sldId id="484" r:id="rId97"/>
    <p:sldId id="574" r:id="rId98"/>
    <p:sldId id="486" r:id="rId99"/>
    <p:sldId id="487" r:id="rId100"/>
    <p:sldId id="488" r:id="rId101"/>
    <p:sldId id="489" r:id="rId102"/>
    <p:sldId id="492" r:id="rId103"/>
    <p:sldId id="493" r:id="rId104"/>
    <p:sldId id="495" r:id="rId105"/>
    <p:sldId id="496" r:id="rId106"/>
    <p:sldId id="497" r:id="rId107"/>
    <p:sldId id="516" r:id="rId108"/>
    <p:sldId id="499" r:id="rId109"/>
    <p:sldId id="500" r:id="rId110"/>
    <p:sldId id="501" r:id="rId111"/>
    <p:sldId id="502" r:id="rId112"/>
    <p:sldId id="503" r:id="rId113"/>
    <p:sldId id="504" r:id="rId114"/>
    <p:sldId id="571" r:id="rId115"/>
    <p:sldId id="572" r:id="rId116"/>
    <p:sldId id="508" r:id="rId117"/>
    <p:sldId id="509" r:id="rId118"/>
    <p:sldId id="1422" r:id="rId119"/>
    <p:sldId id="1356" r:id="rId120"/>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358"/>
            <p14:sldId id="1410"/>
            <p14:sldId id="1369"/>
            <p14:sldId id="1328"/>
            <p14:sldId id="1362"/>
            <p14:sldId id="1363"/>
            <p14:sldId id="1371"/>
            <p14:sldId id="1393"/>
            <p14:sldId id="1365"/>
            <p14:sldId id="1326"/>
            <p14:sldId id="1366"/>
            <p14:sldId id="1394"/>
            <p14:sldId id="1395"/>
            <p14:sldId id="1367"/>
            <p14:sldId id="1396"/>
            <p14:sldId id="1368"/>
            <p14:sldId id="1397"/>
            <p14:sldId id="1398"/>
            <p14:sldId id="1399"/>
            <p14:sldId id="1400"/>
            <p14:sldId id="1372"/>
            <p14:sldId id="1401"/>
            <p14:sldId id="1402"/>
            <p14:sldId id="1403"/>
            <p14:sldId id="1411"/>
            <p14:sldId id="1374"/>
            <p14:sldId id="258"/>
            <p14:sldId id="259"/>
            <p14:sldId id="260"/>
            <p14:sldId id="1375"/>
            <p14:sldId id="1376"/>
            <p14:sldId id="1404"/>
            <p14:sldId id="1405"/>
            <p14:sldId id="1406"/>
            <p14:sldId id="271"/>
            <p14:sldId id="1377"/>
            <p14:sldId id="1407"/>
            <p14:sldId id="1408"/>
            <p14:sldId id="1409"/>
            <p14:sldId id="1423"/>
            <p14:sldId id="1424"/>
            <p14:sldId id="1425"/>
            <p14:sldId id="1412"/>
            <p14:sldId id="1386"/>
            <p14:sldId id="1413"/>
            <p14:sldId id="1415"/>
            <p14:sldId id="1414"/>
            <p14:sldId id="1416"/>
            <p14:sldId id="1387"/>
            <p14:sldId id="1417"/>
            <p14:sldId id="1418"/>
            <p14:sldId id="1419"/>
            <p14:sldId id="1420"/>
            <p14:sldId id="1421"/>
            <p14:sldId id="1388"/>
            <p14:sldId id="540"/>
            <p14:sldId id="555"/>
            <p14:sldId id="576"/>
            <p14:sldId id="512"/>
            <p14:sldId id="513"/>
            <p14:sldId id="267"/>
            <p14:sldId id="557"/>
            <p14:sldId id="466"/>
            <p14:sldId id="575"/>
            <p14:sldId id="558"/>
            <p14:sldId id="518"/>
            <p14:sldId id="529"/>
            <p14:sldId id="530"/>
            <p14:sldId id="536"/>
            <p14:sldId id="531"/>
            <p14:sldId id="275"/>
            <p14:sldId id="471"/>
            <p14:sldId id="472"/>
            <p14:sldId id="473"/>
            <p14:sldId id="532"/>
            <p14:sldId id="475"/>
            <p14:sldId id="577"/>
            <p14:sldId id="565"/>
            <p14:sldId id="566"/>
            <p14:sldId id="567"/>
            <p14:sldId id="568"/>
            <p14:sldId id="569"/>
            <p14:sldId id="570"/>
            <p14:sldId id="533"/>
            <p14:sldId id="482"/>
            <p14:sldId id="573"/>
            <p14:sldId id="294"/>
            <p14:sldId id="484"/>
            <p14:sldId id="574"/>
            <p14:sldId id="486"/>
            <p14:sldId id="487"/>
            <p14:sldId id="488"/>
            <p14:sldId id="489"/>
            <p14:sldId id="492"/>
            <p14:sldId id="493"/>
            <p14:sldId id="495"/>
            <p14:sldId id="496"/>
            <p14:sldId id="497"/>
            <p14:sldId id="516"/>
            <p14:sldId id="499"/>
            <p14:sldId id="500"/>
            <p14:sldId id="501"/>
            <p14:sldId id="502"/>
            <p14:sldId id="503"/>
            <p14:sldId id="504"/>
            <p14:sldId id="571"/>
            <p14:sldId id="572"/>
            <p14:sldId id="508"/>
            <p14:sldId id="509"/>
            <p14:sldId id="1422"/>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E2E200"/>
    <a:srgbClr val="B7CFCE"/>
    <a:srgbClr val="000066"/>
    <a:srgbClr val="080808"/>
    <a:srgbClr val="B48900"/>
    <a:srgbClr val="008000"/>
    <a:srgbClr val="FF9999"/>
    <a:srgbClr val="FF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6374" autoAdjust="0"/>
  </p:normalViewPr>
  <p:slideViewPr>
    <p:cSldViewPr>
      <p:cViewPr varScale="1">
        <p:scale>
          <a:sx n="113" d="100"/>
          <a:sy n="113" d="100"/>
        </p:scale>
        <p:origin x="1428" y="120"/>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735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298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50147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402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5349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16304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86325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96413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1607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56842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88363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84642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94571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923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302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256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99920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58947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Makin Island Invasion: </a:t>
            </a:r>
            <a:r>
              <a:rPr lang="en-US" sz="1200" b="0" i="0">
                <a:solidFill>
                  <a:schemeClr val="dk1"/>
                </a:solidFill>
                <a:latin typeface="Calibri"/>
                <a:ea typeface="Calibri"/>
                <a:cs typeface="Calibri"/>
                <a:sym typeface="Calibri"/>
              </a:rPr>
              <a:t>The assault troops were also surprised to discover that even though they were approaching the beach at high tide as planned, a miscalculation of the lagoon's depth caused their small boats to go aground, forcing them to walk the final 250 yards (230 m) to the beach in waist-deep water.</a:t>
            </a:r>
            <a:endParaRPr/>
          </a:p>
          <a:p>
            <a:pPr marL="0" lvl="0" indent="0" algn="l" rtl="0">
              <a:lnSpc>
                <a:spcPct val="100000"/>
              </a:lnSpc>
              <a:spcBef>
                <a:spcPts val="0"/>
              </a:spcBef>
              <a:spcAft>
                <a:spcPts val="0"/>
              </a:spcAft>
              <a:buSzPts val="1400"/>
              <a:buNone/>
            </a:pP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Tarawa</a:t>
            </a:r>
            <a:endParaRPr/>
          </a:p>
        </p:txBody>
      </p:sp>
      <p:sp>
        <p:nvSpPr>
          <p:cNvPr id="290" name="Google Shape;29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382085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7195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204704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57081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2" name="Google Shape;50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40776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66121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737396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304709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47978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96823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253785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95297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0390991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29498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732067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720205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477171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0245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0657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77099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D3B07AF-174F-4C37-9CA6-5DF549A7F5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60689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D3B07AF-174F-4C37-9CA6-5DF549A7F5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44357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D3B07AF-174F-4C37-9CA6-5DF549A7F5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91193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D3B07AF-174F-4C37-9CA6-5DF549A7F5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267599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9C1EA4F5-CEC4-4508-A973-1DD82417117D}"/>
              </a:ext>
            </a:extLst>
          </p:cNvPr>
          <p:cNvSpPr>
            <a:spLocks noGrp="1" noChangeArrowheads="1"/>
          </p:cNvSpPr>
          <p:nvPr>
            <p:ph type="sldNum" sz="quarter" idx="5"/>
          </p:nvPr>
        </p:nvSpPr>
        <p:spPr>
          <a:noFill/>
        </p:spPr>
        <p:txBody>
          <a:bodyPr/>
          <a:lstStyle>
            <a:lvl1pPr defTabSz="931768">
              <a:defRPr>
                <a:solidFill>
                  <a:schemeClr val="tx1"/>
                </a:solidFill>
                <a:latin typeface="Arial" panose="020B0604020202020204" pitchFamily="34" charset="0"/>
              </a:defRPr>
            </a:lvl1pPr>
            <a:lvl2pPr marL="742873" indent="-285721" defTabSz="931768">
              <a:defRPr>
                <a:solidFill>
                  <a:schemeClr val="tx1"/>
                </a:solidFill>
                <a:latin typeface="Arial" panose="020B0604020202020204" pitchFamily="34" charset="0"/>
              </a:defRPr>
            </a:lvl2pPr>
            <a:lvl3pPr marL="1142883" indent="-228577" defTabSz="931768">
              <a:defRPr>
                <a:solidFill>
                  <a:schemeClr val="tx1"/>
                </a:solidFill>
                <a:latin typeface="Arial" panose="020B0604020202020204" pitchFamily="34" charset="0"/>
              </a:defRPr>
            </a:lvl3pPr>
            <a:lvl4pPr marL="1600036" indent="-228577" defTabSz="931768">
              <a:defRPr>
                <a:solidFill>
                  <a:schemeClr val="tx1"/>
                </a:solidFill>
                <a:latin typeface="Arial" panose="020B0604020202020204" pitchFamily="34" charset="0"/>
              </a:defRPr>
            </a:lvl4pPr>
            <a:lvl5pPr marL="2057189" indent="-228577" defTabSz="931768">
              <a:defRPr>
                <a:solidFill>
                  <a:schemeClr val="tx1"/>
                </a:solidFill>
                <a:latin typeface="Arial" panose="020B0604020202020204" pitchFamily="34" charset="0"/>
              </a:defRPr>
            </a:lvl5pPr>
            <a:lvl6pPr marL="2514343" indent="-228577" defTabSz="931768" eaLnBrk="0" fontAlgn="base" hangingPunct="0">
              <a:spcBef>
                <a:spcPct val="0"/>
              </a:spcBef>
              <a:spcAft>
                <a:spcPct val="0"/>
              </a:spcAft>
              <a:defRPr>
                <a:solidFill>
                  <a:schemeClr val="tx1"/>
                </a:solidFill>
                <a:latin typeface="Arial" panose="020B0604020202020204" pitchFamily="34" charset="0"/>
              </a:defRPr>
            </a:lvl6pPr>
            <a:lvl7pPr marL="2971496" indent="-228577" defTabSz="931768" eaLnBrk="0" fontAlgn="base" hangingPunct="0">
              <a:spcBef>
                <a:spcPct val="0"/>
              </a:spcBef>
              <a:spcAft>
                <a:spcPct val="0"/>
              </a:spcAft>
              <a:defRPr>
                <a:solidFill>
                  <a:schemeClr val="tx1"/>
                </a:solidFill>
                <a:latin typeface="Arial" panose="020B0604020202020204" pitchFamily="34" charset="0"/>
              </a:defRPr>
            </a:lvl7pPr>
            <a:lvl8pPr marL="3428649" indent="-228577" defTabSz="931768" eaLnBrk="0" fontAlgn="base" hangingPunct="0">
              <a:spcBef>
                <a:spcPct val="0"/>
              </a:spcBef>
              <a:spcAft>
                <a:spcPct val="0"/>
              </a:spcAft>
              <a:defRPr>
                <a:solidFill>
                  <a:schemeClr val="tx1"/>
                </a:solidFill>
                <a:latin typeface="Arial" panose="020B0604020202020204" pitchFamily="34" charset="0"/>
              </a:defRPr>
            </a:lvl8pPr>
            <a:lvl9pPr marL="3885802" indent="-228577" defTabSz="93176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768" rtl="0" eaLnBrk="1" fontAlgn="base" latinLnBrk="0" hangingPunct="1">
              <a:lnSpc>
                <a:spcPct val="100000"/>
              </a:lnSpc>
              <a:spcBef>
                <a:spcPct val="0"/>
              </a:spcBef>
              <a:spcAft>
                <a:spcPct val="0"/>
              </a:spcAft>
              <a:buClrTx/>
              <a:buSzTx/>
              <a:buFontTx/>
              <a:buNone/>
              <a:tabLst/>
              <a:defRPr/>
            </a:pPr>
            <a:fld id="{B577FA71-141F-4429-AD74-08E06B0150E4}"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31768" rtl="0" eaLnBrk="1" fontAlgn="base" latinLnBrk="0" hangingPunct="1">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4275" name="Rectangle 2">
            <a:extLst>
              <a:ext uri="{FF2B5EF4-FFF2-40B4-BE49-F238E27FC236}">
                <a16:creationId xmlns:a16="http://schemas.microsoft.com/office/drawing/2014/main" id="{5B42E4DB-F90F-4652-A8CF-56448F70B822}"/>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5966AF79-1814-4FA6-B0A6-CDF5120DA4B4}"/>
              </a:ext>
            </a:extLst>
          </p:cNvPr>
          <p:cNvSpPr>
            <a:spLocks noGrp="1" noChangeArrowheads="1"/>
          </p:cNvSpPr>
          <p:nvPr>
            <p:ph type="body" idx="1"/>
          </p:nvPr>
        </p:nvSpPr>
        <p:spPr>
          <a:xfrm>
            <a:off x="701676" y="4416426"/>
            <a:ext cx="5608638" cy="4183063"/>
          </a:xfrm>
          <a:noFill/>
        </p:spPr>
        <p:txBody>
          <a:bodyPr/>
          <a:lstStyle/>
          <a:p>
            <a:pPr eaLnBrk="1" hangingPunct="1"/>
            <a:endParaRPr lang="en-US" altLang="en-US"/>
          </a:p>
        </p:txBody>
      </p:sp>
    </p:spTree>
    <p:extLst>
      <p:ext uri="{BB962C8B-B14F-4D97-AF65-F5344CB8AC3E}">
        <p14:creationId xmlns:p14="http://schemas.microsoft.com/office/powerpoint/2010/main" val="12078453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9C1EA4F5-CEC4-4508-A973-1DD82417117D}"/>
              </a:ext>
            </a:extLst>
          </p:cNvPr>
          <p:cNvSpPr>
            <a:spLocks noGrp="1" noChangeArrowheads="1"/>
          </p:cNvSpPr>
          <p:nvPr>
            <p:ph type="sldNum" sz="quarter" idx="5"/>
          </p:nvPr>
        </p:nvSpPr>
        <p:spPr>
          <a:noFill/>
        </p:spPr>
        <p:txBody>
          <a:bodyPr/>
          <a:lstStyle>
            <a:lvl1pPr defTabSz="931863">
              <a:defRPr>
                <a:solidFill>
                  <a:schemeClr val="tx1"/>
                </a:solidFill>
                <a:latin typeface="Arial" panose="020B0604020202020204" pitchFamily="34" charset="0"/>
              </a:defRPr>
            </a:lvl1pPr>
            <a:lvl2pPr marL="742950" indent="-285750" defTabSz="931863">
              <a:defRPr>
                <a:solidFill>
                  <a:schemeClr val="tx1"/>
                </a:solidFill>
                <a:latin typeface="Arial" panose="020B0604020202020204" pitchFamily="34" charset="0"/>
              </a:defRPr>
            </a:lvl2pPr>
            <a:lvl3pPr marL="1143000" indent="-228600" defTabSz="931863">
              <a:defRPr>
                <a:solidFill>
                  <a:schemeClr val="tx1"/>
                </a:solidFill>
                <a:latin typeface="Arial" panose="020B0604020202020204" pitchFamily="34" charset="0"/>
              </a:defRPr>
            </a:lvl3pPr>
            <a:lvl4pPr marL="1600200" indent="-228600" defTabSz="931863">
              <a:defRPr>
                <a:solidFill>
                  <a:schemeClr val="tx1"/>
                </a:solidFill>
                <a:latin typeface="Arial" panose="020B0604020202020204" pitchFamily="34" charset="0"/>
              </a:defRPr>
            </a:lvl4pPr>
            <a:lvl5pPr marL="2057400" indent="-228600" defTabSz="931863">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B577FA71-141F-4429-AD74-08E06B0150E4}"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75" name="Rectangle 2">
            <a:extLst>
              <a:ext uri="{FF2B5EF4-FFF2-40B4-BE49-F238E27FC236}">
                <a16:creationId xmlns:a16="http://schemas.microsoft.com/office/drawing/2014/main" id="{5B42E4DB-F90F-4652-A8CF-56448F70B822}"/>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5966AF79-1814-4FA6-B0A6-CDF5120DA4B4}"/>
              </a:ext>
            </a:extLst>
          </p:cNvPr>
          <p:cNvSpPr>
            <a:spLocks noGrp="1" noChangeArrowheads="1"/>
          </p:cNvSpPr>
          <p:nvPr>
            <p:ph type="body" idx="1"/>
          </p:nvPr>
        </p:nvSpPr>
        <p:spPr>
          <a:xfrm>
            <a:off x="701675" y="4416425"/>
            <a:ext cx="5608638" cy="4183063"/>
          </a:xfrm>
          <a:noFill/>
        </p:spPr>
        <p:txBody>
          <a:bodyPr/>
          <a:lstStyle/>
          <a:p>
            <a:pPr eaLnBrk="1" hangingPunct="1"/>
            <a:endParaRPr lang="en-US" altLang="en-US"/>
          </a:p>
        </p:txBody>
      </p:sp>
    </p:spTree>
    <p:extLst>
      <p:ext uri="{BB962C8B-B14F-4D97-AF65-F5344CB8AC3E}">
        <p14:creationId xmlns:p14="http://schemas.microsoft.com/office/powerpoint/2010/main" val="12078453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CCE6E6F8-2E6A-4D9D-B289-ECFA0B11EFFD}"/>
              </a:ext>
            </a:extLst>
          </p:cNvPr>
          <p:cNvSpPr>
            <a:spLocks noGrp="1" noChangeArrowheads="1"/>
          </p:cNvSpPr>
          <p:nvPr>
            <p:ph type="sldNum" sz="quarter" idx="5"/>
          </p:nvPr>
        </p:nvSpPr>
        <p:spPr>
          <a:noFill/>
        </p:spPr>
        <p:txBody>
          <a:bodyPr/>
          <a:lstStyle>
            <a:lvl1pPr defTabSz="931811">
              <a:defRPr>
                <a:solidFill>
                  <a:schemeClr val="tx1"/>
                </a:solidFill>
                <a:latin typeface="Arial" panose="020B0604020202020204" pitchFamily="34" charset="0"/>
              </a:defRPr>
            </a:lvl1pPr>
            <a:lvl2pPr marL="742909" indent="-285734" defTabSz="931811">
              <a:defRPr>
                <a:solidFill>
                  <a:schemeClr val="tx1"/>
                </a:solidFill>
                <a:latin typeface="Arial" panose="020B0604020202020204" pitchFamily="34" charset="0"/>
              </a:defRPr>
            </a:lvl2pPr>
            <a:lvl3pPr marL="1142937" indent="-228587" defTabSz="931811">
              <a:defRPr>
                <a:solidFill>
                  <a:schemeClr val="tx1"/>
                </a:solidFill>
                <a:latin typeface="Arial" panose="020B0604020202020204" pitchFamily="34" charset="0"/>
              </a:defRPr>
            </a:lvl3pPr>
            <a:lvl4pPr marL="1600111" indent="-228587" defTabSz="931811">
              <a:defRPr>
                <a:solidFill>
                  <a:schemeClr val="tx1"/>
                </a:solidFill>
                <a:latin typeface="Arial" panose="020B0604020202020204" pitchFamily="34" charset="0"/>
              </a:defRPr>
            </a:lvl4pPr>
            <a:lvl5pPr marL="2057287" indent="-228587" defTabSz="931811">
              <a:defRPr>
                <a:solidFill>
                  <a:schemeClr val="tx1"/>
                </a:solidFill>
                <a:latin typeface="Arial" panose="020B0604020202020204" pitchFamily="34" charset="0"/>
              </a:defRPr>
            </a:lvl5pPr>
            <a:lvl6pPr marL="2514461" indent="-228587" defTabSz="931811" eaLnBrk="0" fontAlgn="base" hangingPunct="0">
              <a:spcBef>
                <a:spcPct val="0"/>
              </a:spcBef>
              <a:spcAft>
                <a:spcPct val="0"/>
              </a:spcAft>
              <a:defRPr>
                <a:solidFill>
                  <a:schemeClr val="tx1"/>
                </a:solidFill>
                <a:latin typeface="Arial" panose="020B0604020202020204" pitchFamily="34" charset="0"/>
              </a:defRPr>
            </a:lvl6pPr>
            <a:lvl7pPr marL="2971635" indent="-228587" defTabSz="931811" eaLnBrk="0" fontAlgn="base" hangingPunct="0">
              <a:spcBef>
                <a:spcPct val="0"/>
              </a:spcBef>
              <a:spcAft>
                <a:spcPct val="0"/>
              </a:spcAft>
              <a:defRPr>
                <a:solidFill>
                  <a:schemeClr val="tx1"/>
                </a:solidFill>
                <a:latin typeface="Arial" panose="020B0604020202020204" pitchFamily="34" charset="0"/>
              </a:defRPr>
            </a:lvl7pPr>
            <a:lvl8pPr marL="3428811" indent="-228587" defTabSz="931811" eaLnBrk="0" fontAlgn="base" hangingPunct="0">
              <a:spcBef>
                <a:spcPct val="0"/>
              </a:spcBef>
              <a:spcAft>
                <a:spcPct val="0"/>
              </a:spcAft>
              <a:defRPr>
                <a:solidFill>
                  <a:schemeClr val="tx1"/>
                </a:solidFill>
                <a:latin typeface="Arial" panose="020B0604020202020204" pitchFamily="34" charset="0"/>
              </a:defRPr>
            </a:lvl8pPr>
            <a:lvl9pPr marL="3885985" indent="-228587" defTabSz="931811"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11" rtl="0" eaLnBrk="1" fontAlgn="base" latinLnBrk="0" hangingPunct="1">
              <a:lnSpc>
                <a:spcPct val="100000"/>
              </a:lnSpc>
              <a:spcBef>
                <a:spcPct val="0"/>
              </a:spcBef>
              <a:spcAft>
                <a:spcPct val="0"/>
              </a:spcAft>
              <a:buClrTx/>
              <a:buSzTx/>
              <a:buFontTx/>
              <a:buNone/>
              <a:tabLst/>
              <a:defRPr/>
            </a:pPr>
            <a:fld id="{CEFED95E-6E5E-4FE7-BE63-5A838221BAE2}"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31811"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299" name="Rectangle 2">
            <a:extLst>
              <a:ext uri="{FF2B5EF4-FFF2-40B4-BE49-F238E27FC236}">
                <a16:creationId xmlns:a16="http://schemas.microsoft.com/office/drawing/2014/main" id="{9CA90075-776A-47E5-869F-123C5B1471F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A5E47340-2A76-4966-BCCC-D90425D4176A}"/>
              </a:ext>
            </a:extLst>
          </p:cNvPr>
          <p:cNvSpPr>
            <a:spLocks noGrp="1" noChangeArrowheads="1"/>
          </p:cNvSpPr>
          <p:nvPr>
            <p:ph type="body" idx="1"/>
          </p:nvPr>
        </p:nvSpPr>
        <p:spPr>
          <a:xfrm>
            <a:off x="701675" y="4416425"/>
            <a:ext cx="5608638" cy="4183063"/>
          </a:xfrm>
          <a:noFill/>
        </p:spPr>
        <p:txBody>
          <a:bodyPr/>
          <a:lstStyle/>
          <a:p>
            <a:pPr eaLnBrk="1" hangingPunct="1"/>
            <a:endParaRPr lang="en-US" altLang="en-US"/>
          </a:p>
        </p:txBody>
      </p:sp>
    </p:spTree>
    <p:extLst>
      <p:ext uri="{BB962C8B-B14F-4D97-AF65-F5344CB8AC3E}">
        <p14:creationId xmlns:p14="http://schemas.microsoft.com/office/powerpoint/2010/main" val="1751097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CCE6E6F8-2E6A-4D9D-B289-ECFA0B11EFFD}"/>
              </a:ext>
            </a:extLst>
          </p:cNvPr>
          <p:cNvSpPr>
            <a:spLocks noGrp="1" noChangeArrowheads="1"/>
          </p:cNvSpPr>
          <p:nvPr>
            <p:ph type="sldNum" sz="quarter" idx="5"/>
          </p:nvPr>
        </p:nvSpPr>
        <p:spPr>
          <a:noFill/>
        </p:spPr>
        <p:txBody>
          <a:bodyPr/>
          <a:lstStyle>
            <a:lvl1pPr defTabSz="931811">
              <a:defRPr>
                <a:solidFill>
                  <a:schemeClr val="tx1"/>
                </a:solidFill>
                <a:latin typeface="Arial" panose="020B0604020202020204" pitchFamily="34" charset="0"/>
              </a:defRPr>
            </a:lvl1pPr>
            <a:lvl2pPr marL="742909" indent="-285734" defTabSz="931811">
              <a:defRPr>
                <a:solidFill>
                  <a:schemeClr val="tx1"/>
                </a:solidFill>
                <a:latin typeface="Arial" panose="020B0604020202020204" pitchFamily="34" charset="0"/>
              </a:defRPr>
            </a:lvl2pPr>
            <a:lvl3pPr marL="1142937" indent="-228587" defTabSz="931811">
              <a:defRPr>
                <a:solidFill>
                  <a:schemeClr val="tx1"/>
                </a:solidFill>
                <a:latin typeface="Arial" panose="020B0604020202020204" pitchFamily="34" charset="0"/>
              </a:defRPr>
            </a:lvl3pPr>
            <a:lvl4pPr marL="1600111" indent="-228587" defTabSz="931811">
              <a:defRPr>
                <a:solidFill>
                  <a:schemeClr val="tx1"/>
                </a:solidFill>
                <a:latin typeface="Arial" panose="020B0604020202020204" pitchFamily="34" charset="0"/>
              </a:defRPr>
            </a:lvl4pPr>
            <a:lvl5pPr marL="2057287" indent="-228587" defTabSz="931811">
              <a:defRPr>
                <a:solidFill>
                  <a:schemeClr val="tx1"/>
                </a:solidFill>
                <a:latin typeface="Arial" panose="020B0604020202020204" pitchFamily="34" charset="0"/>
              </a:defRPr>
            </a:lvl5pPr>
            <a:lvl6pPr marL="2514461" indent="-228587" defTabSz="931811" eaLnBrk="0" fontAlgn="base" hangingPunct="0">
              <a:spcBef>
                <a:spcPct val="0"/>
              </a:spcBef>
              <a:spcAft>
                <a:spcPct val="0"/>
              </a:spcAft>
              <a:defRPr>
                <a:solidFill>
                  <a:schemeClr val="tx1"/>
                </a:solidFill>
                <a:latin typeface="Arial" panose="020B0604020202020204" pitchFamily="34" charset="0"/>
              </a:defRPr>
            </a:lvl6pPr>
            <a:lvl7pPr marL="2971635" indent="-228587" defTabSz="931811" eaLnBrk="0" fontAlgn="base" hangingPunct="0">
              <a:spcBef>
                <a:spcPct val="0"/>
              </a:spcBef>
              <a:spcAft>
                <a:spcPct val="0"/>
              </a:spcAft>
              <a:defRPr>
                <a:solidFill>
                  <a:schemeClr val="tx1"/>
                </a:solidFill>
                <a:latin typeface="Arial" panose="020B0604020202020204" pitchFamily="34" charset="0"/>
              </a:defRPr>
            </a:lvl7pPr>
            <a:lvl8pPr marL="3428811" indent="-228587" defTabSz="931811" eaLnBrk="0" fontAlgn="base" hangingPunct="0">
              <a:spcBef>
                <a:spcPct val="0"/>
              </a:spcBef>
              <a:spcAft>
                <a:spcPct val="0"/>
              </a:spcAft>
              <a:defRPr>
                <a:solidFill>
                  <a:schemeClr val="tx1"/>
                </a:solidFill>
                <a:latin typeface="Arial" panose="020B0604020202020204" pitchFamily="34" charset="0"/>
              </a:defRPr>
            </a:lvl8pPr>
            <a:lvl9pPr marL="3885985" indent="-228587" defTabSz="931811"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11" rtl="0" eaLnBrk="1" fontAlgn="base" latinLnBrk="0" hangingPunct="1">
              <a:lnSpc>
                <a:spcPct val="100000"/>
              </a:lnSpc>
              <a:spcBef>
                <a:spcPct val="0"/>
              </a:spcBef>
              <a:spcAft>
                <a:spcPct val="0"/>
              </a:spcAft>
              <a:buClrTx/>
              <a:buSzTx/>
              <a:buFontTx/>
              <a:buNone/>
              <a:tabLst/>
              <a:defRPr/>
            </a:pPr>
            <a:fld id="{CEFED95E-6E5E-4FE7-BE63-5A838221BAE2}"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31811" rtl="0" eaLnBrk="1" fontAlgn="base" latinLnBrk="0" hangingPunct="1">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299" name="Rectangle 2">
            <a:extLst>
              <a:ext uri="{FF2B5EF4-FFF2-40B4-BE49-F238E27FC236}">
                <a16:creationId xmlns:a16="http://schemas.microsoft.com/office/drawing/2014/main" id="{9CA90075-776A-47E5-869F-123C5B1471F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A5E47340-2A76-4966-BCCC-D90425D4176A}"/>
              </a:ext>
            </a:extLst>
          </p:cNvPr>
          <p:cNvSpPr>
            <a:spLocks noGrp="1" noChangeArrowheads="1"/>
          </p:cNvSpPr>
          <p:nvPr>
            <p:ph type="body" idx="1"/>
          </p:nvPr>
        </p:nvSpPr>
        <p:spPr>
          <a:xfrm>
            <a:off x="701675" y="4416425"/>
            <a:ext cx="5608638" cy="4183063"/>
          </a:xfrm>
          <a:noFill/>
        </p:spPr>
        <p:txBody>
          <a:bodyPr/>
          <a:lstStyle/>
          <a:p>
            <a:pPr eaLnBrk="1" hangingPunct="1"/>
            <a:endParaRPr lang="en-US" altLang="en-US"/>
          </a:p>
        </p:txBody>
      </p:sp>
    </p:spTree>
    <p:extLst>
      <p:ext uri="{BB962C8B-B14F-4D97-AF65-F5344CB8AC3E}">
        <p14:creationId xmlns:p14="http://schemas.microsoft.com/office/powerpoint/2010/main" val="175109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CCE6E6F8-2E6A-4D9D-B289-ECFA0B11EFFD}"/>
              </a:ext>
            </a:extLst>
          </p:cNvPr>
          <p:cNvSpPr>
            <a:spLocks noGrp="1" noChangeArrowheads="1"/>
          </p:cNvSpPr>
          <p:nvPr>
            <p:ph type="sldNum" sz="quarter" idx="5"/>
          </p:nvPr>
        </p:nvSpPr>
        <p:spPr>
          <a:noFill/>
        </p:spPr>
        <p:txBody>
          <a:bodyPr/>
          <a:lstStyle>
            <a:lvl1pPr defTabSz="931811">
              <a:defRPr>
                <a:solidFill>
                  <a:schemeClr val="tx1"/>
                </a:solidFill>
                <a:latin typeface="Arial" panose="020B0604020202020204" pitchFamily="34" charset="0"/>
              </a:defRPr>
            </a:lvl1pPr>
            <a:lvl2pPr marL="742909" indent="-285734" defTabSz="931811">
              <a:defRPr>
                <a:solidFill>
                  <a:schemeClr val="tx1"/>
                </a:solidFill>
                <a:latin typeface="Arial" panose="020B0604020202020204" pitchFamily="34" charset="0"/>
              </a:defRPr>
            </a:lvl2pPr>
            <a:lvl3pPr marL="1142937" indent="-228587" defTabSz="931811">
              <a:defRPr>
                <a:solidFill>
                  <a:schemeClr val="tx1"/>
                </a:solidFill>
                <a:latin typeface="Arial" panose="020B0604020202020204" pitchFamily="34" charset="0"/>
              </a:defRPr>
            </a:lvl3pPr>
            <a:lvl4pPr marL="1600111" indent="-228587" defTabSz="931811">
              <a:defRPr>
                <a:solidFill>
                  <a:schemeClr val="tx1"/>
                </a:solidFill>
                <a:latin typeface="Arial" panose="020B0604020202020204" pitchFamily="34" charset="0"/>
              </a:defRPr>
            </a:lvl4pPr>
            <a:lvl5pPr marL="2057287" indent="-228587" defTabSz="931811">
              <a:defRPr>
                <a:solidFill>
                  <a:schemeClr val="tx1"/>
                </a:solidFill>
                <a:latin typeface="Arial" panose="020B0604020202020204" pitchFamily="34" charset="0"/>
              </a:defRPr>
            </a:lvl5pPr>
            <a:lvl6pPr marL="2514461" indent="-228587" defTabSz="931811" eaLnBrk="0" fontAlgn="base" hangingPunct="0">
              <a:spcBef>
                <a:spcPct val="0"/>
              </a:spcBef>
              <a:spcAft>
                <a:spcPct val="0"/>
              </a:spcAft>
              <a:defRPr>
                <a:solidFill>
                  <a:schemeClr val="tx1"/>
                </a:solidFill>
                <a:latin typeface="Arial" panose="020B0604020202020204" pitchFamily="34" charset="0"/>
              </a:defRPr>
            </a:lvl6pPr>
            <a:lvl7pPr marL="2971635" indent="-228587" defTabSz="931811" eaLnBrk="0" fontAlgn="base" hangingPunct="0">
              <a:spcBef>
                <a:spcPct val="0"/>
              </a:spcBef>
              <a:spcAft>
                <a:spcPct val="0"/>
              </a:spcAft>
              <a:defRPr>
                <a:solidFill>
                  <a:schemeClr val="tx1"/>
                </a:solidFill>
                <a:latin typeface="Arial" panose="020B0604020202020204" pitchFamily="34" charset="0"/>
              </a:defRPr>
            </a:lvl7pPr>
            <a:lvl8pPr marL="3428811" indent="-228587" defTabSz="931811" eaLnBrk="0" fontAlgn="base" hangingPunct="0">
              <a:spcBef>
                <a:spcPct val="0"/>
              </a:spcBef>
              <a:spcAft>
                <a:spcPct val="0"/>
              </a:spcAft>
              <a:defRPr>
                <a:solidFill>
                  <a:schemeClr val="tx1"/>
                </a:solidFill>
                <a:latin typeface="Arial" panose="020B0604020202020204" pitchFamily="34" charset="0"/>
              </a:defRPr>
            </a:lvl8pPr>
            <a:lvl9pPr marL="3885985" indent="-228587" defTabSz="931811"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11" rtl="0" eaLnBrk="1" fontAlgn="base" latinLnBrk="0" hangingPunct="1">
              <a:lnSpc>
                <a:spcPct val="100000"/>
              </a:lnSpc>
              <a:spcBef>
                <a:spcPct val="0"/>
              </a:spcBef>
              <a:spcAft>
                <a:spcPct val="0"/>
              </a:spcAft>
              <a:buClrTx/>
              <a:buSzTx/>
              <a:buFontTx/>
              <a:buNone/>
              <a:tabLst/>
              <a:defRPr/>
            </a:pPr>
            <a:fld id="{CEFED95E-6E5E-4FE7-BE63-5A838221BAE2}"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31811"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299" name="Rectangle 2">
            <a:extLst>
              <a:ext uri="{FF2B5EF4-FFF2-40B4-BE49-F238E27FC236}">
                <a16:creationId xmlns:a16="http://schemas.microsoft.com/office/drawing/2014/main" id="{9CA90075-776A-47E5-869F-123C5B1471F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A5E47340-2A76-4966-BCCC-D90425D4176A}"/>
              </a:ext>
            </a:extLst>
          </p:cNvPr>
          <p:cNvSpPr>
            <a:spLocks noGrp="1" noChangeArrowheads="1"/>
          </p:cNvSpPr>
          <p:nvPr>
            <p:ph type="body" idx="1"/>
          </p:nvPr>
        </p:nvSpPr>
        <p:spPr>
          <a:xfrm>
            <a:off x="701675" y="4416425"/>
            <a:ext cx="5608638" cy="4183063"/>
          </a:xfrm>
          <a:noFill/>
        </p:spPr>
        <p:txBody>
          <a:bodyPr/>
          <a:lstStyle/>
          <a:p>
            <a:pPr eaLnBrk="1" hangingPunct="1"/>
            <a:endParaRPr lang="en-US" altLang="en-US"/>
          </a:p>
        </p:txBody>
      </p:sp>
    </p:spTree>
    <p:extLst>
      <p:ext uri="{BB962C8B-B14F-4D97-AF65-F5344CB8AC3E}">
        <p14:creationId xmlns:p14="http://schemas.microsoft.com/office/powerpoint/2010/main" val="1751097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CCE6E6F8-2E6A-4D9D-B289-ECFA0B11EFFD}"/>
              </a:ext>
            </a:extLst>
          </p:cNvPr>
          <p:cNvSpPr>
            <a:spLocks noGrp="1" noChangeArrowheads="1"/>
          </p:cNvSpPr>
          <p:nvPr>
            <p:ph type="sldNum" sz="quarter" idx="5"/>
          </p:nvPr>
        </p:nvSpPr>
        <p:spPr>
          <a:noFill/>
        </p:spPr>
        <p:txBody>
          <a:bodyPr/>
          <a:lstStyle>
            <a:lvl1pPr defTabSz="931811">
              <a:defRPr>
                <a:solidFill>
                  <a:schemeClr val="tx1"/>
                </a:solidFill>
                <a:latin typeface="Arial" panose="020B0604020202020204" pitchFamily="34" charset="0"/>
              </a:defRPr>
            </a:lvl1pPr>
            <a:lvl2pPr marL="742909" indent="-285734" defTabSz="931811">
              <a:defRPr>
                <a:solidFill>
                  <a:schemeClr val="tx1"/>
                </a:solidFill>
                <a:latin typeface="Arial" panose="020B0604020202020204" pitchFamily="34" charset="0"/>
              </a:defRPr>
            </a:lvl2pPr>
            <a:lvl3pPr marL="1142937" indent="-228587" defTabSz="931811">
              <a:defRPr>
                <a:solidFill>
                  <a:schemeClr val="tx1"/>
                </a:solidFill>
                <a:latin typeface="Arial" panose="020B0604020202020204" pitchFamily="34" charset="0"/>
              </a:defRPr>
            </a:lvl3pPr>
            <a:lvl4pPr marL="1600111" indent="-228587" defTabSz="931811">
              <a:defRPr>
                <a:solidFill>
                  <a:schemeClr val="tx1"/>
                </a:solidFill>
                <a:latin typeface="Arial" panose="020B0604020202020204" pitchFamily="34" charset="0"/>
              </a:defRPr>
            </a:lvl4pPr>
            <a:lvl5pPr marL="2057287" indent="-228587" defTabSz="931811">
              <a:defRPr>
                <a:solidFill>
                  <a:schemeClr val="tx1"/>
                </a:solidFill>
                <a:latin typeface="Arial" panose="020B0604020202020204" pitchFamily="34" charset="0"/>
              </a:defRPr>
            </a:lvl5pPr>
            <a:lvl6pPr marL="2514461" indent="-228587" defTabSz="931811" eaLnBrk="0" fontAlgn="base" hangingPunct="0">
              <a:spcBef>
                <a:spcPct val="0"/>
              </a:spcBef>
              <a:spcAft>
                <a:spcPct val="0"/>
              </a:spcAft>
              <a:defRPr>
                <a:solidFill>
                  <a:schemeClr val="tx1"/>
                </a:solidFill>
                <a:latin typeface="Arial" panose="020B0604020202020204" pitchFamily="34" charset="0"/>
              </a:defRPr>
            </a:lvl6pPr>
            <a:lvl7pPr marL="2971635" indent="-228587" defTabSz="931811" eaLnBrk="0" fontAlgn="base" hangingPunct="0">
              <a:spcBef>
                <a:spcPct val="0"/>
              </a:spcBef>
              <a:spcAft>
                <a:spcPct val="0"/>
              </a:spcAft>
              <a:defRPr>
                <a:solidFill>
                  <a:schemeClr val="tx1"/>
                </a:solidFill>
                <a:latin typeface="Arial" panose="020B0604020202020204" pitchFamily="34" charset="0"/>
              </a:defRPr>
            </a:lvl7pPr>
            <a:lvl8pPr marL="3428811" indent="-228587" defTabSz="931811" eaLnBrk="0" fontAlgn="base" hangingPunct="0">
              <a:spcBef>
                <a:spcPct val="0"/>
              </a:spcBef>
              <a:spcAft>
                <a:spcPct val="0"/>
              </a:spcAft>
              <a:defRPr>
                <a:solidFill>
                  <a:schemeClr val="tx1"/>
                </a:solidFill>
                <a:latin typeface="Arial" panose="020B0604020202020204" pitchFamily="34" charset="0"/>
              </a:defRPr>
            </a:lvl8pPr>
            <a:lvl9pPr marL="3885985" indent="-228587" defTabSz="931811"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31811" rtl="0" eaLnBrk="1" fontAlgn="base" latinLnBrk="0" hangingPunct="1">
              <a:lnSpc>
                <a:spcPct val="100000"/>
              </a:lnSpc>
              <a:spcBef>
                <a:spcPct val="0"/>
              </a:spcBef>
              <a:spcAft>
                <a:spcPct val="0"/>
              </a:spcAft>
              <a:buClrTx/>
              <a:buSzTx/>
              <a:buFontTx/>
              <a:buNone/>
              <a:tabLst/>
              <a:defRPr/>
            </a:pPr>
            <a:fld id="{CEFED95E-6E5E-4FE7-BE63-5A838221BAE2}"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31811"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5299" name="Rectangle 2">
            <a:extLst>
              <a:ext uri="{FF2B5EF4-FFF2-40B4-BE49-F238E27FC236}">
                <a16:creationId xmlns:a16="http://schemas.microsoft.com/office/drawing/2014/main" id="{9CA90075-776A-47E5-869F-123C5B1471F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A5E47340-2A76-4966-BCCC-D90425D4176A}"/>
              </a:ext>
            </a:extLst>
          </p:cNvPr>
          <p:cNvSpPr>
            <a:spLocks noGrp="1" noChangeArrowheads="1"/>
          </p:cNvSpPr>
          <p:nvPr>
            <p:ph type="body" idx="1"/>
          </p:nvPr>
        </p:nvSpPr>
        <p:spPr>
          <a:xfrm>
            <a:off x="701675" y="4416425"/>
            <a:ext cx="5608638" cy="4183063"/>
          </a:xfrm>
          <a:noFill/>
        </p:spPr>
        <p:txBody>
          <a:bodyPr/>
          <a:lstStyle/>
          <a:p>
            <a:pPr eaLnBrk="1" hangingPunct="1"/>
            <a:endParaRPr lang="en-US" altLang="en-US"/>
          </a:p>
        </p:txBody>
      </p:sp>
    </p:spTree>
    <p:extLst>
      <p:ext uri="{BB962C8B-B14F-4D97-AF65-F5344CB8AC3E}">
        <p14:creationId xmlns:p14="http://schemas.microsoft.com/office/powerpoint/2010/main" val="1751097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3308653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D3B07AF-174F-4C37-9CA6-5DF549A7F5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73027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D3B07AF-174F-4C37-9CA6-5DF549A7F5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1633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D3B07AF-174F-4C37-9CA6-5DF549A7F5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6487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D3B07AF-174F-4C37-9CA6-5DF549A7F5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04897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D3B07AF-174F-4C37-9CA6-5DF549A7F5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110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7310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1773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114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3979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761327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2405052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19111617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999639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8" name="Slide Number Placeholder 7"/>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22111580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750816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3" name="Slide Number Placeholder 2"/>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26406650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39261188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4779027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10542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r>
              <a:rPr lang="en-US" altLang="en-US"/>
              <a:t>From Courage…Life</a:t>
            </a:r>
          </a:p>
        </p:txBody>
      </p:sp>
    </p:spTree>
    <p:extLst>
      <p:ext uri="{BB962C8B-B14F-4D97-AF65-F5344CB8AC3E}">
        <p14:creationId xmlns:p14="http://schemas.microsoft.com/office/powerpoint/2010/main" val="950350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381000" y="6610350"/>
            <a:ext cx="2133600" cy="476250"/>
          </a:xfrm>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5" name="Slide Number Placeholder 4"/>
          <p:cNvSpPr>
            <a:spLocks noGrp="1"/>
          </p:cNvSpPr>
          <p:nvPr>
            <p:ph type="sldNum" sz="quarter" idx="11"/>
          </p:nvPr>
        </p:nvSpPr>
        <p:spPr>
          <a:xfrm>
            <a:off x="6553200" y="6248400"/>
            <a:ext cx="2133600" cy="476250"/>
          </a:xfrm>
        </p:spPr>
        <p:txBody>
          <a:bodyPr/>
          <a:lstStyle>
            <a:lvl1pPr>
              <a:defRPr/>
            </a:lvl1pPr>
          </a:lstStyle>
          <a:p>
            <a:r>
              <a:rPr lang="en-US" altLang="en-US"/>
              <a:t>From Courage…Life</a:t>
            </a:r>
          </a:p>
        </p:txBody>
      </p:sp>
    </p:spTree>
    <p:extLst>
      <p:ext uri="{BB962C8B-B14F-4D97-AF65-F5344CB8AC3E}">
        <p14:creationId xmlns:p14="http://schemas.microsoft.com/office/powerpoint/2010/main" val="2674339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381000" y="6610350"/>
            <a:ext cx="2133600" cy="476250"/>
          </a:xfrm>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4" name="Slide Number Placeholder 3"/>
          <p:cNvSpPr>
            <a:spLocks noGrp="1"/>
          </p:cNvSpPr>
          <p:nvPr>
            <p:ph type="sldNum" sz="quarter" idx="11"/>
          </p:nvPr>
        </p:nvSpPr>
        <p:spPr>
          <a:xfrm>
            <a:off x="6553200" y="6248400"/>
            <a:ext cx="2133600" cy="476250"/>
          </a:xfrm>
        </p:spPr>
        <p:txBody>
          <a:bodyPr/>
          <a:lstStyle>
            <a:lvl1pPr>
              <a:defRPr/>
            </a:lvl1pPr>
          </a:lstStyle>
          <a:p>
            <a:r>
              <a:rPr lang="en-US" altLang="en-US"/>
              <a:t>From Courage…Life</a:t>
            </a:r>
          </a:p>
        </p:txBody>
      </p:sp>
    </p:spTree>
    <p:extLst>
      <p:ext uri="{BB962C8B-B14F-4D97-AF65-F5344CB8AC3E}">
        <p14:creationId xmlns:p14="http://schemas.microsoft.com/office/powerpoint/2010/main" val="13376801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81000" y="6610350"/>
            <a:ext cx="2133600" cy="476250"/>
          </a:xfrm>
        </p:spPr>
        <p:txBody>
          <a:bodyPr/>
          <a:lstStyle>
            <a:lvl1pPr>
              <a:defRPr>
                <a:solidFill>
                  <a:schemeClr val="tx1"/>
                </a:solidFill>
              </a:defRPr>
            </a:lvl1pPr>
          </a:lstStyle>
          <a:p>
            <a:r>
              <a:rPr lang="en-US" altLang="en-US">
                <a:solidFill>
                  <a:srgbClr val="009900"/>
                </a:solidFill>
              </a:rPr>
              <a:t>UNCLASSIFIED</a:t>
            </a:r>
          </a:p>
          <a:p>
            <a:endParaRPr lang="en-US" altLang="en-US">
              <a:solidFill>
                <a:srgbClr val="000000"/>
              </a:solidFill>
            </a:endParaRPr>
          </a:p>
        </p:txBody>
      </p:sp>
      <p:sp>
        <p:nvSpPr>
          <p:cNvPr id="6" name="Slide Number Placeholder 5"/>
          <p:cNvSpPr>
            <a:spLocks noGrp="1"/>
          </p:cNvSpPr>
          <p:nvPr>
            <p:ph type="sldNum" sz="quarter" idx="11"/>
          </p:nvPr>
        </p:nvSpPr>
        <p:spPr>
          <a:xfrm>
            <a:off x="6553200" y="6248400"/>
            <a:ext cx="2133600" cy="476250"/>
          </a:xfrm>
        </p:spPr>
        <p:txBody>
          <a:bodyPr/>
          <a:lstStyle>
            <a:lvl1pPr>
              <a:defRPr/>
            </a:lvl1pPr>
          </a:lstStyle>
          <a:p>
            <a:r>
              <a:rPr lang="en-US" altLang="en-US"/>
              <a:t>From Courage…Life</a:t>
            </a:r>
          </a:p>
        </p:txBody>
      </p:sp>
    </p:spTree>
    <p:extLst>
      <p:ext uri="{BB962C8B-B14F-4D97-AF65-F5344CB8AC3E}">
        <p14:creationId xmlns:p14="http://schemas.microsoft.com/office/powerpoint/2010/main" val="28175207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C355AEA6-468E-4FAD-A9F3-9F206A74486E}"/>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5" name="Rectangle 6">
            <a:extLst>
              <a:ext uri="{FF2B5EF4-FFF2-40B4-BE49-F238E27FC236}">
                <a16:creationId xmlns:a16="http://schemas.microsoft.com/office/drawing/2014/main" id="{ED815ED9-C96F-4B0C-8180-C7C52F1A28BF}"/>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1712358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540E944-1F8D-4044-BCF7-75ECCBD50CB9}"/>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5" name="Rectangle 6">
            <a:extLst>
              <a:ext uri="{FF2B5EF4-FFF2-40B4-BE49-F238E27FC236}">
                <a16:creationId xmlns:a16="http://schemas.microsoft.com/office/drawing/2014/main" id="{6B0D3333-E333-4A10-9352-F5D6B17037CE}"/>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39543209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9382C522-E17C-4145-BF96-436309B920C8}"/>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5" name="Rectangle 6">
            <a:extLst>
              <a:ext uri="{FF2B5EF4-FFF2-40B4-BE49-F238E27FC236}">
                <a16:creationId xmlns:a16="http://schemas.microsoft.com/office/drawing/2014/main" id="{839384A6-CE9E-4158-B5B5-12F95B151FC2}"/>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2505332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BD82E7A-BF4A-4A99-853D-89A26FBB326B}"/>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6" name="Rectangle 6">
            <a:extLst>
              <a:ext uri="{FF2B5EF4-FFF2-40B4-BE49-F238E27FC236}">
                <a16:creationId xmlns:a16="http://schemas.microsoft.com/office/drawing/2014/main" id="{AC0FB73E-520D-48AD-82FC-8B74820B4AB8}"/>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4224988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BD0FE57-8DFA-476A-BBCB-45BEBBED44C7}"/>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8" name="Rectangle 6">
            <a:extLst>
              <a:ext uri="{FF2B5EF4-FFF2-40B4-BE49-F238E27FC236}">
                <a16:creationId xmlns:a16="http://schemas.microsoft.com/office/drawing/2014/main" id="{B4F34BB3-58C1-436B-A633-9EBFBFDC127D}"/>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4909474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E2A07D4-0C9A-40A8-8336-5E06783356C4}"/>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4" name="Rectangle 6">
            <a:extLst>
              <a:ext uri="{FF2B5EF4-FFF2-40B4-BE49-F238E27FC236}">
                <a16:creationId xmlns:a16="http://schemas.microsoft.com/office/drawing/2014/main" id="{E641268E-B3FB-42C1-9CC6-9C0EF3D836A2}"/>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5693201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A6C56E-D84D-4AC2-BDDA-299591741E68}"/>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3" name="Rectangle 6">
            <a:extLst>
              <a:ext uri="{FF2B5EF4-FFF2-40B4-BE49-F238E27FC236}">
                <a16:creationId xmlns:a16="http://schemas.microsoft.com/office/drawing/2014/main" id="{BBB1F123-4547-46FB-8708-28946180B6FE}"/>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5101525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AB22D850-A3FA-4689-9C55-E76F93CD2818}"/>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6" name="Rectangle 6">
            <a:extLst>
              <a:ext uri="{FF2B5EF4-FFF2-40B4-BE49-F238E27FC236}">
                <a16:creationId xmlns:a16="http://schemas.microsoft.com/office/drawing/2014/main" id="{FFE229EC-08CF-414B-B036-20B769EF04A9}"/>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272918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C07683B9-9045-46CF-97DE-481B0EE65176}"/>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6" name="Rectangle 6">
            <a:extLst>
              <a:ext uri="{FF2B5EF4-FFF2-40B4-BE49-F238E27FC236}">
                <a16:creationId xmlns:a16="http://schemas.microsoft.com/office/drawing/2014/main" id="{DC3B06F5-7CA3-4AA2-970E-E0006766A080}"/>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359656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6C5E28-0DDC-404A-848E-78ACFA30F52B}"/>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5" name="Rectangle 6">
            <a:extLst>
              <a:ext uri="{FF2B5EF4-FFF2-40B4-BE49-F238E27FC236}">
                <a16:creationId xmlns:a16="http://schemas.microsoft.com/office/drawing/2014/main" id="{2BA1CA27-34CB-464C-82C7-43225733F1F7}"/>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052627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030EEF5-967F-4409-81BD-262F979CA60C}"/>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5" name="Rectangle 6">
            <a:extLst>
              <a:ext uri="{FF2B5EF4-FFF2-40B4-BE49-F238E27FC236}">
                <a16:creationId xmlns:a16="http://schemas.microsoft.com/office/drawing/2014/main" id="{1CC37E51-84D2-42C7-813D-A40D99B130E4}"/>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8112089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86FDA8C3-1704-46F7-8FB3-744910EA29D2}"/>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4" name="Rectangle 6">
            <a:extLst>
              <a:ext uri="{FF2B5EF4-FFF2-40B4-BE49-F238E27FC236}">
                <a16:creationId xmlns:a16="http://schemas.microsoft.com/office/drawing/2014/main" id="{FA3B84C9-2BF3-4858-83C7-7FD89D09C653}"/>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0285588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2D3A4C8-4E95-4464-B92E-2A18FABC8D94}"/>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p>
        </p:txBody>
      </p:sp>
      <p:sp>
        <p:nvSpPr>
          <p:cNvPr id="6" name="Rectangle 6">
            <a:extLst>
              <a:ext uri="{FF2B5EF4-FFF2-40B4-BE49-F238E27FC236}">
                <a16:creationId xmlns:a16="http://schemas.microsoft.com/office/drawing/2014/main" id="{1CCB96BD-AEF0-4471-8166-C3E4C90348B0}"/>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799094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C355AEA6-468E-4FAD-A9F3-9F206A74486E}"/>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ED815ED9-C96F-4B0C-8180-C7C52F1A28BF}"/>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725981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540E944-1F8D-4044-BCF7-75ECCBD50CB9}"/>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6B0D3333-E333-4A10-9352-F5D6B17037CE}"/>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7334073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9382C522-E17C-4145-BF96-436309B920C8}"/>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839384A6-CE9E-4158-B5B5-12F95B151FC2}"/>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41425170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BD82E7A-BF4A-4A99-853D-89A26FBB326B}"/>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6" name="Rectangle 6">
            <a:extLst>
              <a:ext uri="{FF2B5EF4-FFF2-40B4-BE49-F238E27FC236}">
                <a16:creationId xmlns:a16="http://schemas.microsoft.com/office/drawing/2014/main" id="{AC0FB73E-520D-48AD-82FC-8B74820B4AB8}"/>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9476759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BD0FE57-8DFA-476A-BBCB-45BEBBED44C7}"/>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8" name="Rectangle 6">
            <a:extLst>
              <a:ext uri="{FF2B5EF4-FFF2-40B4-BE49-F238E27FC236}">
                <a16:creationId xmlns:a16="http://schemas.microsoft.com/office/drawing/2014/main" id="{B4F34BB3-58C1-436B-A633-9EBFBFDC127D}"/>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4055814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E2A07D4-0C9A-40A8-8336-5E06783356C4}"/>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4" name="Rectangle 6">
            <a:extLst>
              <a:ext uri="{FF2B5EF4-FFF2-40B4-BE49-F238E27FC236}">
                <a16:creationId xmlns:a16="http://schemas.microsoft.com/office/drawing/2014/main" id="{E641268E-B3FB-42C1-9CC6-9C0EF3D836A2}"/>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0706629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A6C56E-D84D-4AC2-BDDA-299591741E68}"/>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3" name="Rectangle 6">
            <a:extLst>
              <a:ext uri="{FF2B5EF4-FFF2-40B4-BE49-F238E27FC236}">
                <a16:creationId xmlns:a16="http://schemas.microsoft.com/office/drawing/2014/main" id="{BBB1F123-4547-46FB-8708-28946180B6FE}"/>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8074079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AB22D850-A3FA-4689-9C55-E76F93CD2818}"/>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6" name="Rectangle 6">
            <a:extLst>
              <a:ext uri="{FF2B5EF4-FFF2-40B4-BE49-F238E27FC236}">
                <a16:creationId xmlns:a16="http://schemas.microsoft.com/office/drawing/2014/main" id="{FFE229EC-08CF-414B-B036-20B769EF04A9}"/>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886488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C07683B9-9045-46CF-97DE-481B0EE65176}"/>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6" name="Rectangle 6">
            <a:extLst>
              <a:ext uri="{FF2B5EF4-FFF2-40B4-BE49-F238E27FC236}">
                <a16:creationId xmlns:a16="http://schemas.microsoft.com/office/drawing/2014/main" id="{DC3B06F5-7CA3-4AA2-970E-E0006766A080}"/>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20087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6C5E28-0DDC-404A-848E-78ACFA30F52B}"/>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2BA1CA27-34CB-464C-82C7-43225733F1F7}"/>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7570723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030EEF5-967F-4409-81BD-262F979CA60C}"/>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1CC37E51-84D2-42C7-813D-A40D99B130E4}"/>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3213433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86FDA8C3-1704-46F7-8FB3-744910EA29D2}"/>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4" name="Rectangle 6">
            <a:extLst>
              <a:ext uri="{FF2B5EF4-FFF2-40B4-BE49-F238E27FC236}">
                <a16:creationId xmlns:a16="http://schemas.microsoft.com/office/drawing/2014/main" id="{FA3B84C9-2BF3-4858-83C7-7FD89D09C653}"/>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38234253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2D3A4C8-4E95-4464-B92E-2A18FABC8D94}"/>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6" name="Rectangle 6">
            <a:extLst>
              <a:ext uri="{FF2B5EF4-FFF2-40B4-BE49-F238E27FC236}">
                <a16:creationId xmlns:a16="http://schemas.microsoft.com/office/drawing/2014/main" id="{1CCB96BD-AEF0-4471-8166-C3E4C90348B0}"/>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7907333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C355AEA6-468E-4FAD-A9F3-9F206A74486E}"/>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ED815ED9-C96F-4B0C-8180-C7C52F1A28BF}"/>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6183808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540E944-1F8D-4044-BCF7-75ECCBD50CB9}"/>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6B0D3333-E333-4A10-9352-F5D6B17037CE}"/>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827598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9382C522-E17C-4145-BF96-436309B920C8}"/>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839384A6-CE9E-4158-B5B5-12F95B151FC2}"/>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1665203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BD82E7A-BF4A-4A99-853D-89A26FBB326B}"/>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6" name="Rectangle 6">
            <a:extLst>
              <a:ext uri="{FF2B5EF4-FFF2-40B4-BE49-F238E27FC236}">
                <a16:creationId xmlns:a16="http://schemas.microsoft.com/office/drawing/2014/main" id="{AC0FB73E-520D-48AD-82FC-8B74820B4AB8}"/>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3565224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BD0FE57-8DFA-476A-BBCB-45BEBBED44C7}"/>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8" name="Rectangle 6">
            <a:extLst>
              <a:ext uri="{FF2B5EF4-FFF2-40B4-BE49-F238E27FC236}">
                <a16:creationId xmlns:a16="http://schemas.microsoft.com/office/drawing/2014/main" id="{B4F34BB3-58C1-436B-A633-9EBFBFDC127D}"/>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5044133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E2A07D4-0C9A-40A8-8336-5E06783356C4}"/>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4" name="Rectangle 6">
            <a:extLst>
              <a:ext uri="{FF2B5EF4-FFF2-40B4-BE49-F238E27FC236}">
                <a16:creationId xmlns:a16="http://schemas.microsoft.com/office/drawing/2014/main" id="{E641268E-B3FB-42C1-9CC6-9C0EF3D836A2}"/>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4437259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BA6C56E-D84D-4AC2-BDDA-299591741E68}"/>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3" name="Rectangle 6">
            <a:extLst>
              <a:ext uri="{FF2B5EF4-FFF2-40B4-BE49-F238E27FC236}">
                <a16:creationId xmlns:a16="http://schemas.microsoft.com/office/drawing/2014/main" id="{BBB1F123-4547-46FB-8708-28946180B6FE}"/>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20402189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AB22D850-A3FA-4689-9C55-E76F93CD2818}"/>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6" name="Rectangle 6">
            <a:extLst>
              <a:ext uri="{FF2B5EF4-FFF2-40B4-BE49-F238E27FC236}">
                <a16:creationId xmlns:a16="http://schemas.microsoft.com/office/drawing/2014/main" id="{FFE229EC-08CF-414B-B036-20B769EF04A9}"/>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3424438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C07683B9-9045-46CF-97DE-481B0EE65176}"/>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6" name="Rectangle 6">
            <a:extLst>
              <a:ext uri="{FF2B5EF4-FFF2-40B4-BE49-F238E27FC236}">
                <a16:creationId xmlns:a16="http://schemas.microsoft.com/office/drawing/2014/main" id="{DC3B06F5-7CA3-4AA2-970E-E0006766A080}"/>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31721496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16C5E28-0DDC-404A-848E-78ACFA30F52B}"/>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2BA1CA27-34CB-464C-82C7-43225733F1F7}"/>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1029661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030EEF5-967F-4409-81BD-262F979CA60C}"/>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5" name="Rectangle 6">
            <a:extLst>
              <a:ext uri="{FF2B5EF4-FFF2-40B4-BE49-F238E27FC236}">
                <a16:creationId xmlns:a16="http://schemas.microsoft.com/office/drawing/2014/main" id="{1CC37E51-84D2-42C7-813D-A40D99B130E4}"/>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38167501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86FDA8C3-1704-46F7-8FB3-744910EA29D2}"/>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4" name="Rectangle 6">
            <a:extLst>
              <a:ext uri="{FF2B5EF4-FFF2-40B4-BE49-F238E27FC236}">
                <a16:creationId xmlns:a16="http://schemas.microsoft.com/office/drawing/2014/main" id="{FA3B84C9-2BF3-4858-83C7-7FD89D09C653}"/>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3320649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2D3A4C8-4E95-4464-B92E-2A18FABC8D94}"/>
              </a:ext>
            </a:extLst>
          </p:cNvPr>
          <p:cNvSpPr>
            <a:spLocks noGrp="1" noChangeArrowheads="1"/>
          </p:cNvSpPr>
          <p:nvPr>
            <p:ph type="dt" sz="half" idx="10"/>
          </p:nvPr>
        </p:nvSpPr>
        <p:spPr>
          <a:ln/>
        </p:spPr>
        <p:txBody>
          <a:bodyPr/>
          <a:lstStyle>
            <a:lvl1pPr>
              <a:defRPr>
                <a:solidFill>
                  <a:schemeClr val="tx1"/>
                </a:solidFill>
              </a:defRPr>
            </a:lvl1pPr>
          </a:lstStyle>
          <a:p>
            <a:pPr>
              <a:defRPr/>
            </a:pPr>
            <a:r>
              <a:rPr lang="en-US" altLang="en-US">
                <a:solidFill>
                  <a:srgbClr val="009900"/>
                </a:solidFill>
              </a:rPr>
              <a:t>UNCLASSIFIED</a:t>
            </a:r>
          </a:p>
          <a:p>
            <a:pPr>
              <a:defRPr/>
            </a:pPr>
            <a:endParaRPr lang="en-US" altLang="en-US">
              <a:solidFill>
                <a:srgbClr val="000000"/>
              </a:solidFill>
            </a:endParaRPr>
          </a:p>
        </p:txBody>
      </p:sp>
      <p:sp>
        <p:nvSpPr>
          <p:cNvPr id="6" name="Rectangle 6">
            <a:extLst>
              <a:ext uri="{FF2B5EF4-FFF2-40B4-BE49-F238E27FC236}">
                <a16:creationId xmlns:a16="http://schemas.microsoft.com/office/drawing/2014/main" id="{1CCB96BD-AEF0-4471-8166-C3E4C90348B0}"/>
              </a:ext>
            </a:extLst>
          </p:cNvPr>
          <p:cNvSpPr>
            <a:spLocks noGrp="1" noChangeArrowheads="1"/>
          </p:cNvSpPr>
          <p:nvPr>
            <p:ph type="sldNum" sz="quarter" idx="11"/>
          </p:nvPr>
        </p:nvSpPr>
        <p:spPr>
          <a:ln/>
        </p:spPr>
        <p:txBody>
          <a:bodyPr/>
          <a:lstStyle>
            <a:lvl1pPr>
              <a:defRPr/>
            </a:lvl1pPr>
          </a:lstStyle>
          <a:p>
            <a:pPr>
              <a:defRPr/>
            </a:pPr>
            <a:r>
              <a:rPr lang="en-US" altLang="en-US"/>
              <a:t>From Courage…Life</a:t>
            </a:r>
          </a:p>
        </p:txBody>
      </p:sp>
    </p:spTree>
    <p:extLst>
      <p:ext uri="{BB962C8B-B14F-4D97-AF65-F5344CB8AC3E}">
        <p14:creationId xmlns:p14="http://schemas.microsoft.com/office/powerpoint/2010/main" val="374943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3.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oleObject" Target="../embeddings/oleObject2.bin"/><Relationship Id="rId2" Type="http://schemas.openxmlformats.org/officeDocument/2006/relationships/slideLayout" Target="../slideLayouts/slideLayout29.xml"/><Relationship Id="rId16" Type="http://schemas.openxmlformats.org/officeDocument/2006/relationships/vmlDrawing" Target="../drawings/vmlDrawing2.v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19" Type="http://schemas.openxmlformats.org/officeDocument/2006/relationships/image" Target="../media/image4.jpe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image" Target="../media/image4.jpe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image" Target="../media/image3.png"/><Relationship Id="rId2" Type="http://schemas.openxmlformats.org/officeDocument/2006/relationships/slideLayout" Target="../slideLayouts/slideLayout43.xml"/><Relationship Id="rId16" Type="http://schemas.openxmlformats.org/officeDocument/2006/relationships/oleObject" Target="../embeddings/oleObject3.bin"/><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vmlDrawing" Target="../drawings/vmlDrawing3.v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image" Target="../media/image4.jpe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image" Target="../media/image3.png"/><Relationship Id="rId2" Type="http://schemas.openxmlformats.org/officeDocument/2006/relationships/slideLayout" Target="../slideLayouts/slideLayout56.xml"/><Relationship Id="rId16" Type="http://schemas.openxmlformats.org/officeDocument/2006/relationships/oleObject" Target="../embeddings/oleObject4.bin"/><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vmlDrawing" Target="../drawings/vmlDrawing4.v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image" Target="../media/image4.jpe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image" Target="../media/image3.png"/><Relationship Id="rId2" Type="http://schemas.openxmlformats.org/officeDocument/2006/relationships/slideLayout" Target="../slideLayouts/slideLayout69.xml"/><Relationship Id="rId16" Type="http://schemas.openxmlformats.org/officeDocument/2006/relationships/oleObject" Target="../embeddings/oleObject5.bin"/><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vmlDrawing" Target="../drawings/vmlDrawing5.v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349" name="Photo Editor Photo" r:id="rId18" imgW="3895238" imgH="5619048" progId="">
                  <p:embed/>
                </p:oleObj>
              </mc:Choice>
              <mc:Fallback>
                <p:oleObj name="Photo Editor Photo" r:id="rId18" imgW="3895238" imgH="5619048" progId="">
                  <p:embed/>
                  <p:pic>
                    <p:nvPicPr>
                      <p:cNvPr id="0" name="Picture 86"/>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6/12/2023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810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9900"/>
                </a:solidFill>
              </a:defRPr>
            </a:lvl1pPr>
          </a:lstStyle>
          <a:p>
            <a:pPr eaLnBrk="1" hangingPunct="1"/>
            <a:r>
              <a:rPr lang="en-US" altLang="en-US"/>
              <a:t>UNCLASSIFIED</a:t>
            </a:r>
          </a:p>
          <a:p>
            <a:pPr eaLnBrk="1" hangingPunct="1"/>
            <a:endParaRPr lang="en-US" altLang="en-US">
              <a:solidFill>
                <a:srgbClr val="000000"/>
              </a:solidFill>
            </a:endParaRPr>
          </a:p>
        </p:txBody>
      </p:sp>
      <p:sp>
        <p:nvSpPr>
          <p:cNvPr id="1030" name="Rectangle 6"/>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i="1">
                <a:solidFill>
                  <a:srgbClr val="000066"/>
                </a:solidFill>
                <a:cs typeface="+mj-cs"/>
              </a:defRPr>
            </a:lvl1pPr>
          </a:lstStyle>
          <a:p>
            <a:pPr eaLnBrk="1" hangingPunct="1"/>
            <a:r>
              <a:rPr lang="en-US" altLang="en-US"/>
              <a:t>From Courage…Life</a:t>
            </a:r>
          </a:p>
        </p:txBody>
      </p:sp>
      <p:sp>
        <p:nvSpPr>
          <p:cNvPr id="1032" name="Line 13"/>
          <p:cNvSpPr>
            <a:spLocks noChangeShapeType="1"/>
          </p:cNvSpPr>
          <p:nvPr userDrawn="1"/>
        </p:nvSpPr>
        <p:spPr bwMode="auto">
          <a:xfrm>
            <a:off x="1828800" y="990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eaLnBrk="1" hangingPunct="1"/>
            <a:endParaRPr lang="en-US">
              <a:solidFill>
                <a:srgbClr val="000000"/>
              </a:solidFill>
            </a:endParaRPr>
          </a:p>
        </p:txBody>
      </p:sp>
      <p:sp>
        <p:nvSpPr>
          <p:cNvPr id="1033" name="Line 14"/>
          <p:cNvSpPr>
            <a:spLocks noChangeShapeType="1"/>
          </p:cNvSpPr>
          <p:nvPr userDrawn="1"/>
        </p:nvSpPr>
        <p:spPr bwMode="auto">
          <a:xfrm>
            <a:off x="2209800" y="1066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eaLnBrk="1" hangingPunct="1"/>
            <a:endParaRPr lang="en-US">
              <a:solidFill>
                <a:srgbClr val="000000"/>
              </a:solidFill>
            </a:endParaRPr>
          </a:p>
        </p:txBody>
      </p:sp>
      <p:grpSp>
        <p:nvGrpSpPr>
          <p:cNvPr id="1034" name="Group 10"/>
          <p:cNvGrpSpPr>
            <a:grpSpLocks/>
          </p:cNvGrpSpPr>
          <p:nvPr userDrawn="1"/>
        </p:nvGrpSpPr>
        <p:grpSpPr bwMode="auto">
          <a:xfrm>
            <a:off x="0" y="0"/>
            <a:ext cx="800100" cy="990600"/>
            <a:chOff x="5184" y="144"/>
            <a:chExt cx="504" cy="624"/>
          </a:xfrm>
        </p:grpSpPr>
        <p:sp>
          <p:nvSpPr>
            <p:cNvPr id="1035" name="Oval 11"/>
            <p:cNvSpPr>
              <a:spLocks noChangeArrowheads="1"/>
            </p:cNvSpPr>
            <p:nvPr userDrawn="1"/>
          </p:nvSpPr>
          <p:spPr bwMode="auto">
            <a:xfrm>
              <a:off x="5232" y="185"/>
              <a:ext cx="384" cy="5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solidFill>
                  <a:srgbClr val="000000"/>
                </a:solidFill>
              </a:endParaRPr>
            </a:p>
          </p:txBody>
        </p:sp>
        <p:graphicFrame>
          <p:nvGraphicFramePr>
            <p:cNvPr id="1036" name="Object 12"/>
            <p:cNvGraphicFramePr>
              <a:graphicFrameLocks noChangeAspect="1"/>
            </p:cNvGraphicFramePr>
            <p:nvPr userDrawn="1"/>
          </p:nvGraphicFramePr>
          <p:xfrm>
            <a:off x="5184" y="144"/>
            <a:ext cx="504" cy="624"/>
          </p:xfrm>
          <a:graphic>
            <a:graphicData uri="http://schemas.openxmlformats.org/presentationml/2006/ole">
              <mc:AlternateContent xmlns:mc="http://schemas.openxmlformats.org/markup-compatibility/2006">
                <mc:Choice xmlns:v="urn:schemas-microsoft-com:vml" Requires="v">
                  <p:oleObj spid="_x0000_s15369" r:id="rId17" imgW="1666667" imgH="2066667" progId="Paint.Picture">
                    <p:embed/>
                  </p:oleObj>
                </mc:Choice>
                <mc:Fallback>
                  <p:oleObj r:id="rId17" imgW="1666667" imgH="2066667" progId="Paint.Picture">
                    <p:embed/>
                    <p:pic>
                      <p:nvPicPr>
                        <p:cNvPr id="1036" name="Object 12"/>
                        <p:cNvPicPr>
                          <a:picLocks noChangeAspect="1" noChangeArrowheads="1"/>
                        </p:cNvPicPr>
                        <p:nvPr/>
                      </p:nvPicPr>
                      <p:blipFill>
                        <a:blip r:embed="rId18">
                          <a:clrChange>
                            <a:clrFrom>
                              <a:srgbClr val="4000FF"/>
                            </a:clrFrom>
                            <a:clrTo>
                              <a:srgbClr val="4000FF">
                                <a:alpha val="0"/>
                              </a:srgbClr>
                            </a:clrTo>
                          </a:clrChange>
                          <a:extLst>
                            <a:ext uri="{28A0092B-C50C-407E-A947-70E740481C1C}">
                              <a14:useLocalDpi xmlns:a14="http://schemas.microsoft.com/office/drawing/2010/main" val="0"/>
                            </a:ext>
                          </a:extLst>
                        </a:blip>
                        <a:srcRect/>
                        <a:stretch>
                          <a:fillRect/>
                        </a:stretch>
                      </p:blipFill>
                      <p:spPr bwMode="auto">
                        <a:xfrm>
                          <a:off x="5184" y="144"/>
                          <a:ext cx="504" cy="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037" name="Picture 13" descr="Command Crest"/>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8229600" y="0"/>
            <a:ext cx="9144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2091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p:txStyles>
    <p:titleStyle>
      <a:lvl1pPr algn="ctr" rtl="0" fontAlgn="base">
        <a:spcBef>
          <a:spcPct val="0"/>
        </a:spcBef>
        <a:spcAft>
          <a:spcPct val="0"/>
        </a:spcAft>
        <a:defRPr sz="2800" b="1">
          <a:solidFill>
            <a:srgbClr val="000066"/>
          </a:solidFill>
          <a:latin typeface="+mj-lt"/>
          <a:ea typeface="+mj-ea"/>
          <a:cs typeface="+mj-cs"/>
        </a:defRPr>
      </a:lvl1pPr>
      <a:lvl2pPr algn="ctr" rtl="0" fontAlgn="base">
        <a:spcBef>
          <a:spcPct val="0"/>
        </a:spcBef>
        <a:spcAft>
          <a:spcPct val="0"/>
        </a:spcAft>
        <a:defRPr sz="2800" b="1">
          <a:solidFill>
            <a:srgbClr val="000066"/>
          </a:solidFill>
          <a:latin typeface="Arial" pitchFamily="34" charset="0"/>
          <a:cs typeface="Arial" pitchFamily="34" charset="0"/>
        </a:defRPr>
      </a:lvl2pPr>
      <a:lvl3pPr algn="ctr" rtl="0" fontAlgn="base">
        <a:spcBef>
          <a:spcPct val="0"/>
        </a:spcBef>
        <a:spcAft>
          <a:spcPct val="0"/>
        </a:spcAft>
        <a:defRPr sz="2800" b="1">
          <a:solidFill>
            <a:srgbClr val="000066"/>
          </a:solidFill>
          <a:latin typeface="Arial" pitchFamily="34" charset="0"/>
          <a:cs typeface="Arial" pitchFamily="34" charset="0"/>
        </a:defRPr>
      </a:lvl3pPr>
      <a:lvl4pPr algn="ctr" rtl="0" fontAlgn="base">
        <a:spcBef>
          <a:spcPct val="0"/>
        </a:spcBef>
        <a:spcAft>
          <a:spcPct val="0"/>
        </a:spcAft>
        <a:defRPr sz="2800" b="1">
          <a:solidFill>
            <a:srgbClr val="000066"/>
          </a:solidFill>
          <a:latin typeface="Arial" pitchFamily="34" charset="0"/>
          <a:cs typeface="Arial" pitchFamily="34" charset="0"/>
        </a:defRPr>
      </a:lvl4pPr>
      <a:lvl5pPr algn="ctr" rtl="0" fontAlgn="base">
        <a:spcBef>
          <a:spcPct val="0"/>
        </a:spcBef>
        <a:spcAft>
          <a:spcPct val="0"/>
        </a:spcAft>
        <a:defRPr sz="2800" b="1">
          <a:solidFill>
            <a:srgbClr val="000066"/>
          </a:solidFill>
          <a:latin typeface="Arial" pitchFamily="34" charset="0"/>
          <a:cs typeface="Arial" pitchFamily="34" charset="0"/>
        </a:defRPr>
      </a:lvl5pPr>
      <a:lvl6pPr marL="457200" algn="ctr" rtl="0" fontAlgn="base">
        <a:spcBef>
          <a:spcPct val="0"/>
        </a:spcBef>
        <a:spcAft>
          <a:spcPct val="0"/>
        </a:spcAft>
        <a:defRPr sz="2800" b="1">
          <a:solidFill>
            <a:srgbClr val="000066"/>
          </a:solidFill>
          <a:latin typeface="Arial" pitchFamily="34" charset="0"/>
          <a:cs typeface="Arial" pitchFamily="34" charset="0"/>
        </a:defRPr>
      </a:lvl6pPr>
      <a:lvl7pPr marL="914400" algn="ctr" rtl="0" fontAlgn="base">
        <a:spcBef>
          <a:spcPct val="0"/>
        </a:spcBef>
        <a:spcAft>
          <a:spcPct val="0"/>
        </a:spcAft>
        <a:defRPr sz="2800" b="1">
          <a:solidFill>
            <a:srgbClr val="000066"/>
          </a:solidFill>
          <a:latin typeface="Arial" pitchFamily="34" charset="0"/>
          <a:cs typeface="Arial" pitchFamily="34" charset="0"/>
        </a:defRPr>
      </a:lvl7pPr>
      <a:lvl8pPr marL="1371600" algn="ctr" rtl="0" fontAlgn="base">
        <a:spcBef>
          <a:spcPct val="0"/>
        </a:spcBef>
        <a:spcAft>
          <a:spcPct val="0"/>
        </a:spcAft>
        <a:defRPr sz="2800" b="1">
          <a:solidFill>
            <a:srgbClr val="000066"/>
          </a:solidFill>
          <a:latin typeface="Arial" pitchFamily="34" charset="0"/>
          <a:cs typeface="Arial" pitchFamily="34" charset="0"/>
        </a:defRPr>
      </a:lvl8pPr>
      <a:lvl9pPr marL="1828800" algn="ctr" rtl="0" fontAlgn="base">
        <a:spcBef>
          <a:spcPct val="0"/>
        </a:spcBef>
        <a:spcAft>
          <a:spcPct val="0"/>
        </a:spcAft>
        <a:defRPr sz="2800" b="1">
          <a:solidFill>
            <a:srgbClr val="000066"/>
          </a:solidFill>
          <a:latin typeface="Arial" pitchFamily="34" charset="0"/>
          <a:cs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81118EC-1D1A-45E1-8D35-B26A150D3B8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F0560E1-07E1-4859-AAB3-CC268461F1F1}"/>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33D3075-19BA-4049-8952-8712BF77756A}"/>
              </a:ext>
            </a:extLst>
          </p:cNvPr>
          <p:cNvSpPr>
            <a:spLocks noGrp="1" noChangeArrowheads="1"/>
          </p:cNvSpPr>
          <p:nvPr>
            <p:ph type="dt" sz="half" idx="2"/>
          </p:nvPr>
        </p:nvSpPr>
        <p:spPr bwMode="auto">
          <a:xfrm>
            <a:off x="-3810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9900"/>
                </a:solidFill>
                <a:latin typeface="Arial" panose="020B0604020202020204" pitchFamily="34" charset="0"/>
              </a:defRPr>
            </a:lvl1pPr>
          </a:lstStyle>
          <a:p>
            <a:pPr>
              <a:defRPr/>
            </a:pPr>
            <a:r>
              <a:rPr lang="en-US" altLang="en-US"/>
              <a:t>UNCLASSIFIED</a:t>
            </a:r>
          </a:p>
          <a:p>
            <a:pPr>
              <a:defRPr/>
            </a:pPr>
            <a:endParaRPr lang="en-US" altLang="en-US">
              <a:solidFill>
                <a:schemeClr val="tx1"/>
              </a:solidFill>
            </a:endParaRPr>
          </a:p>
        </p:txBody>
      </p:sp>
      <p:sp>
        <p:nvSpPr>
          <p:cNvPr id="1030" name="Rectangle 6">
            <a:extLst>
              <a:ext uri="{FF2B5EF4-FFF2-40B4-BE49-F238E27FC236}">
                <a16:creationId xmlns:a16="http://schemas.microsoft.com/office/drawing/2014/main" id="{3469199C-F599-4FFD-8BB1-C86F09B1E183}"/>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1" i="1">
                <a:solidFill>
                  <a:srgbClr val="000066"/>
                </a:solidFill>
                <a:latin typeface="Arial" panose="020B0604020202020204" pitchFamily="34" charset="0"/>
                <a:cs typeface="+mj-cs"/>
              </a:defRPr>
            </a:lvl1pPr>
          </a:lstStyle>
          <a:p>
            <a:pPr>
              <a:defRPr/>
            </a:pPr>
            <a:r>
              <a:rPr lang="en-US" altLang="en-US"/>
              <a:t>From Courage…Life</a:t>
            </a:r>
          </a:p>
        </p:txBody>
      </p:sp>
      <p:sp>
        <p:nvSpPr>
          <p:cNvPr id="2" name="Line 13">
            <a:extLst>
              <a:ext uri="{FF2B5EF4-FFF2-40B4-BE49-F238E27FC236}">
                <a16:creationId xmlns:a16="http://schemas.microsoft.com/office/drawing/2014/main" id="{C9F04F96-37F0-4FC1-98C9-85B608A2F45D}"/>
              </a:ext>
            </a:extLst>
          </p:cNvPr>
          <p:cNvSpPr>
            <a:spLocks noChangeShapeType="1"/>
          </p:cNvSpPr>
          <p:nvPr userDrawn="1"/>
        </p:nvSpPr>
        <p:spPr bwMode="auto">
          <a:xfrm>
            <a:off x="1828800" y="990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4">
            <a:extLst>
              <a:ext uri="{FF2B5EF4-FFF2-40B4-BE49-F238E27FC236}">
                <a16:creationId xmlns:a16="http://schemas.microsoft.com/office/drawing/2014/main" id="{9042275C-31D2-4AC3-96D1-1E79BF005917}"/>
              </a:ext>
            </a:extLst>
          </p:cNvPr>
          <p:cNvSpPr>
            <a:spLocks noChangeShapeType="1"/>
          </p:cNvSpPr>
          <p:nvPr userDrawn="1"/>
        </p:nvSpPr>
        <p:spPr bwMode="auto">
          <a:xfrm>
            <a:off x="2209800" y="1066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32" name="Group 10">
            <a:extLst>
              <a:ext uri="{FF2B5EF4-FFF2-40B4-BE49-F238E27FC236}">
                <a16:creationId xmlns:a16="http://schemas.microsoft.com/office/drawing/2014/main" id="{22D5C012-AFAC-435A-A6AB-F4FF87292299}"/>
              </a:ext>
            </a:extLst>
          </p:cNvPr>
          <p:cNvGrpSpPr>
            <a:grpSpLocks/>
          </p:cNvGrpSpPr>
          <p:nvPr userDrawn="1"/>
        </p:nvGrpSpPr>
        <p:grpSpPr bwMode="auto">
          <a:xfrm>
            <a:off x="0" y="0"/>
            <a:ext cx="800100" cy="990600"/>
            <a:chOff x="5184" y="144"/>
            <a:chExt cx="504" cy="624"/>
          </a:xfrm>
        </p:grpSpPr>
        <p:sp>
          <p:nvSpPr>
            <p:cNvPr id="1034" name="Oval 11">
              <a:extLst>
                <a:ext uri="{FF2B5EF4-FFF2-40B4-BE49-F238E27FC236}">
                  <a16:creationId xmlns:a16="http://schemas.microsoft.com/office/drawing/2014/main" id="{BD9BD902-A6C3-490B-9F76-3BAA279745FC}"/>
                </a:ext>
              </a:extLst>
            </p:cNvPr>
            <p:cNvSpPr>
              <a:spLocks noChangeArrowheads="1"/>
            </p:cNvSpPr>
            <p:nvPr userDrawn="1"/>
          </p:nvSpPr>
          <p:spPr bwMode="auto">
            <a:xfrm>
              <a:off x="5232" y="185"/>
              <a:ext cx="384" cy="5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graphicFrame>
          <p:nvGraphicFramePr>
            <p:cNvPr id="1035" name="Object 12">
              <a:extLst>
                <a:ext uri="{FF2B5EF4-FFF2-40B4-BE49-F238E27FC236}">
                  <a16:creationId xmlns:a16="http://schemas.microsoft.com/office/drawing/2014/main" id="{33137D41-5E57-4ABD-B623-2CA1CE3E26E1}"/>
                </a:ext>
              </a:extLst>
            </p:cNvPr>
            <p:cNvGraphicFramePr>
              <a:graphicFrameLocks noChangeAspect="1"/>
            </p:cNvGraphicFramePr>
            <p:nvPr userDrawn="1"/>
          </p:nvGraphicFramePr>
          <p:xfrm>
            <a:off x="5184" y="144"/>
            <a:ext cx="504" cy="624"/>
          </p:xfrm>
          <a:graphic>
            <a:graphicData uri="http://schemas.openxmlformats.org/presentationml/2006/ole">
              <mc:AlternateContent xmlns:mc="http://schemas.openxmlformats.org/markup-compatibility/2006">
                <mc:Choice xmlns:v="urn:schemas-microsoft-com:vml" Requires="v">
                  <p:oleObj spid="_x0000_s16393" r:id="rId16" imgW="0" imgH="0" progId="Paint.Picture">
                    <p:embed/>
                  </p:oleObj>
                </mc:Choice>
                <mc:Fallback>
                  <p:oleObj r:id="rId16" imgW="0" imgH="0" progId="Paint.Picture">
                    <p:embed/>
                    <p:pic>
                      <p:nvPicPr>
                        <p:cNvPr id="1035" name="Object 12">
                          <a:extLst>
                            <a:ext uri="{FF2B5EF4-FFF2-40B4-BE49-F238E27FC236}">
                              <a16:creationId xmlns:a16="http://schemas.microsoft.com/office/drawing/2014/main" id="{33137D41-5E57-4ABD-B623-2CA1CE3E26E1}"/>
                            </a:ext>
                          </a:extLst>
                        </p:cNvPr>
                        <p:cNvPicPr>
                          <a:picLocks noChangeAspect="1" noChangeArrowheads="1"/>
                        </p:cNvPicPr>
                        <p:nvPr/>
                      </p:nvPicPr>
                      <p:blipFill>
                        <a:blip r:embed="rId17">
                          <a:clrChange>
                            <a:clrFrom>
                              <a:srgbClr val="4000FF"/>
                            </a:clrFrom>
                            <a:clrTo>
                              <a:srgbClr val="4000FF">
                                <a:alpha val="0"/>
                              </a:srgbClr>
                            </a:clrTo>
                          </a:clrChange>
                          <a:extLst>
                            <a:ext uri="{28A0092B-C50C-407E-A947-70E740481C1C}">
                              <a14:useLocalDpi xmlns:a14="http://schemas.microsoft.com/office/drawing/2010/main" val="0"/>
                            </a:ext>
                          </a:extLst>
                        </a:blip>
                        <a:srcRect/>
                        <a:stretch>
                          <a:fillRect/>
                        </a:stretch>
                      </p:blipFill>
                      <p:spPr bwMode="auto">
                        <a:xfrm>
                          <a:off x="5184" y="144"/>
                          <a:ext cx="50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033" name="Picture 13" descr="Command Crest">
            <a:extLst>
              <a:ext uri="{FF2B5EF4-FFF2-40B4-BE49-F238E27FC236}">
                <a16:creationId xmlns:a16="http://schemas.microsoft.com/office/drawing/2014/main" id="{D2E1D2E1-9970-487B-B2F1-EE41BD5B1606}"/>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8229600" y="0"/>
            <a:ext cx="9144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434523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Lst>
  <p:hf sldNum="0" hdr="0" ftr="0"/>
  <p:txStyles>
    <p:titleStyle>
      <a:lvl1pPr algn="ctr" rtl="0" eaLnBrk="0" fontAlgn="base" hangingPunct="0">
        <a:spcBef>
          <a:spcPct val="0"/>
        </a:spcBef>
        <a:spcAft>
          <a:spcPct val="0"/>
        </a:spcAft>
        <a:defRPr sz="2800" b="1" kern="1200">
          <a:solidFill>
            <a:srgbClr val="000066"/>
          </a:solidFill>
          <a:latin typeface="+mj-lt"/>
          <a:ea typeface="+mj-ea"/>
          <a:cs typeface="+mj-cs"/>
        </a:defRPr>
      </a:lvl1pPr>
      <a:lvl2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81118EC-1D1A-45E1-8D35-B26A150D3B8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F0560E1-07E1-4859-AAB3-CC268461F1F1}"/>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33D3075-19BA-4049-8952-8712BF77756A}"/>
              </a:ext>
            </a:extLst>
          </p:cNvPr>
          <p:cNvSpPr>
            <a:spLocks noGrp="1" noChangeArrowheads="1"/>
          </p:cNvSpPr>
          <p:nvPr>
            <p:ph type="dt" sz="half" idx="2"/>
          </p:nvPr>
        </p:nvSpPr>
        <p:spPr bwMode="auto">
          <a:xfrm>
            <a:off x="-3810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9900"/>
                </a:solidFill>
                <a:latin typeface="Arial" panose="020B0604020202020204" pitchFamily="34" charset="0"/>
              </a:defRPr>
            </a:lvl1pPr>
          </a:lstStyle>
          <a:p>
            <a:pPr>
              <a:defRPr/>
            </a:pPr>
            <a:r>
              <a:rPr lang="en-US" altLang="en-US"/>
              <a:t>UNCLASSIFIED</a:t>
            </a:r>
          </a:p>
          <a:p>
            <a:pPr>
              <a:defRPr/>
            </a:pPr>
            <a:endParaRPr lang="en-US" altLang="en-US">
              <a:solidFill>
                <a:srgbClr val="000000"/>
              </a:solidFill>
            </a:endParaRPr>
          </a:p>
        </p:txBody>
      </p:sp>
      <p:sp>
        <p:nvSpPr>
          <p:cNvPr id="1030" name="Rectangle 6">
            <a:extLst>
              <a:ext uri="{FF2B5EF4-FFF2-40B4-BE49-F238E27FC236}">
                <a16:creationId xmlns:a16="http://schemas.microsoft.com/office/drawing/2014/main" id="{3469199C-F599-4FFD-8BB1-C86F09B1E183}"/>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1" i="1">
                <a:solidFill>
                  <a:srgbClr val="000066"/>
                </a:solidFill>
                <a:latin typeface="Arial" panose="020B0604020202020204" pitchFamily="34" charset="0"/>
                <a:cs typeface="+mj-cs"/>
              </a:defRPr>
            </a:lvl1pPr>
          </a:lstStyle>
          <a:p>
            <a:pPr>
              <a:defRPr/>
            </a:pPr>
            <a:r>
              <a:rPr lang="en-US" altLang="en-US"/>
              <a:t>From Courage…Life</a:t>
            </a:r>
          </a:p>
        </p:txBody>
      </p:sp>
      <p:sp>
        <p:nvSpPr>
          <p:cNvPr id="2" name="Line 13">
            <a:extLst>
              <a:ext uri="{FF2B5EF4-FFF2-40B4-BE49-F238E27FC236}">
                <a16:creationId xmlns:a16="http://schemas.microsoft.com/office/drawing/2014/main" id="{C9F04F96-37F0-4FC1-98C9-85B608A2F45D}"/>
              </a:ext>
            </a:extLst>
          </p:cNvPr>
          <p:cNvSpPr>
            <a:spLocks noChangeShapeType="1"/>
          </p:cNvSpPr>
          <p:nvPr userDrawn="1"/>
        </p:nvSpPr>
        <p:spPr bwMode="auto">
          <a:xfrm>
            <a:off x="1828800" y="990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031" name="Line 14">
            <a:extLst>
              <a:ext uri="{FF2B5EF4-FFF2-40B4-BE49-F238E27FC236}">
                <a16:creationId xmlns:a16="http://schemas.microsoft.com/office/drawing/2014/main" id="{9042275C-31D2-4AC3-96D1-1E79BF005917}"/>
              </a:ext>
            </a:extLst>
          </p:cNvPr>
          <p:cNvSpPr>
            <a:spLocks noChangeShapeType="1"/>
          </p:cNvSpPr>
          <p:nvPr userDrawn="1"/>
        </p:nvSpPr>
        <p:spPr bwMode="auto">
          <a:xfrm>
            <a:off x="2209800" y="1066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nvGrpSpPr>
          <p:cNvPr id="1032" name="Group 10">
            <a:extLst>
              <a:ext uri="{FF2B5EF4-FFF2-40B4-BE49-F238E27FC236}">
                <a16:creationId xmlns:a16="http://schemas.microsoft.com/office/drawing/2014/main" id="{22D5C012-AFAC-435A-A6AB-F4FF87292299}"/>
              </a:ext>
            </a:extLst>
          </p:cNvPr>
          <p:cNvGrpSpPr>
            <a:grpSpLocks/>
          </p:cNvGrpSpPr>
          <p:nvPr userDrawn="1"/>
        </p:nvGrpSpPr>
        <p:grpSpPr bwMode="auto">
          <a:xfrm>
            <a:off x="0" y="0"/>
            <a:ext cx="800100" cy="990600"/>
            <a:chOff x="5184" y="144"/>
            <a:chExt cx="504" cy="624"/>
          </a:xfrm>
        </p:grpSpPr>
        <p:sp>
          <p:nvSpPr>
            <p:cNvPr id="1034" name="Oval 11">
              <a:extLst>
                <a:ext uri="{FF2B5EF4-FFF2-40B4-BE49-F238E27FC236}">
                  <a16:creationId xmlns:a16="http://schemas.microsoft.com/office/drawing/2014/main" id="{BD9BD902-A6C3-490B-9F76-3BAA279745FC}"/>
                </a:ext>
              </a:extLst>
            </p:cNvPr>
            <p:cNvSpPr>
              <a:spLocks noChangeArrowheads="1"/>
            </p:cNvSpPr>
            <p:nvPr userDrawn="1"/>
          </p:nvSpPr>
          <p:spPr bwMode="auto">
            <a:xfrm>
              <a:off x="5232" y="185"/>
              <a:ext cx="384" cy="5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solidFill>
                  <a:srgbClr val="000000"/>
                </a:solidFill>
              </a:endParaRPr>
            </a:p>
          </p:txBody>
        </p:sp>
        <p:graphicFrame>
          <p:nvGraphicFramePr>
            <p:cNvPr id="1035" name="Object 12">
              <a:extLst>
                <a:ext uri="{FF2B5EF4-FFF2-40B4-BE49-F238E27FC236}">
                  <a16:creationId xmlns:a16="http://schemas.microsoft.com/office/drawing/2014/main" id="{33137D41-5E57-4ABD-B623-2CA1CE3E26E1}"/>
                </a:ext>
              </a:extLst>
            </p:cNvPr>
            <p:cNvGraphicFramePr>
              <a:graphicFrameLocks noChangeAspect="1"/>
            </p:cNvGraphicFramePr>
            <p:nvPr userDrawn="1"/>
          </p:nvGraphicFramePr>
          <p:xfrm>
            <a:off x="5184" y="144"/>
            <a:ext cx="504" cy="624"/>
          </p:xfrm>
          <a:graphic>
            <a:graphicData uri="http://schemas.openxmlformats.org/presentationml/2006/ole">
              <mc:AlternateContent xmlns:mc="http://schemas.openxmlformats.org/markup-compatibility/2006">
                <mc:Choice xmlns:v="urn:schemas-microsoft-com:vml" Requires="v">
                  <p:oleObj spid="_x0000_s17416" r:id="rId16" imgW="0" imgH="0" progId="Paint.Picture">
                    <p:embed/>
                  </p:oleObj>
                </mc:Choice>
                <mc:Fallback>
                  <p:oleObj r:id="rId16" imgW="0" imgH="0" progId="Paint.Picture">
                    <p:embed/>
                    <p:pic>
                      <p:nvPicPr>
                        <p:cNvPr id="1035" name="Object 12">
                          <a:extLst>
                            <a:ext uri="{FF2B5EF4-FFF2-40B4-BE49-F238E27FC236}">
                              <a16:creationId xmlns:a16="http://schemas.microsoft.com/office/drawing/2014/main" id="{33137D41-5E57-4ABD-B623-2CA1CE3E26E1}"/>
                            </a:ext>
                          </a:extLst>
                        </p:cNvPr>
                        <p:cNvPicPr>
                          <a:picLocks noChangeAspect="1" noChangeArrowheads="1"/>
                        </p:cNvPicPr>
                        <p:nvPr/>
                      </p:nvPicPr>
                      <p:blipFill>
                        <a:blip r:embed="rId17">
                          <a:clrChange>
                            <a:clrFrom>
                              <a:srgbClr val="4000FF"/>
                            </a:clrFrom>
                            <a:clrTo>
                              <a:srgbClr val="4000FF">
                                <a:alpha val="0"/>
                              </a:srgbClr>
                            </a:clrTo>
                          </a:clrChange>
                          <a:extLst>
                            <a:ext uri="{28A0092B-C50C-407E-A947-70E740481C1C}">
                              <a14:useLocalDpi xmlns:a14="http://schemas.microsoft.com/office/drawing/2010/main" val="0"/>
                            </a:ext>
                          </a:extLst>
                        </a:blip>
                        <a:srcRect/>
                        <a:stretch>
                          <a:fillRect/>
                        </a:stretch>
                      </p:blipFill>
                      <p:spPr bwMode="auto">
                        <a:xfrm>
                          <a:off x="5184" y="144"/>
                          <a:ext cx="50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033" name="Picture 13" descr="Command Crest">
            <a:extLst>
              <a:ext uri="{FF2B5EF4-FFF2-40B4-BE49-F238E27FC236}">
                <a16:creationId xmlns:a16="http://schemas.microsoft.com/office/drawing/2014/main" id="{D2E1D2E1-9970-487B-B2F1-EE41BD5B1606}"/>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8229600" y="0"/>
            <a:ext cx="9144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66795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sldNum="0" hdr="0" ftr="0"/>
  <p:txStyles>
    <p:titleStyle>
      <a:lvl1pPr algn="ctr" rtl="0" eaLnBrk="0" fontAlgn="base" hangingPunct="0">
        <a:spcBef>
          <a:spcPct val="0"/>
        </a:spcBef>
        <a:spcAft>
          <a:spcPct val="0"/>
        </a:spcAft>
        <a:defRPr sz="2800" b="1" kern="1200">
          <a:solidFill>
            <a:srgbClr val="000066"/>
          </a:solidFill>
          <a:latin typeface="+mj-lt"/>
          <a:ea typeface="+mj-ea"/>
          <a:cs typeface="+mj-cs"/>
        </a:defRPr>
      </a:lvl1pPr>
      <a:lvl2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81118EC-1D1A-45E1-8D35-B26A150D3B8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F0560E1-07E1-4859-AAB3-CC268461F1F1}"/>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33D3075-19BA-4049-8952-8712BF77756A}"/>
              </a:ext>
            </a:extLst>
          </p:cNvPr>
          <p:cNvSpPr>
            <a:spLocks noGrp="1" noChangeArrowheads="1"/>
          </p:cNvSpPr>
          <p:nvPr>
            <p:ph type="dt" sz="half" idx="2"/>
          </p:nvPr>
        </p:nvSpPr>
        <p:spPr bwMode="auto">
          <a:xfrm>
            <a:off x="-3810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9900"/>
                </a:solidFill>
                <a:latin typeface="Arial" panose="020B0604020202020204" pitchFamily="34" charset="0"/>
              </a:defRPr>
            </a:lvl1pPr>
          </a:lstStyle>
          <a:p>
            <a:pPr>
              <a:defRPr/>
            </a:pPr>
            <a:r>
              <a:rPr lang="en-US" altLang="en-US"/>
              <a:t>UNCLASSIFIED</a:t>
            </a:r>
          </a:p>
          <a:p>
            <a:pPr>
              <a:defRPr/>
            </a:pPr>
            <a:endParaRPr lang="en-US" altLang="en-US">
              <a:solidFill>
                <a:srgbClr val="000000"/>
              </a:solidFill>
            </a:endParaRPr>
          </a:p>
        </p:txBody>
      </p:sp>
      <p:sp>
        <p:nvSpPr>
          <p:cNvPr id="1030" name="Rectangle 6">
            <a:extLst>
              <a:ext uri="{FF2B5EF4-FFF2-40B4-BE49-F238E27FC236}">
                <a16:creationId xmlns:a16="http://schemas.microsoft.com/office/drawing/2014/main" id="{3469199C-F599-4FFD-8BB1-C86F09B1E183}"/>
              </a:ext>
            </a:extLst>
          </p:cNvPr>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1" i="1">
                <a:solidFill>
                  <a:srgbClr val="000066"/>
                </a:solidFill>
                <a:latin typeface="Arial" panose="020B0604020202020204" pitchFamily="34" charset="0"/>
                <a:cs typeface="+mj-cs"/>
              </a:defRPr>
            </a:lvl1pPr>
          </a:lstStyle>
          <a:p>
            <a:pPr>
              <a:defRPr/>
            </a:pPr>
            <a:r>
              <a:rPr lang="en-US" altLang="en-US"/>
              <a:t>From Courage…Life</a:t>
            </a:r>
          </a:p>
        </p:txBody>
      </p:sp>
      <p:sp>
        <p:nvSpPr>
          <p:cNvPr id="2" name="Line 13">
            <a:extLst>
              <a:ext uri="{FF2B5EF4-FFF2-40B4-BE49-F238E27FC236}">
                <a16:creationId xmlns:a16="http://schemas.microsoft.com/office/drawing/2014/main" id="{C9F04F96-37F0-4FC1-98C9-85B608A2F45D}"/>
              </a:ext>
            </a:extLst>
          </p:cNvPr>
          <p:cNvSpPr>
            <a:spLocks noChangeShapeType="1"/>
          </p:cNvSpPr>
          <p:nvPr userDrawn="1"/>
        </p:nvSpPr>
        <p:spPr bwMode="auto">
          <a:xfrm>
            <a:off x="1828800" y="990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Arial"/>
            </a:endParaRPr>
          </a:p>
        </p:txBody>
      </p:sp>
      <p:sp>
        <p:nvSpPr>
          <p:cNvPr id="1031" name="Line 14">
            <a:extLst>
              <a:ext uri="{FF2B5EF4-FFF2-40B4-BE49-F238E27FC236}">
                <a16:creationId xmlns:a16="http://schemas.microsoft.com/office/drawing/2014/main" id="{9042275C-31D2-4AC3-96D1-1E79BF005917}"/>
              </a:ext>
            </a:extLst>
          </p:cNvPr>
          <p:cNvSpPr>
            <a:spLocks noChangeShapeType="1"/>
          </p:cNvSpPr>
          <p:nvPr userDrawn="1"/>
        </p:nvSpPr>
        <p:spPr bwMode="auto">
          <a:xfrm>
            <a:off x="2209800" y="1066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latin typeface="Arial"/>
            </a:endParaRPr>
          </a:p>
        </p:txBody>
      </p:sp>
      <p:grpSp>
        <p:nvGrpSpPr>
          <p:cNvPr id="1032" name="Group 10">
            <a:extLst>
              <a:ext uri="{FF2B5EF4-FFF2-40B4-BE49-F238E27FC236}">
                <a16:creationId xmlns:a16="http://schemas.microsoft.com/office/drawing/2014/main" id="{22D5C012-AFAC-435A-A6AB-F4FF87292299}"/>
              </a:ext>
            </a:extLst>
          </p:cNvPr>
          <p:cNvGrpSpPr>
            <a:grpSpLocks/>
          </p:cNvGrpSpPr>
          <p:nvPr userDrawn="1"/>
        </p:nvGrpSpPr>
        <p:grpSpPr bwMode="auto">
          <a:xfrm>
            <a:off x="0" y="0"/>
            <a:ext cx="800100" cy="990600"/>
            <a:chOff x="5184" y="144"/>
            <a:chExt cx="504" cy="624"/>
          </a:xfrm>
        </p:grpSpPr>
        <p:sp>
          <p:nvSpPr>
            <p:cNvPr id="1034" name="Oval 11">
              <a:extLst>
                <a:ext uri="{FF2B5EF4-FFF2-40B4-BE49-F238E27FC236}">
                  <a16:creationId xmlns:a16="http://schemas.microsoft.com/office/drawing/2014/main" id="{BD9BD902-A6C3-490B-9F76-3BAA279745FC}"/>
                </a:ext>
              </a:extLst>
            </p:cNvPr>
            <p:cNvSpPr>
              <a:spLocks noChangeArrowheads="1"/>
            </p:cNvSpPr>
            <p:nvPr userDrawn="1"/>
          </p:nvSpPr>
          <p:spPr bwMode="auto">
            <a:xfrm>
              <a:off x="5232" y="185"/>
              <a:ext cx="384" cy="52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solidFill>
                  <a:srgbClr val="000000"/>
                </a:solidFill>
              </a:endParaRPr>
            </a:p>
          </p:txBody>
        </p:sp>
        <p:graphicFrame>
          <p:nvGraphicFramePr>
            <p:cNvPr id="1035" name="Object 12">
              <a:extLst>
                <a:ext uri="{FF2B5EF4-FFF2-40B4-BE49-F238E27FC236}">
                  <a16:creationId xmlns:a16="http://schemas.microsoft.com/office/drawing/2014/main" id="{33137D41-5E57-4ABD-B623-2CA1CE3E26E1}"/>
                </a:ext>
              </a:extLst>
            </p:cNvPr>
            <p:cNvGraphicFramePr>
              <a:graphicFrameLocks noChangeAspect="1"/>
            </p:cNvGraphicFramePr>
            <p:nvPr userDrawn="1"/>
          </p:nvGraphicFramePr>
          <p:xfrm>
            <a:off x="5184" y="144"/>
            <a:ext cx="504" cy="624"/>
          </p:xfrm>
          <a:graphic>
            <a:graphicData uri="http://schemas.openxmlformats.org/presentationml/2006/ole">
              <mc:AlternateContent xmlns:mc="http://schemas.openxmlformats.org/markup-compatibility/2006">
                <mc:Choice xmlns:v="urn:schemas-microsoft-com:vml" Requires="v">
                  <p:oleObj spid="_x0000_s18440" r:id="rId16" imgW="0" imgH="0" progId="Paint.Picture">
                    <p:embed/>
                  </p:oleObj>
                </mc:Choice>
                <mc:Fallback>
                  <p:oleObj r:id="rId16" imgW="0" imgH="0" progId="Paint.Picture">
                    <p:embed/>
                    <p:pic>
                      <p:nvPicPr>
                        <p:cNvPr id="1035" name="Object 12">
                          <a:extLst>
                            <a:ext uri="{FF2B5EF4-FFF2-40B4-BE49-F238E27FC236}">
                              <a16:creationId xmlns:a16="http://schemas.microsoft.com/office/drawing/2014/main" id="{33137D41-5E57-4ABD-B623-2CA1CE3E26E1}"/>
                            </a:ext>
                          </a:extLst>
                        </p:cNvPr>
                        <p:cNvPicPr>
                          <a:picLocks noChangeAspect="1" noChangeArrowheads="1"/>
                        </p:cNvPicPr>
                        <p:nvPr/>
                      </p:nvPicPr>
                      <p:blipFill>
                        <a:blip r:embed="rId17">
                          <a:clrChange>
                            <a:clrFrom>
                              <a:srgbClr val="4000FF"/>
                            </a:clrFrom>
                            <a:clrTo>
                              <a:srgbClr val="4000FF">
                                <a:alpha val="0"/>
                              </a:srgbClr>
                            </a:clrTo>
                          </a:clrChange>
                          <a:extLst>
                            <a:ext uri="{28A0092B-C50C-407E-A947-70E740481C1C}">
                              <a14:useLocalDpi xmlns:a14="http://schemas.microsoft.com/office/drawing/2010/main" val="0"/>
                            </a:ext>
                          </a:extLst>
                        </a:blip>
                        <a:srcRect/>
                        <a:stretch>
                          <a:fillRect/>
                        </a:stretch>
                      </p:blipFill>
                      <p:spPr bwMode="auto">
                        <a:xfrm>
                          <a:off x="5184" y="144"/>
                          <a:ext cx="50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033" name="Picture 13" descr="Command Crest">
            <a:extLst>
              <a:ext uri="{FF2B5EF4-FFF2-40B4-BE49-F238E27FC236}">
                <a16:creationId xmlns:a16="http://schemas.microsoft.com/office/drawing/2014/main" id="{D2E1D2E1-9970-487B-B2F1-EE41BD5B1606}"/>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8229600" y="0"/>
            <a:ext cx="9144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47462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sldNum="0" hdr="0" ftr="0"/>
  <p:txStyles>
    <p:titleStyle>
      <a:lvl1pPr algn="ctr" rtl="0" eaLnBrk="0" fontAlgn="base" hangingPunct="0">
        <a:spcBef>
          <a:spcPct val="0"/>
        </a:spcBef>
        <a:spcAft>
          <a:spcPct val="0"/>
        </a:spcAft>
        <a:defRPr sz="2800" b="1" kern="1200">
          <a:solidFill>
            <a:srgbClr val="000066"/>
          </a:solidFill>
          <a:latin typeface="+mj-lt"/>
          <a:ea typeface="+mj-ea"/>
          <a:cs typeface="+mj-cs"/>
        </a:defRPr>
      </a:lvl1pPr>
      <a:lvl2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2800" b="1">
          <a:solidFill>
            <a:srgbClr val="000066"/>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5.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5.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6.xml"/><Relationship Id="rId1" Type="http://schemas.openxmlformats.org/officeDocument/2006/relationships/slideLayout" Target="../slideLayouts/slideLayout27.xml"/><Relationship Id="rId5" Type="http://schemas.openxmlformats.org/officeDocument/2006/relationships/image" Target="../media/image10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1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VYKBWldSBGg" TargetMode="External"/><Relationship Id="rId3" Type="http://schemas.openxmlformats.org/officeDocument/2006/relationships/image" Target="../media/image9.jpg"/><Relationship Id="rId7" Type="http://schemas.openxmlformats.org/officeDocument/2006/relationships/hyperlink" Target="https://www.youtube.com/watch?v=tfEo6E6nElE" TargetMode="Externa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hyperlink" Target="https://www.youtube.com/watch?v=NJIZTL2ZyEw" TargetMode="External"/><Relationship Id="rId5" Type="http://schemas.openxmlformats.org/officeDocument/2006/relationships/hyperlink" Target="https://www.youtube.com/watch?v=cC_eb7R3wPI" TargetMode="External"/><Relationship Id="rId4" Type="http://schemas.openxmlformats.org/officeDocument/2006/relationships/image" Target="../media/image7.png"/><Relationship Id="rId9" Type="http://schemas.openxmlformats.org/officeDocument/2006/relationships/hyperlink" Target="https://www.youtube.com/watch?v=Z0Jzb8dfcC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26.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30.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jp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48.jpg"/><Relationship Id="rId4" Type="http://schemas.openxmlformats.org/officeDocument/2006/relationships/image" Target="../media/image47.gif"/></Relationships>
</file>

<file path=ppt/slides/_rels/slide3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50.jpg"/></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51.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5.xml"/><Relationship Id="rId1" Type="http://schemas.openxmlformats.org/officeDocument/2006/relationships/slideLayout" Target="../slideLayouts/slideLayout22.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hyperlink" Target="https://www.youtube.com/watch?v=hxElWvH4_0M"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7.xml"/><Relationship Id="rId1" Type="http://schemas.openxmlformats.org/officeDocument/2006/relationships/slideLayout" Target="../slideLayouts/slideLayout27.xml"/><Relationship Id="rId5" Type="http://schemas.openxmlformats.org/officeDocument/2006/relationships/image" Target="../media/image59.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image" Target="../media/image64.jpe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9.jpg"/><Relationship Id="rId7"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3.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5.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6.xml"/><Relationship Id="rId1" Type="http://schemas.openxmlformats.org/officeDocument/2006/relationships/slideLayout" Target="../slideLayouts/slideLayout27.xml"/><Relationship Id="rId5" Type="http://schemas.openxmlformats.org/officeDocument/2006/relationships/image" Target="../media/image70.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8.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9.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1.png"/><Relationship Id="rId5" Type="http://schemas.microsoft.com/office/2017/06/relationships/model3d" Target="../media/model3d1.glb"/><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4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12.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61.xml"/><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43.xml"/></Relationships>
</file>

<file path=ppt/slides/_rels/slide76.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13.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14.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4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Preparations for Getting Underway</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NN220-12</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5"/>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3" name="Picture 2">
            <a:extLst>
              <a:ext uri="{FF2B5EF4-FFF2-40B4-BE49-F238E27FC236}">
                <a16:creationId xmlns:a16="http://schemas.microsoft.com/office/drawing/2014/main" id="{340C10D6-AD30-4247-9014-F60659673CFA}"/>
              </a:ext>
            </a:extLst>
          </p:cNvPr>
          <p:cNvPicPr>
            <a:picLocks noChangeAspect="1"/>
          </p:cNvPicPr>
          <p:nvPr/>
        </p:nvPicPr>
        <p:blipFill>
          <a:blip r:embed="rId7"/>
          <a:stretch>
            <a:fillRect/>
          </a:stretch>
        </p:blipFill>
        <p:spPr>
          <a:xfrm>
            <a:off x="0" y="1291927"/>
            <a:ext cx="9144000" cy="5261273"/>
          </a:xfrm>
          <a:prstGeom prst="rect">
            <a:avLst/>
          </a:prstGeom>
        </p:spPr>
      </p:pic>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WEAX</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850979605"/>
              </p:ext>
            </p:extLst>
          </p:nvPr>
        </p:nvGraphicFramePr>
        <p:xfrm>
          <a:off x="6248400" y="1905000"/>
          <a:ext cx="2666999" cy="4500838"/>
        </p:xfrm>
        <a:graphic>
          <a:graphicData uri="http://schemas.openxmlformats.org/drawingml/2006/table">
            <a:tbl>
              <a:tblPr firstRow="1" firstCol="1" bandRow="1">
                <a:tableStyleId>{5C22544A-7EE6-4342-B048-85BDC9FD1C3A}</a:tableStyleId>
              </a:tblPr>
              <a:tblGrid>
                <a:gridCol w="2666999">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rPr>
                        <a:t>-</a:t>
                      </a:r>
                      <a:r>
                        <a:rPr lang="en-US" sz="2000" u="none" dirty="0">
                          <a:solidFill>
                            <a:schemeClr val="tx1"/>
                          </a:solidFill>
                          <a:effectLst/>
                          <a:latin typeface="Times New Roman" panose="02020603050405020304" pitchFamily="18" charset="0"/>
                          <a:ea typeface="Times New Roman" panose="02020603050405020304" pitchFamily="18" charset="0"/>
                        </a:rPr>
                        <a:t>If you request a WEAX in your MOVREP, you will receive daily forecast support for your location up to 72 hours out.</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-This service is usually provided by your nearest Fleet Weather Center (FLEWEACEN).</a:t>
                      </a:r>
                      <a:endPar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F836817C-8A3C-43BF-BBF6-11C7E9173CA9}"/>
              </a:ext>
            </a:extLst>
          </p:cNvPr>
          <p:cNvPicPr>
            <a:picLocks noChangeAspect="1"/>
          </p:cNvPicPr>
          <p:nvPr/>
        </p:nvPicPr>
        <p:blipFill>
          <a:blip r:embed="rId5"/>
          <a:stretch>
            <a:fillRect/>
          </a:stretch>
        </p:blipFill>
        <p:spPr>
          <a:xfrm>
            <a:off x="0" y="1685366"/>
            <a:ext cx="6172200" cy="4839259"/>
          </a:xfrm>
          <a:prstGeom prst="rect">
            <a:avLst/>
          </a:prstGeom>
        </p:spPr>
      </p:pic>
    </p:spTree>
    <p:extLst>
      <p:ext uri="{BB962C8B-B14F-4D97-AF65-F5344CB8AC3E}">
        <p14:creationId xmlns:p14="http://schemas.microsoft.com/office/powerpoint/2010/main" val="22802033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u="sng" dirty="0"/>
              <a:t>Threat and Error Management</a:t>
            </a:r>
            <a:br>
              <a:rPr lang="en-US" u="sng" dirty="0"/>
            </a:br>
            <a:r>
              <a:rPr lang="en-US" i="1" dirty="0">
                <a:effectLst>
                  <a:outerShdw blurRad="38100" dist="38100" dir="2700000" algn="tl">
                    <a:srgbClr val="000000">
                      <a:alpha val="43137"/>
                    </a:srgbClr>
                  </a:outerShdw>
                </a:effectLst>
              </a:rPr>
              <a:t>Officer of the Deck</a:t>
            </a:r>
            <a:br>
              <a:rPr lang="en-US" dirty="0"/>
            </a:br>
            <a:endParaRPr lang="en-US" dirty="0"/>
          </a:p>
        </p:txBody>
      </p:sp>
      <p:sp>
        <p:nvSpPr>
          <p:cNvPr id="3" name="Content Placeholder 2"/>
          <p:cNvSpPr>
            <a:spLocks noGrp="1"/>
          </p:cNvSpPr>
          <p:nvPr>
            <p:ph sz="half" idx="1"/>
          </p:nvPr>
        </p:nvSpPr>
        <p:spPr>
          <a:xfrm>
            <a:off x="2133600" y="1143000"/>
            <a:ext cx="4800600" cy="838200"/>
          </a:xfrm>
          <a:solidFill>
            <a:srgbClr val="FF0000"/>
          </a:solidFill>
        </p:spPr>
        <p:txBody>
          <a:bodyPr/>
          <a:lstStyle/>
          <a:p>
            <a:pPr marL="0" indent="0" algn="ctr">
              <a:buNone/>
              <a:tabLst>
                <a:tab pos="968375" algn="l"/>
              </a:tabLst>
            </a:pPr>
            <a:r>
              <a:rPr lang="en-US" sz="2200" b="1" u="sng" dirty="0">
                <a:solidFill>
                  <a:schemeClr val="bg1"/>
                </a:solidFill>
              </a:rPr>
              <a:t>Incident/ Accident: </a:t>
            </a:r>
          </a:p>
          <a:p>
            <a:pPr marL="0" indent="0" algn="ctr">
              <a:buNone/>
              <a:tabLst>
                <a:tab pos="968375" algn="l"/>
              </a:tabLst>
            </a:pPr>
            <a:r>
              <a:rPr lang="en-US" sz="2200" b="1" dirty="0">
                <a:solidFill>
                  <a:schemeClr val="bg1"/>
                </a:solidFill>
              </a:rPr>
              <a:t>Collision/Grounding</a:t>
            </a:r>
          </a:p>
        </p:txBody>
      </p:sp>
      <p:sp>
        <p:nvSpPr>
          <p:cNvPr id="5" name="Date Placeholder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 name="TextBox 7"/>
          <p:cNvSpPr txBox="1"/>
          <p:nvPr/>
        </p:nvSpPr>
        <p:spPr>
          <a:xfrm>
            <a:off x="457200" y="2782669"/>
            <a:ext cx="8229600" cy="584775"/>
          </a:xfrm>
          <a:prstGeom prst="rect">
            <a:avLst/>
          </a:prstGeom>
          <a:solidFill>
            <a:srgbClr val="FF66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1600" b="1"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Undesired Ship State: </a:t>
            </a: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Man overboard, near-collision, near-grounding, loss of steering, loss of propulsion</a:t>
            </a:r>
          </a:p>
        </p:txBody>
      </p:sp>
      <p:sp>
        <p:nvSpPr>
          <p:cNvPr id="9" name="TextBox 8"/>
          <p:cNvSpPr txBox="1"/>
          <p:nvPr/>
        </p:nvSpPr>
        <p:spPr>
          <a:xfrm>
            <a:off x="457200" y="5791200"/>
            <a:ext cx="8229600" cy="646331"/>
          </a:xfrm>
          <a:prstGeom prst="rect">
            <a:avLst/>
          </a:prstGeom>
          <a:solidFill>
            <a:srgbClr val="0066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sng" strike="noStrike" kern="1200" cap="none" spc="0" normalizeH="0" baseline="0" noProof="0" dirty="0">
                <a:ln>
                  <a:noFill/>
                </a:ln>
                <a:solidFill>
                  <a:srgbClr val="FFFFFF"/>
                </a:solidFill>
                <a:effectLst/>
                <a:uLnTx/>
                <a:uFillTx/>
                <a:latin typeface="Arial" panose="020B0604020202020204" pitchFamily="34" charset="0"/>
                <a:ea typeface="+mn-ea"/>
                <a:cs typeface="+mn-cs"/>
              </a:rPr>
              <a:t>Threats: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Equipment casualties (steering, propulsion, navigation system, communications, radar, anchor), surface traffic, fatigue, weather and visibility</a:t>
            </a:r>
          </a:p>
        </p:txBody>
      </p:sp>
      <p:sp>
        <p:nvSpPr>
          <p:cNvPr id="10" name="TextBox 9"/>
          <p:cNvSpPr txBox="1"/>
          <p:nvPr/>
        </p:nvSpPr>
        <p:spPr>
          <a:xfrm>
            <a:off x="457200" y="4198203"/>
            <a:ext cx="8229600" cy="738664"/>
          </a:xfrm>
          <a:prstGeom prst="rect">
            <a:avLst/>
          </a:prstGeom>
          <a:solidFill>
            <a:srgbClr val="FFFF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1400" b="1"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Errors: </a:t>
            </a: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Loss of BRM, Improper responses to casualties (procedural, communication, proficiency, decision, intentional non-compliance)</a:t>
            </a:r>
          </a:p>
        </p:txBody>
      </p:sp>
      <p:sp>
        <p:nvSpPr>
          <p:cNvPr id="7" name="Up Arrow 6"/>
          <p:cNvSpPr/>
          <p:nvPr/>
        </p:nvSpPr>
        <p:spPr>
          <a:xfrm rot="10800000">
            <a:off x="4267200" y="4936867"/>
            <a:ext cx="609600" cy="854333"/>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Up Arrow 10"/>
          <p:cNvSpPr/>
          <p:nvPr/>
        </p:nvSpPr>
        <p:spPr>
          <a:xfrm rot="10800000">
            <a:off x="4267200" y="3367444"/>
            <a:ext cx="609600" cy="823556"/>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Up Arrow 11"/>
          <p:cNvSpPr/>
          <p:nvPr/>
        </p:nvSpPr>
        <p:spPr>
          <a:xfrm rot="10800000">
            <a:off x="4267200" y="1981200"/>
            <a:ext cx="609600" cy="801469"/>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2"/>
          <p:cNvSpPr txBox="1"/>
          <p:nvPr/>
        </p:nvSpPr>
        <p:spPr>
          <a:xfrm>
            <a:off x="5181600" y="2145268"/>
            <a:ext cx="20574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RECOVER</a:t>
            </a:r>
          </a:p>
        </p:txBody>
      </p:sp>
      <p:sp>
        <p:nvSpPr>
          <p:cNvPr id="14" name="TextBox 13"/>
          <p:cNvSpPr txBox="1"/>
          <p:nvPr/>
        </p:nvSpPr>
        <p:spPr>
          <a:xfrm>
            <a:off x="5181600" y="3617509"/>
            <a:ext cx="20574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REPAIR</a:t>
            </a:r>
          </a:p>
        </p:txBody>
      </p:sp>
      <p:sp>
        <p:nvSpPr>
          <p:cNvPr id="15" name="TextBox 14"/>
          <p:cNvSpPr txBox="1"/>
          <p:nvPr/>
        </p:nvSpPr>
        <p:spPr>
          <a:xfrm>
            <a:off x="5181600" y="5193268"/>
            <a:ext cx="20574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PREPARE</a:t>
            </a:r>
          </a:p>
        </p:txBody>
      </p:sp>
    </p:spTree>
    <p:extLst>
      <p:ext uri="{BB962C8B-B14F-4D97-AF65-F5344CB8AC3E}">
        <p14:creationId xmlns:p14="http://schemas.microsoft.com/office/powerpoint/2010/main" val="29917585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4">
            <a:extLst>
              <a:ext uri="{FF2B5EF4-FFF2-40B4-BE49-F238E27FC236}">
                <a16:creationId xmlns:a16="http://schemas.microsoft.com/office/drawing/2014/main" id="{BCA8EB84-7F7E-4CD9-A906-8D0A5F5A4A9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1" name="Line 2">
            <a:extLst>
              <a:ext uri="{FF2B5EF4-FFF2-40B4-BE49-F238E27FC236}">
                <a16:creationId xmlns:a16="http://schemas.microsoft.com/office/drawing/2014/main" id="{211BCC9B-B88A-455E-B124-A2BDFEB389A2}"/>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2" name="Line 3">
            <a:extLst>
              <a:ext uri="{FF2B5EF4-FFF2-40B4-BE49-F238E27FC236}">
                <a16:creationId xmlns:a16="http://schemas.microsoft.com/office/drawing/2014/main" id="{36F24783-1D4F-40C2-8701-C70B919D7497}"/>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3" name="Line 4">
            <a:extLst>
              <a:ext uri="{FF2B5EF4-FFF2-40B4-BE49-F238E27FC236}">
                <a16:creationId xmlns:a16="http://schemas.microsoft.com/office/drawing/2014/main" id="{8E8AA583-729A-49CA-BAF9-88BBBD5A0040}"/>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4" name="Line 5">
            <a:extLst>
              <a:ext uri="{FF2B5EF4-FFF2-40B4-BE49-F238E27FC236}">
                <a16:creationId xmlns:a16="http://schemas.microsoft.com/office/drawing/2014/main" id="{8738457C-D0E5-42AD-A684-DF0698352425}"/>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5" name="Line 6">
            <a:extLst>
              <a:ext uri="{FF2B5EF4-FFF2-40B4-BE49-F238E27FC236}">
                <a16:creationId xmlns:a16="http://schemas.microsoft.com/office/drawing/2014/main" id="{9D775C84-C40C-4045-86B6-AAE765477044}"/>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6" name="Line 7">
            <a:extLst>
              <a:ext uri="{FF2B5EF4-FFF2-40B4-BE49-F238E27FC236}">
                <a16:creationId xmlns:a16="http://schemas.microsoft.com/office/drawing/2014/main" id="{8FE094CD-55B1-4236-B4E4-654CA3D00256}"/>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7" name="Line 8">
            <a:extLst>
              <a:ext uri="{FF2B5EF4-FFF2-40B4-BE49-F238E27FC236}">
                <a16:creationId xmlns:a16="http://schemas.microsoft.com/office/drawing/2014/main" id="{C187C741-896B-481F-892A-14361F665DB3}"/>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8" name="Line 9">
            <a:extLst>
              <a:ext uri="{FF2B5EF4-FFF2-40B4-BE49-F238E27FC236}">
                <a16:creationId xmlns:a16="http://schemas.microsoft.com/office/drawing/2014/main" id="{ACDD2324-39BF-42A6-AE10-3DE6DE3A238B}"/>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9" name="Line 10">
            <a:extLst>
              <a:ext uri="{FF2B5EF4-FFF2-40B4-BE49-F238E27FC236}">
                <a16:creationId xmlns:a16="http://schemas.microsoft.com/office/drawing/2014/main" id="{7CAAA79E-61A8-43FD-85BE-390FF6EB1579}"/>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0" name="Line 11">
            <a:extLst>
              <a:ext uri="{FF2B5EF4-FFF2-40B4-BE49-F238E27FC236}">
                <a16:creationId xmlns:a16="http://schemas.microsoft.com/office/drawing/2014/main" id="{EC3C18E4-E606-470E-A2C7-B73CF44E4E14}"/>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1" name="Line 12">
            <a:extLst>
              <a:ext uri="{FF2B5EF4-FFF2-40B4-BE49-F238E27FC236}">
                <a16:creationId xmlns:a16="http://schemas.microsoft.com/office/drawing/2014/main" id="{A38958B1-C46E-4C3C-B50C-C5F8D3A7ADA1}"/>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2" name="Line 13">
            <a:extLst>
              <a:ext uri="{FF2B5EF4-FFF2-40B4-BE49-F238E27FC236}">
                <a16:creationId xmlns:a16="http://schemas.microsoft.com/office/drawing/2014/main" id="{3F273269-B5FB-461D-A625-C5B6E6ACFE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3" name="Line 14">
            <a:extLst>
              <a:ext uri="{FF2B5EF4-FFF2-40B4-BE49-F238E27FC236}">
                <a16:creationId xmlns:a16="http://schemas.microsoft.com/office/drawing/2014/main" id="{A2189B08-425C-43A9-AE06-3954DD5B31A7}"/>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4" name="Line 15">
            <a:extLst>
              <a:ext uri="{FF2B5EF4-FFF2-40B4-BE49-F238E27FC236}">
                <a16:creationId xmlns:a16="http://schemas.microsoft.com/office/drawing/2014/main" id="{DF8B5E72-80FE-4AF7-B3CD-F662DCC7CC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5" name="Line 16">
            <a:extLst>
              <a:ext uri="{FF2B5EF4-FFF2-40B4-BE49-F238E27FC236}">
                <a16:creationId xmlns:a16="http://schemas.microsoft.com/office/drawing/2014/main" id="{7FDF18B7-CB7D-41C4-8641-A538ED7F54EA}"/>
              </a:ext>
            </a:extLst>
          </p:cNvPr>
          <p:cNvSpPr>
            <a:spLocks noChangeShapeType="1"/>
          </p:cNvSpPr>
          <p:nvPr/>
        </p:nvSpPr>
        <p:spPr bwMode="auto">
          <a:xfrm>
            <a:off x="4784725" y="41640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6" name="Line 17">
            <a:extLst>
              <a:ext uri="{FF2B5EF4-FFF2-40B4-BE49-F238E27FC236}">
                <a16:creationId xmlns:a16="http://schemas.microsoft.com/office/drawing/2014/main" id="{3742E626-1695-4BB8-8852-7F2B0A66A503}"/>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7" name="Line 13">
            <a:extLst>
              <a:ext uri="{FF2B5EF4-FFF2-40B4-BE49-F238E27FC236}">
                <a16:creationId xmlns:a16="http://schemas.microsoft.com/office/drawing/2014/main" id="{D61EDA27-84BC-42E2-8C65-01751082C1F8}"/>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8" name="Line 14">
            <a:extLst>
              <a:ext uri="{FF2B5EF4-FFF2-40B4-BE49-F238E27FC236}">
                <a16:creationId xmlns:a16="http://schemas.microsoft.com/office/drawing/2014/main" id="{17BB243D-4D01-4069-A115-B508033DD43E}"/>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9" name="Rectangle 195">
            <a:extLst>
              <a:ext uri="{FF2B5EF4-FFF2-40B4-BE49-F238E27FC236}">
                <a16:creationId xmlns:a16="http://schemas.microsoft.com/office/drawing/2014/main" id="{F88B608E-0C63-4169-A107-CECF15A6E09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8" name="TextBox 27"/>
          <p:cNvSpPr txBox="1"/>
          <p:nvPr/>
        </p:nvSpPr>
        <p:spPr>
          <a:xfrm>
            <a:off x="1600200" y="76201"/>
            <a:ext cx="5791200" cy="784830"/>
          </a:xfrm>
          <a:prstGeom prst="rect">
            <a:avLst/>
          </a:prstGeom>
          <a:solidFill>
            <a:srgbClr val="0066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mn-cs"/>
              </a:rPr>
              <a:t>Threats</a:t>
            </a:r>
            <a:endParaRPr kumimoji="0" 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105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Equipment casualties (steering, propulsion, navigation system, communications, radar, anchor), surface traffic, fatigue, weather and visibility</a:t>
            </a:r>
          </a:p>
        </p:txBody>
      </p:sp>
      <p:sp>
        <p:nvSpPr>
          <p:cNvPr id="2" name="TextBox 1"/>
          <p:cNvSpPr txBox="1"/>
          <p:nvPr/>
        </p:nvSpPr>
        <p:spPr>
          <a:xfrm>
            <a:off x="457200" y="1371600"/>
            <a:ext cx="8305800" cy="535531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PREPARE BY:</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Conducting the Chart Review and the Navigation Brief.</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Reviewing and signing all line items on the Getting Underway Checklist.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Performing Pre-Underway Maintenance.</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Understanding predicted weather and preparing accordingly (i.e. Low Visibility Procedures IAW CO’s Standing Order # 7).</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Conducting safety briefs on station.</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Ensuring qualified personnel are standing assigned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watchstations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Properly training junior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watchstanders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how to effectively perform the duties of the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watchstations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Utilizing proper bridge and station resource management.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Utilizing all available bridge tools (AIS, ARPA, VMS, etc.) to ensure the safe navigation of the ship.</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Following COLREGS, CO’s Standing Orders, and other applicable manuals/publications.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Ensuring all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watchstanders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are well rested and alert for watches.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36812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4">
            <a:extLst>
              <a:ext uri="{FF2B5EF4-FFF2-40B4-BE49-F238E27FC236}">
                <a16:creationId xmlns:a16="http://schemas.microsoft.com/office/drawing/2014/main" id="{BCA8EB84-7F7E-4CD9-A906-8D0A5F5A4A9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1" name="Line 2">
            <a:extLst>
              <a:ext uri="{FF2B5EF4-FFF2-40B4-BE49-F238E27FC236}">
                <a16:creationId xmlns:a16="http://schemas.microsoft.com/office/drawing/2014/main" id="{211BCC9B-B88A-455E-B124-A2BDFEB389A2}"/>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2" name="Line 3">
            <a:extLst>
              <a:ext uri="{FF2B5EF4-FFF2-40B4-BE49-F238E27FC236}">
                <a16:creationId xmlns:a16="http://schemas.microsoft.com/office/drawing/2014/main" id="{36F24783-1D4F-40C2-8701-C70B919D7497}"/>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3" name="Line 4">
            <a:extLst>
              <a:ext uri="{FF2B5EF4-FFF2-40B4-BE49-F238E27FC236}">
                <a16:creationId xmlns:a16="http://schemas.microsoft.com/office/drawing/2014/main" id="{8E8AA583-729A-49CA-BAF9-88BBBD5A0040}"/>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4" name="Line 5">
            <a:extLst>
              <a:ext uri="{FF2B5EF4-FFF2-40B4-BE49-F238E27FC236}">
                <a16:creationId xmlns:a16="http://schemas.microsoft.com/office/drawing/2014/main" id="{8738457C-D0E5-42AD-A684-DF0698352425}"/>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5" name="Line 6">
            <a:extLst>
              <a:ext uri="{FF2B5EF4-FFF2-40B4-BE49-F238E27FC236}">
                <a16:creationId xmlns:a16="http://schemas.microsoft.com/office/drawing/2014/main" id="{9D775C84-C40C-4045-86B6-AAE765477044}"/>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6" name="Line 7">
            <a:extLst>
              <a:ext uri="{FF2B5EF4-FFF2-40B4-BE49-F238E27FC236}">
                <a16:creationId xmlns:a16="http://schemas.microsoft.com/office/drawing/2014/main" id="{8FE094CD-55B1-4236-B4E4-654CA3D00256}"/>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7" name="Line 8">
            <a:extLst>
              <a:ext uri="{FF2B5EF4-FFF2-40B4-BE49-F238E27FC236}">
                <a16:creationId xmlns:a16="http://schemas.microsoft.com/office/drawing/2014/main" id="{C187C741-896B-481F-892A-14361F665DB3}"/>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8" name="Line 9">
            <a:extLst>
              <a:ext uri="{FF2B5EF4-FFF2-40B4-BE49-F238E27FC236}">
                <a16:creationId xmlns:a16="http://schemas.microsoft.com/office/drawing/2014/main" id="{ACDD2324-39BF-42A6-AE10-3DE6DE3A238B}"/>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9" name="Line 10">
            <a:extLst>
              <a:ext uri="{FF2B5EF4-FFF2-40B4-BE49-F238E27FC236}">
                <a16:creationId xmlns:a16="http://schemas.microsoft.com/office/drawing/2014/main" id="{7CAAA79E-61A8-43FD-85BE-390FF6EB1579}"/>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0" name="Line 11">
            <a:extLst>
              <a:ext uri="{FF2B5EF4-FFF2-40B4-BE49-F238E27FC236}">
                <a16:creationId xmlns:a16="http://schemas.microsoft.com/office/drawing/2014/main" id="{EC3C18E4-E606-470E-A2C7-B73CF44E4E14}"/>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1" name="Line 12">
            <a:extLst>
              <a:ext uri="{FF2B5EF4-FFF2-40B4-BE49-F238E27FC236}">
                <a16:creationId xmlns:a16="http://schemas.microsoft.com/office/drawing/2014/main" id="{A38958B1-C46E-4C3C-B50C-C5F8D3A7ADA1}"/>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2" name="Line 13">
            <a:extLst>
              <a:ext uri="{FF2B5EF4-FFF2-40B4-BE49-F238E27FC236}">
                <a16:creationId xmlns:a16="http://schemas.microsoft.com/office/drawing/2014/main" id="{3F273269-B5FB-461D-A625-C5B6E6ACFE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3" name="Line 14">
            <a:extLst>
              <a:ext uri="{FF2B5EF4-FFF2-40B4-BE49-F238E27FC236}">
                <a16:creationId xmlns:a16="http://schemas.microsoft.com/office/drawing/2014/main" id="{A2189B08-425C-43A9-AE06-3954DD5B31A7}"/>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4" name="Line 15">
            <a:extLst>
              <a:ext uri="{FF2B5EF4-FFF2-40B4-BE49-F238E27FC236}">
                <a16:creationId xmlns:a16="http://schemas.microsoft.com/office/drawing/2014/main" id="{DF8B5E72-80FE-4AF7-B3CD-F662DCC7CC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5" name="Line 16">
            <a:extLst>
              <a:ext uri="{FF2B5EF4-FFF2-40B4-BE49-F238E27FC236}">
                <a16:creationId xmlns:a16="http://schemas.microsoft.com/office/drawing/2014/main" id="{7FDF18B7-CB7D-41C4-8641-A538ED7F54EA}"/>
              </a:ext>
            </a:extLst>
          </p:cNvPr>
          <p:cNvSpPr>
            <a:spLocks noChangeShapeType="1"/>
          </p:cNvSpPr>
          <p:nvPr/>
        </p:nvSpPr>
        <p:spPr bwMode="auto">
          <a:xfrm>
            <a:off x="4784725" y="41640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6" name="Line 17">
            <a:extLst>
              <a:ext uri="{FF2B5EF4-FFF2-40B4-BE49-F238E27FC236}">
                <a16:creationId xmlns:a16="http://schemas.microsoft.com/office/drawing/2014/main" id="{3742E626-1695-4BB8-8852-7F2B0A66A503}"/>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7" name="Line 13">
            <a:extLst>
              <a:ext uri="{FF2B5EF4-FFF2-40B4-BE49-F238E27FC236}">
                <a16:creationId xmlns:a16="http://schemas.microsoft.com/office/drawing/2014/main" id="{D61EDA27-84BC-42E2-8C65-01751082C1F8}"/>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8" name="Line 14">
            <a:extLst>
              <a:ext uri="{FF2B5EF4-FFF2-40B4-BE49-F238E27FC236}">
                <a16:creationId xmlns:a16="http://schemas.microsoft.com/office/drawing/2014/main" id="{17BB243D-4D01-4069-A115-B508033DD43E}"/>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9" name="Rectangle 195">
            <a:extLst>
              <a:ext uri="{FF2B5EF4-FFF2-40B4-BE49-F238E27FC236}">
                <a16:creationId xmlns:a16="http://schemas.microsoft.com/office/drawing/2014/main" id="{F88B608E-0C63-4169-A107-CECF15A6E09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8" name="TextBox 27"/>
          <p:cNvSpPr txBox="1"/>
          <p:nvPr/>
        </p:nvSpPr>
        <p:spPr>
          <a:xfrm>
            <a:off x="1600200" y="76201"/>
            <a:ext cx="5791200" cy="784830"/>
          </a:xfrm>
          <a:prstGeom prst="rect">
            <a:avLst/>
          </a:prstGeom>
          <a:solidFill>
            <a:srgbClr val="FFFF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Errors</a:t>
            </a: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105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Loss of BRM/SRM, Improper responses to casualties (procedural, communication, proficiency, decision, intentional non-compliance)</a:t>
            </a:r>
          </a:p>
        </p:txBody>
      </p:sp>
      <p:sp>
        <p:nvSpPr>
          <p:cNvPr id="2" name="TextBox 1"/>
          <p:cNvSpPr txBox="1"/>
          <p:nvPr/>
        </p:nvSpPr>
        <p:spPr>
          <a:xfrm>
            <a:off x="457200" y="1371600"/>
            <a:ext cx="8305800" cy="63709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REPAIR BY:</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Quieting the bridge and refocusing the watch team.</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Following COLREGS.             </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Utilizing Standard Commands.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Minimizing bridge traffic.</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Shifting to alternate equipment</a:t>
            </a: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Loss of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Comms</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ext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Shift to alternate equipment: BTB, Signal Flags, 1MC, Flashing Light, Bullhorn</a:t>
            </a: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Loss of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Comms</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int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Shift to alternate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comms</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path: 1MC, Secondary and Tertiary Nets</a:t>
            </a: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 a Loss of GYRO, shift from GYRO 1 to GYRO 2.  If True Heading is not regained, shift to DFGMC and utilize relative plot on VMS. </a:t>
            </a: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 a loss of RADAR, shift to alternate radar and/or shift to alternate repeater</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Shifting to alternate sensors for a loss of VMS sensor inputs and understanding the VMS order of precedence.</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Having senior safety observers ensure proper response to casualties.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Having qualified personnel on standby to repair equipment casualties.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Making up tugs to proceed to emergency anchorage.</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Utilizing the 1MC to communicate to the crew.</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endPar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18613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4">
            <a:extLst>
              <a:ext uri="{FF2B5EF4-FFF2-40B4-BE49-F238E27FC236}">
                <a16:creationId xmlns:a16="http://schemas.microsoft.com/office/drawing/2014/main" id="{BCA8EB84-7F7E-4CD9-A906-8D0A5F5A4A9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1" name="Line 2">
            <a:extLst>
              <a:ext uri="{FF2B5EF4-FFF2-40B4-BE49-F238E27FC236}">
                <a16:creationId xmlns:a16="http://schemas.microsoft.com/office/drawing/2014/main" id="{211BCC9B-B88A-455E-B124-A2BDFEB389A2}"/>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2" name="Line 3">
            <a:extLst>
              <a:ext uri="{FF2B5EF4-FFF2-40B4-BE49-F238E27FC236}">
                <a16:creationId xmlns:a16="http://schemas.microsoft.com/office/drawing/2014/main" id="{36F24783-1D4F-40C2-8701-C70B919D7497}"/>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3" name="Line 4">
            <a:extLst>
              <a:ext uri="{FF2B5EF4-FFF2-40B4-BE49-F238E27FC236}">
                <a16:creationId xmlns:a16="http://schemas.microsoft.com/office/drawing/2014/main" id="{8E8AA583-729A-49CA-BAF9-88BBBD5A0040}"/>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4" name="Line 5">
            <a:extLst>
              <a:ext uri="{FF2B5EF4-FFF2-40B4-BE49-F238E27FC236}">
                <a16:creationId xmlns:a16="http://schemas.microsoft.com/office/drawing/2014/main" id="{8738457C-D0E5-42AD-A684-DF0698352425}"/>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5" name="Line 6">
            <a:extLst>
              <a:ext uri="{FF2B5EF4-FFF2-40B4-BE49-F238E27FC236}">
                <a16:creationId xmlns:a16="http://schemas.microsoft.com/office/drawing/2014/main" id="{9D775C84-C40C-4045-86B6-AAE765477044}"/>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6" name="Line 7">
            <a:extLst>
              <a:ext uri="{FF2B5EF4-FFF2-40B4-BE49-F238E27FC236}">
                <a16:creationId xmlns:a16="http://schemas.microsoft.com/office/drawing/2014/main" id="{8FE094CD-55B1-4236-B4E4-654CA3D00256}"/>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7" name="Line 8">
            <a:extLst>
              <a:ext uri="{FF2B5EF4-FFF2-40B4-BE49-F238E27FC236}">
                <a16:creationId xmlns:a16="http://schemas.microsoft.com/office/drawing/2014/main" id="{C187C741-896B-481F-892A-14361F665DB3}"/>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8" name="Line 9">
            <a:extLst>
              <a:ext uri="{FF2B5EF4-FFF2-40B4-BE49-F238E27FC236}">
                <a16:creationId xmlns:a16="http://schemas.microsoft.com/office/drawing/2014/main" id="{ACDD2324-39BF-42A6-AE10-3DE6DE3A238B}"/>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9" name="Line 10">
            <a:extLst>
              <a:ext uri="{FF2B5EF4-FFF2-40B4-BE49-F238E27FC236}">
                <a16:creationId xmlns:a16="http://schemas.microsoft.com/office/drawing/2014/main" id="{7CAAA79E-61A8-43FD-85BE-390FF6EB1579}"/>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0" name="Line 11">
            <a:extLst>
              <a:ext uri="{FF2B5EF4-FFF2-40B4-BE49-F238E27FC236}">
                <a16:creationId xmlns:a16="http://schemas.microsoft.com/office/drawing/2014/main" id="{EC3C18E4-E606-470E-A2C7-B73CF44E4E14}"/>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1" name="Line 12">
            <a:extLst>
              <a:ext uri="{FF2B5EF4-FFF2-40B4-BE49-F238E27FC236}">
                <a16:creationId xmlns:a16="http://schemas.microsoft.com/office/drawing/2014/main" id="{A38958B1-C46E-4C3C-B50C-C5F8D3A7ADA1}"/>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2" name="Line 13">
            <a:extLst>
              <a:ext uri="{FF2B5EF4-FFF2-40B4-BE49-F238E27FC236}">
                <a16:creationId xmlns:a16="http://schemas.microsoft.com/office/drawing/2014/main" id="{3F273269-B5FB-461D-A625-C5B6E6ACFE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3" name="Line 14">
            <a:extLst>
              <a:ext uri="{FF2B5EF4-FFF2-40B4-BE49-F238E27FC236}">
                <a16:creationId xmlns:a16="http://schemas.microsoft.com/office/drawing/2014/main" id="{A2189B08-425C-43A9-AE06-3954DD5B31A7}"/>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4" name="Line 15">
            <a:extLst>
              <a:ext uri="{FF2B5EF4-FFF2-40B4-BE49-F238E27FC236}">
                <a16:creationId xmlns:a16="http://schemas.microsoft.com/office/drawing/2014/main" id="{DF8B5E72-80FE-4AF7-B3CD-F662DCC7CC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5" name="Line 16">
            <a:extLst>
              <a:ext uri="{FF2B5EF4-FFF2-40B4-BE49-F238E27FC236}">
                <a16:creationId xmlns:a16="http://schemas.microsoft.com/office/drawing/2014/main" id="{7FDF18B7-CB7D-41C4-8641-A538ED7F54EA}"/>
              </a:ext>
            </a:extLst>
          </p:cNvPr>
          <p:cNvSpPr>
            <a:spLocks noChangeShapeType="1"/>
          </p:cNvSpPr>
          <p:nvPr/>
        </p:nvSpPr>
        <p:spPr bwMode="auto">
          <a:xfrm>
            <a:off x="4784725" y="41640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6" name="Line 17">
            <a:extLst>
              <a:ext uri="{FF2B5EF4-FFF2-40B4-BE49-F238E27FC236}">
                <a16:creationId xmlns:a16="http://schemas.microsoft.com/office/drawing/2014/main" id="{3742E626-1695-4BB8-8852-7F2B0A66A503}"/>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7" name="Line 13">
            <a:extLst>
              <a:ext uri="{FF2B5EF4-FFF2-40B4-BE49-F238E27FC236}">
                <a16:creationId xmlns:a16="http://schemas.microsoft.com/office/drawing/2014/main" id="{D61EDA27-84BC-42E2-8C65-01751082C1F8}"/>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8" name="Line 14">
            <a:extLst>
              <a:ext uri="{FF2B5EF4-FFF2-40B4-BE49-F238E27FC236}">
                <a16:creationId xmlns:a16="http://schemas.microsoft.com/office/drawing/2014/main" id="{17BB243D-4D01-4069-A115-B508033DD43E}"/>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9" name="Rectangle 195">
            <a:extLst>
              <a:ext uri="{FF2B5EF4-FFF2-40B4-BE49-F238E27FC236}">
                <a16:creationId xmlns:a16="http://schemas.microsoft.com/office/drawing/2014/main" id="{F88B608E-0C63-4169-A107-CECF15A6E09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8" name="TextBox 27"/>
          <p:cNvSpPr txBox="1"/>
          <p:nvPr/>
        </p:nvSpPr>
        <p:spPr>
          <a:xfrm>
            <a:off x="1600200" y="76201"/>
            <a:ext cx="5791200" cy="784830"/>
          </a:xfrm>
          <a:prstGeom prst="rect">
            <a:avLst/>
          </a:prstGeom>
          <a:solidFill>
            <a:srgbClr val="FF66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Undesired Ship State</a:t>
            </a: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105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Man overboard, near-collision, near-grounding, loss of steering, loss of propulsion</a:t>
            </a:r>
            <a:endParaRPr kumimoji="0" 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endParaRPr kumimoji="0" lang="en-US" sz="105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 name="TextBox 1"/>
          <p:cNvSpPr txBox="1"/>
          <p:nvPr/>
        </p:nvSpPr>
        <p:spPr>
          <a:xfrm>
            <a:off x="457200" y="1371600"/>
            <a:ext cx="8305800" cy="90486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RECOVER BY:</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 a Man Overboard, conducting Man Overboard procedures IAW the Man Overboard Bill.</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 a Loss of Steering:</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HELM SAFETY will report to OOD: “I have lost control of PORT/STBD/both rudder(s).”</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HELMSMAN shift to standby steering gear units, TEST for POSITIVE CONTROL.</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If control is not regained, depress “STEERING CASUALTY ALERT SWITCH” pushbutton.</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After Steering will MATCH RUDDER, TAKE CONTROL, and TEST for POSITIVE CONTROL.</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If control is not regained, shift to 2A LCU.</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If control is still not regained, shift to 2B LCU.</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If control is still not regained, notify the OOD and recommend steering by engines to emergency anchorage</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 a Loss of Propulsion:</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Make up tugs and proceed to emergency anchorage.</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 a Near-Collision:</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Utilize a safe heading and safe speed.</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Proper contact management.</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Staying in compliance with COLREGS.</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Communicating with other vessels (B2B, sound signals).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 a Near-Grounding:</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Listening to NAV’s Report.</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Reviewing your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chartlet</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knowing where shoal water lies.</a:t>
            </a: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00150" marR="0" lvl="2"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257300" marR="0" lvl="2" indent="-342900" algn="l" defTabSz="914400" rtl="0" eaLnBrk="1" fontAlgn="base" latinLnBrk="0" hangingPunct="1">
              <a:lnSpc>
                <a:spcPct val="100000"/>
              </a:lnSpc>
              <a:spcBef>
                <a:spcPct val="0"/>
              </a:spcBef>
              <a:spcAft>
                <a:spcPct val="0"/>
              </a:spcAft>
              <a:buClrTx/>
              <a:buSzTx/>
              <a:buFont typeface="+mj-lt"/>
              <a:buAutoNum type="arabicPeriod"/>
              <a:tabLst/>
              <a:defRPr/>
            </a:pPr>
            <a:endPar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664292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4">
            <a:extLst>
              <a:ext uri="{FF2B5EF4-FFF2-40B4-BE49-F238E27FC236}">
                <a16:creationId xmlns:a16="http://schemas.microsoft.com/office/drawing/2014/main" id="{BCA8EB84-7F7E-4CD9-A906-8D0A5F5A4A9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1" name="Line 2">
            <a:extLst>
              <a:ext uri="{FF2B5EF4-FFF2-40B4-BE49-F238E27FC236}">
                <a16:creationId xmlns:a16="http://schemas.microsoft.com/office/drawing/2014/main" id="{211BCC9B-B88A-455E-B124-A2BDFEB389A2}"/>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2" name="Line 3">
            <a:extLst>
              <a:ext uri="{FF2B5EF4-FFF2-40B4-BE49-F238E27FC236}">
                <a16:creationId xmlns:a16="http://schemas.microsoft.com/office/drawing/2014/main" id="{36F24783-1D4F-40C2-8701-C70B919D7497}"/>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3" name="Line 4">
            <a:extLst>
              <a:ext uri="{FF2B5EF4-FFF2-40B4-BE49-F238E27FC236}">
                <a16:creationId xmlns:a16="http://schemas.microsoft.com/office/drawing/2014/main" id="{8E8AA583-729A-49CA-BAF9-88BBBD5A0040}"/>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4" name="Line 5">
            <a:extLst>
              <a:ext uri="{FF2B5EF4-FFF2-40B4-BE49-F238E27FC236}">
                <a16:creationId xmlns:a16="http://schemas.microsoft.com/office/drawing/2014/main" id="{8738457C-D0E5-42AD-A684-DF0698352425}"/>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5" name="Line 6">
            <a:extLst>
              <a:ext uri="{FF2B5EF4-FFF2-40B4-BE49-F238E27FC236}">
                <a16:creationId xmlns:a16="http://schemas.microsoft.com/office/drawing/2014/main" id="{9D775C84-C40C-4045-86B6-AAE765477044}"/>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6" name="Line 7">
            <a:extLst>
              <a:ext uri="{FF2B5EF4-FFF2-40B4-BE49-F238E27FC236}">
                <a16:creationId xmlns:a16="http://schemas.microsoft.com/office/drawing/2014/main" id="{8FE094CD-55B1-4236-B4E4-654CA3D00256}"/>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7" name="Line 8">
            <a:extLst>
              <a:ext uri="{FF2B5EF4-FFF2-40B4-BE49-F238E27FC236}">
                <a16:creationId xmlns:a16="http://schemas.microsoft.com/office/drawing/2014/main" id="{C187C741-896B-481F-892A-14361F665DB3}"/>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8" name="Line 9">
            <a:extLst>
              <a:ext uri="{FF2B5EF4-FFF2-40B4-BE49-F238E27FC236}">
                <a16:creationId xmlns:a16="http://schemas.microsoft.com/office/drawing/2014/main" id="{ACDD2324-39BF-42A6-AE10-3DE6DE3A238B}"/>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9" name="Line 10">
            <a:extLst>
              <a:ext uri="{FF2B5EF4-FFF2-40B4-BE49-F238E27FC236}">
                <a16:creationId xmlns:a16="http://schemas.microsoft.com/office/drawing/2014/main" id="{7CAAA79E-61A8-43FD-85BE-390FF6EB1579}"/>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0" name="Line 11">
            <a:extLst>
              <a:ext uri="{FF2B5EF4-FFF2-40B4-BE49-F238E27FC236}">
                <a16:creationId xmlns:a16="http://schemas.microsoft.com/office/drawing/2014/main" id="{EC3C18E4-E606-470E-A2C7-B73CF44E4E14}"/>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1" name="Line 12">
            <a:extLst>
              <a:ext uri="{FF2B5EF4-FFF2-40B4-BE49-F238E27FC236}">
                <a16:creationId xmlns:a16="http://schemas.microsoft.com/office/drawing/2014/main" id="{A38958B1-C46E-4C3C-B50C-C5F8D3A7ADA1}"/>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2" name="Line 13">
            <a:extLst>
              <a:ext uri="{FF2B5EF4-FFF2-40B4-BE49-F238E27FC236}">
                <a16:creationId xmlns:a16="http://schemas.microsoft.com/office/drawing/2014/main" id="{3F273269-B5FB-461D-A625-C5B6E6ACFE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3" name="Line 14">
            <a:extLst>
              <a:ext uri="{FF2B5EF4-FFF2-40B4-BE49-F238E27FC236}">
                <a16:creationId xmlns:a16="http://schemas.microsoft.com/office/drawing/2014/main" id="{A2189B08-425C-43A9-AE06-3954DD5B31A7}"/>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4" name="Line 15">
            <a:extLst>
              <a:ext uri="{FF2B5EF4-FFF2-40B4-BE49-F238E27FC236}">
                <a16:creationId xmlns:a16="http://schemas.microsoft.com/office/drawing/2014/main" id="{DF8B5E72-80FE-4AF7-B3CD-F662DCC7CC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5" name="Line 16">
            <a:extLst>
              <a:ext uri="{FF2B5EF4-FFF2-40B4-BE49-F238E27FC236}">
                <a16:creationId xmlns:a16="http://schemas.microsoft.com/office/drawing/2014/main" id="{7FDF18B7-CB7D-41C4-8641-A538ED7F54EA}"/>
              </a:ext>
            </a:extLst>
          </p:cNvPr>
          <p:cNvSpPr>
            <a:spLocks noChangeShapeType="1"/>
          </p:cNvSpPr>
          <p:nvPr/>
        </p:nvSpPr>
        <p:spPr bwMode="auto">
          <a:xfrm>
            <a:off x="4784725" y="41640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6" name="Line 17">
            <a:extLst>
              <a:ext uri="{FF2B5EF4-FFF2-40B4-BE49-F238E27FC236}">
                <a16:creationId xmlns:a16="http://schemas.microsoft.com/office/drawing/2014/main" id="{3742E626-1695-4BB8-8852-7F2B0A66A503}"/>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7" name="Line 13">
            <a:extLst>
              <a:ext uri="{FF2B5EF4-FFF2-40B4-BE49-F238E27FC236}">
                <a16:creationId xmlns:a16="http://schemas.microsoft.com/office/drawing/2014/main" id="{D61EDA27-84BC-42E2-8C65-01751082C1F8}"/>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8" name="Line 14">
            <a:extLst>
              <a:ext uri="{FF2B5EF4-FFF2-40B4-BE49-F238E27FC236}">
                <a16:creationId xmlns:a16="http://schemas.microsoft.com/office/drawing/2014/main" id="{17BB243D-4D01-4069-A115-B508033DD43E}"/>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9" name="Rectangle 195">
            <a:extLst>
              <a:ext uri="{FF2B5EF4-FFF2-40B4-BE49-F238E27FC236}">
                <a16:creationId xmlns:a16="http://schemas.microsoft.com/office/drawing/2014/main" id="{F88B608E-0C63-4169-A107-CECF15A6E09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8" name="TextBox 27"/>
          <p:cNvSpPr txBox="1"/>
          <p:nvPr/>
        </p:nvSpPr>
        <p:spPr>
          <a:xfrm>
            <a:off x="1600200" y="76201"/>
            <a:ext cx="5791200" cy="830997"/>
          </a:xfrm>
          <a:prstGeom prst="rect">
            <a:avLst/>
          </a:prstGeom>
          <a:solidFill>
            <a:srgbClr val="FF66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Undesired Ship State:</a:t>
            </a: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Man Overboard </a:t>
            </a:r>
          </a:p>
        </p:txBody>
      </p:sp>
      <p:graphicFrame>
        <p:nvGraphicFramePr>
          <p:cNvPr id="27" name="Table 26"/>
          <p:cNvGraphicFramePr>
            <a:graphicFrameLocks noGrp="1"/>
          </p:cNvGraphicFramePr>
          <p:nvPr>
            <p:extLst/>
          </p:nvPr>
        </p:nvGraphicFramePr>
        <p:xfrm>
          <a:off x="304801" y="1143000"/>
          <a:ext cx="8381999" cy="1776835"/>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335766">
                <a:tc>
                  <a:txBody>
                    <a:bodyPr/>
                    <a:lstStyle/>
                    <a:p>
                      <a:pPr marL="0" marR="0" algn="ctr">
                        <a:lnSpc>
                          <a:spcPct val="115000"/>
                        </a:lnSpc>
                        <a:spcBef>
                          <a:spcPts val="0"/>
                        </a:spcBef>
                        <a:spcAft>
                          <a:spcPts val="0"/>
                        </a:spcAft>
                      </a:pPr>
                      <a:r>
                        <a:rPr lang="en-US" sz="1800" b="1" dirty="0">
                          <a:solidFill>
                            <a:schemeClr val="bg1"/>
                          </a:solidFill>
                          <a:effectLst>
                            <a:outerShdw blurRad="38100" dist="38100" dir="2700000" algn="tl">
                              <a:srgbClr val="000000">
                                <a:alpha val="43137"/>
                              </a:srgbClr>
                            </a:outerShdw>
                          </a:effectLst>
                          <a:latin typeface="Calibri"/>
                          <a:ea typeface="Calibri"/>
                          <a:cs typeface="Times New Roman"/>
                        </a:rPr>
                        <a:t>Threats</a:t>
                      </a:r>
                      <a:endParaRPr lang="en-US" sz="1800"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Prepare</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1340633">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chemeClr val="bg1"/>
                          </a:solidFill>
                          <a:latin typeface="+mn-lt"/>
                          <a:ea typeface="+mn-ea"/>
                          <a:cs typeface="+mn-cs"/>
                        </a:rPr>
                        <a:t>Personnel</a:t>
                      </a:r>
                      <a:r>
                        <a:rPr lang="en-US" altLang="en-US" sz="1400" kern="1200" baseline="0" dirty="0">
                          <a:solidFill>
                            <a:schemeClr val="bg1"/>
                          </a:solidFill>
                          <a:latin typeface="+mn-lt"/>
                          <a:ea typeface="+mn-ea"/>
                          <a:cs typeface="+mn-cs"/>
                        </a:rPr>
                        <a:t> topside</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Lack of SRM</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Weather/Visibility</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Fatigue</a:t>
                      </a:r>
                    </a:p>
                    <a:p>
                      <a:pPr marL="457200" indent="-457200" eaLnBrk="1" hangingPunct="1">
                        <a:spcBef>
                          <a:spcPct val="0"/>
                        </a:spcBef>
                        <a:buFont typeface="Arial" panose="020B0604020202020204" pitchFamily="34" charset="0"/>
                        <a:buChar char="•"/>
                      </a:pPr>
                      <a:endParaRPr lang="en-US" altLang="en-US" sz="1400" kern="1200" dirty="0">
                        <a:solidFill>
                          <a:schemeClr val="bg1"/>
                        </a:solidFill>
                        <a:latin typeface="+mn-lt"/>
                        <a:ea typeface="+mn-ea"/>
                        <a:cs typeface="+mn-cs"/>
                      </a:endParaRPr>
                    </a:p>
                    <a:p>
                      <a:pPr marL="0" marR="0" algn="ctr">
                        <a:lnSpc>
                          <a:spcPct val="115000"/>
                        </a:lnSpc>
                        <a:spcBef>
                          <a:spcPts val="0"/>
                        </a:spcBef>
                        <a:spcAft>
                          <a:spcPts val="0"/>
                        </a:spcAft>
                      </a:pPr>
                      <a:r>
                        <a:rPr lang="en-US" sz="1100"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Safety Brief conducted on station.</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Rested and qualified personnel on station.</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Brief weather conditions and dress appropriately (</a:t>
                      </a:r>
                      <a:r>
                        <a:rPr lang="en-US" sz="1400" b="0" baseline="0" dirty="0" err="1">
                          <a:latin typeface="Calibri" panose="020F0502020204030204" pitchFamily="34" charset="0"/>
                          <a:cs typeface="Calibri" panose="020F0502020204030204" pitchFamily="34" charset="0"/>
                        </a:rPr>
                        <a:t>chemlights</a:t>
                      </a:r>
                      <a:r>
                        <a:rPr lang="en-US" sz="1400" b="0" baseline="0" dirty="0">
                          <a:latin typeface="Calibri" panose="020F0502020204030204" pitchFamily="34" charset="0"/>
                          <a:cs typeface="Calibri" panose="020F0502020204030204" pitchFamily="34" charset="0"/>
                        </a:rPr>
                        <a:t>, foul weather gear, MK 1 and KAPOCs).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 name="Table 1"/>
          <p:cNvGraphicFramePr>
            <a:graphicFrameLocks noGrp="1"/>
          </p:cNvGraphicFramePr>
          <p:nvPr>
            <p:extLst/>
          </p:nvPr>
        </p:nvGraphicFramePr>
        <p:xfrm>
          <a:off x="304800" y="2819400"/>
          <a:ext cx="8381999" cy="1524635"/>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271489">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Errors</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Repair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1100111">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rgbClr val="000000"/>
                          </a:solidFill>
                          <a:latin typeface="+mn-lt"/>
                          <a:ea typeface="+mn-ea"/>
                          <a:cs typeface="+mn-cs"/>
                        </a:rPr>
                        <a:t>Noisy</a:t>
                      </a:r>
                      <a:r>
                        <a:rPr lang="en-US" altLang="en-US" sz="1400" kern="1200" baseline="0" dirty="0">
                          <a:solidFill>
                            <a:srgbClr val="000000"/>
                          </a:solidFill>
                          <a:latin typeface="+mn-lt"/>
                          <a:ea typeface="+mn-ea"/>
                          <a:cs typeface="+mn-cs"/>
                        </a:rPr>
                        <a:t> Station/Bridge</a:t>
                      </a:r>
                    </a:p>
                    <a:p>
                      <a:pPr marL="457200" indent="-457200" eaLnBrk="1" hangingPunct="1">
                        <a:spcBef>
                          <a:spcPct val="0"/>
                        </a:spcBef>
                        <a:buFont typeface="Arial" panose="020B0604020202020204" pitchFamily="34" charset="0"/>
                        <a:buChar char="•"/>
                      </a:pPr>
                      <a:r>
                        <a:rPr lang="en-US" altLang="en-US" sz="1400" kern="1200" baseline="0" dirty="0">
                          <a:solidFill>
                            <a:srgbClr val="000000"/>
                          </a:solidFill>
                          <a:latin typeface="+mn-lt"/>
                          <a:ea typeface="+mn-ea"/>
                          <a:cs typeface="+mn-cs"/>
                        </a:rPr>
                        <a:t>Unnecessary personnel on station</a:t>
                      </a:r>
                    </a:p>
                    <a:p>
                      <a:pPr marL="457200" indent="-457200" eaLnBrk="1" hangingPunct="1">
                        <a:spcBef>
                          <a:spcPct val="0"/>
                        </a:spcBef>
                        <a:buFont typeface="Arial" panose="020B0604020202020204" pitchFamily="34" charset="0"/>
                        <a:buChar char="•"/>
                      </a:pPr>
                      <a:endParaRPr lang="en-US" altLang="en-US" sz="1400" kern="1200" baseline="0" dirty="0">
                        <a:solidFill>
                          <a:srgbClr val="000000"/>
                        </a:solidFill>
                        <a:latin typeface="+mn-lt"/>
                        <a:ea typeface="+mn-ea"/>
                        <a:cs typeface="+mn-cs"/>
                      </a:endParaRPr>
                    </a:p>
                    <a:p>
                      <a:pPr marL="457200" indent="-457200" eaLnBrk="1" hangingPunct="1">
                        <a:spcBef>
                          <a:spcPct val="0"/>
                        </a:spcBef>
                        <a:buFont typeface="Arial" panose="020B0604020202020204" pitchFamily="34" charset="0"/>
                        <a:buChar char="•"/>
                      </a:pPr>
                      <a:endParaRPr lang="en-US" altLang="en-US" sz="1400" kern="1200" dirty="0">
                        <a:solidFill>
                          <a:schemeClr val="tx1"/>
                        </a:solidFill>
                        <a:latin typeface="+mn-lt"/>
                        <a:ea typeface="+mn-ea"/>
                        <a:cs typeface="+mn-cs"/>
                      </a:endParaRPr>
                    </a:p>
                    <a:p>
                      <a:pPr marL="0" marR="0" algn="ctr">
                        <a:lnSpc>
                          <a:spcPct val="115000"/>
                        </a:lnSpc>
                        <a:spcBef>
                          <a:spcPts val="0"/>
                        </a:spcBef>
                        <a:spcAft>
                          <a:spcPts val="0"/>
                        </a:spcAft>
                      </a:pPr>
                      <a:r>
                        <a:rPr lang="en-US" sz="1100"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Refocus watch team.</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Utilize Standard Commands</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Minimize traffic on station.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9" name="Table 28"/>
          <p:cNvGraphicFramePr>
            <a:graphicFrameLocks noGrp="1"/>
          </p:cNvGraphicFramePr>
          <p:nvPr>
            <p:extLst/>
          </p:nvPr>
        </p:nvGraphicFramePr>
        <p:xfrm>
          <a:off x="304801" y="4191000"/>
          <a:ext cx="8381999" cy="1397037"/>
        </p:xfrm>
        <a:graphic>
          <a:graphicData uri="http://schemas.openxmlformats.org/drawingml/2006/table">
            <a:tbl>
              <a:tblPr firstRow="1" firstCol="1" bandRow="1"/>
              <a:tblGrid>
                <a:gridCol w="2513025">
                  <a:extLst>
                    <a:ext uri="{9D8B030D-6E8A-4147-A177-3AD203B41FA5}">
                      <a16:colId xmlns:a16="http://schemas.microsoft.com/office/drawing/2014/main" val="20000"/>
                    </a:ext>
                  </a:extLst>
                </a:gridCol>
                <a:gridCol w="1256949">
                  <a:extLst>
                    <a:ext uri="{9D8B030D-6E8A-4147-A177-3AD203B41FA5}">
                      <a16:colId xmlns:a16="http://schemas.microsoft.com/office/drawing/2014/main" val="20001"/>
                    </a:ext>
                  </a:extLst>
                </a:gridCol>
                <a:gridCol w="3354200">
                  <a:extLst>
                    <a:ext uri="{9D8B030D-6E8A-4147-A177-3AD203B41FA5}">
                      <a16:colId xmlns:a16="http://schemas.microsoft.com/office/drawing/2014/main" val="20002"/>
                    </a:ext>
                  </a:extLst>
                </a:gridCol>
                <a:gridCol w="1257825">
                  <a:extLst>
                    <a:ext uri="{9D8B030D-6E8A-4147-A177-3AD203B41FA5}">
                      <a16:colId xmlns:a16="http://schemas.microsoft.com/office/drawing/2014/main" val="20003"/>
                    </a:ext>
                  </a:extLst>
                </a:gridCol>
              </a:tblGrid>
              <a:tr h="271489">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Undesired Ship State</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Initial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Recover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Final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100111">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rgbClr val="000000"/>
                          </a:solidFill>
                          <a:latin typeface="+mn-lt"/>
                          <a:ea typeface="+mn-ea"/>
                          <a:cs typeface="+mn-cs"/>
                        </a:rPr>
                        <a:t>Man Overboard</a:t>
                      </a:r>
                      <a:endParaRPr lang="en-US" altLang="en-US" sz="1400" kern="1200" dirty="0">
                        <a:solidFill>
                          <a:schemeClr val="tx1"/>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100" dirty="0">
                          <a:effectLst/>
                          <a:latin typeface="Calibri"/>
                          <a:ea typeface="Calibri"/>
                          <a:cs typeface="Times New Roman"/>
                        </a:rPr>
                        <a:t> </a:t>
                      </a:r>
                    </a:p>
                    <a:p>
                      <a:pPr marL="0" marR="0" algn="ctr" defTabSz="914400" rtl="0" eaLnBrk="1" latinLnBrk="0" hangingPunct="1">
                        <a:lnSpc>
                          <a:spcPct val="115000"/>
                        </a:lnSpc>
                        <a:spcBef>
                          <a:spcPts val="0"/>
                        </a:spcBef>
                        <a:spcAft>
                          <a:spcPts val="0"/>
                        </a:spcAft>
                      </a:pPr>
                      <a:r>
                        <a:rPr lang="en-US" sz="1800" b="1" kern="1200" baseline="0" dirty="0">
                          <a:solidFill>
                            <a:srgbClr val="CC9900"/>
                          </a:solidFill>
                          <a:effectLst/>
                          <a:latin typeface="Calibri"/>
                          <a:ea typeface="Calibri"/>
                          <a:cs typeface="Times New Roman"/>
                        </a:rPr>
                        <a:t>2</a:t>
                      </a:r>
                    </a:p>
                    <a:p>
                      <a:pPr marL="0" marR="0" algn="ctr">
                        <a:lnSpc>
                          <a:spcPct val="115000"/>
                        </a:lnSpc>
                        <a:spcBef>
                          <a:spcPts val="0"/>
                        </a:spcBef>
                        <a:spcAft>
                          <a:spcPts val="0"/>
                        </a:spcAft>
                      </a:pPr>
                      <a:r>
                        <a:rPr lang="en-US" sz="1800" baseline="0" dirty="0">
                          <a:solidFill>
                            <a:schemeClr val="tx1"/>
                          </a:solidFill>
                          <a:effectLst/>
                          <a:latin typeface="Calibri"/>
                          <a:ea typeface="Calibri"/>
                          <a:cs typeface="Times New Roman"/>
                        </a:rPr>
                        <a:t>C,I</a:t>
                      </a:r>
                      <a:endParaRPr lang="en-US" sz="180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MOB Procedures IAW</a:t>
                      </a:r>
                      <a:r>
                        <a:rPr lang="en-US" sz="1400" b="0" baseline="0" dirty="0">
                          <a:latin typeface="Calibri" panose="020F0502020204030204" pitchFamily="34" charset="0"/>
                          <a:cs typeface="Calibri" panose="020F0502020204030204" pitchFamily="34" charset="0"/>
                        </a:rPr>
                        <a:t> MOB Bill</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Tug/Pilot Recovery</a:t>
                      </a:r>
                      <a:endParaRPr lang="en-US" sz="1400" b="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Ship RIB Recovery</a:t>
                      </a: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Ship </a:t>
                      </a:r>
                      <a:r>
                        <a:rPr lang="en-US" sz="1400" b="0" dirty="0" err="1">
                          <a:latin typeface="Calibri" panose="020F0502020204030204" pitchFamily="34" charset="0"/>
                          <a:cs typeface="Calibri" panose="020F0502020204030204" pitchFamily="34" charset="0"/>
                        </a:rPr>
                        <a:t>Foc’sle</a:t>
                      </a:r>
                      <a:r>
                        <a:rPr lang="en-US" sz="1400" b="0" dirty="0">
                          <a:latin typeface="Calibri" panose="020F0502020204030204" pitchFamily="34" charset="0"/>
                          <a:cs typeface="Calibri" panose="020F0502020204030204" pitchFamily="34" charset="0"/>
                        </a:rPr>
                        <a:t> Recovery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endParaRPr lang="en-US" sz="1100" dirty="0">
                        <a:effectLst/>
                        <a:latin typeface="Calibri"/>
                        <a:ea typeface="Calibri"/>
                        <a:cs typeface="Times New Roman"/>
                      </a:endParaRPr>
                    </a:p>
                    <a:p>
                      <a:pPr marL="0" marR="0" algn="ctr">
                        <a:lnSpc>
                          <a:spcPct val="115000"/>
                        </a:lnSpc>
                        <a:spcBef>
                          <a:spcPts val="0"/>
                        </a:spcBef>
                        <a:spcAft>
                          <a:spcPts val="0"/>
                        </a:spcAft>
                      </a:pPr>
                      <a:r>
                        <a:rPr lang="en-US" sz="1800" b="1" dirty="0">
                          <a:solidFill>
                            <a:srgbClr val="7030A0"/>
                          </a:solidFill>
                          <a:effectLst/>
                          <a:latin typeface="Calibri"/>
                          <a:ea typeface="Calibri"/>
                          <a:cs typeface="Times New Roman"/>
                        </a:rPr>
                        <a:t>3</a:t>
                      </a:r>
                    </a:p>
                    <a:p>
                      <a:pPr marL="0" marR="0" algn="ctr">
                        <a:lnSpc>
                          <a:spcPct val="115000"/>
                        </a:lnSpc>
                        <a:spcBef>
                          <a:spcPts val="0"/>
                        </a:spcBef>
                        <a:spcAft>
                          <a:spcPts val="0"/>
                        </a:spcAft>
                      </a:pPr>
                      <a:r>
                        <a:rPr lang="en-US" sz="1800" dirty="0">
                          <a:effectLst/>
                          <a:latin typeface="Calibri"/>
                          <a:ea typeface="Calibri"/>
                          <a:cs typeface="Times New Roman"/>
                        </a:rPr>
                        <a:t>D,I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graphicFrame>
        <p:nvGraphicFramePr>
          <p:cNvPr id="31" name="Table 30"/>
          <p:cNvGraphicFramePr>
            <a:graphicFrameLocks noGrp="1"/>
          </p:cNvGraphicFramePr>
          <p:nvPr>
            <p:extLst/>
          </p:nvPr>
        </p:nvGraphicFramePr>
        <p:xfrm>
          <a:off x="1447800" y="5638800"/>
          <a:ext cx="5943600" cy="1105282"/>
        </p:xfrm>
        <a:graphic>
          <a:graphicData uri="http://schemas.openxmlformats.org/drawingml/2006/table">
            <a:tbl>
              <a:tblPr firstRow="1" firstCol="1" bandRow="1"/>
              <a:tblGrid>
                <a:gridCol w="1184484">
                  <a:extLst>
                    <a:ext uri="{9D8B030D-6E8A-4147-A177-3AD203B41FA5}">
                      <a16:colId xmlns:a16="http://schemas.microsoft.com/office/drawing/2014/main" val="20000"/>
                    </a:ext>
                  </a:extLst>
                </a:gridCol>
                <a:gridCol w="2075935">
                  <a:extLst>
                    <a:ext uri="{9D8B030D-6E8A-4147-A177-3AD203B41FA5}">
                      <a16:colId xmlns:a16="http://schemas.microsoft.com/office/drawing/2014/main" val="20001"/>
                    </a:ext>
                  </a:extLst>
                </a:gridCol>
                <a:gridCol w="308919">
                  <a:extLst>
                    <a:ext uri="{9D8B030D-6E8A-4147-A177-3AD203B41FA5}">
                      <a16:colId xmlns:a16="http://schemas.microsoft.com/office/drawing/2014/main" val="20002"/>
                    </a:ext>
                  </a:extLst>
                </a:gridCol>
                <a:gridCol w="297150">
                  <a:extLst>
                    <a:ext uri="{9D8B030D-6E8A-4147-A177-3AD203B41FA5}">
                      <a16:colId xmlns:a16="http://schemas.microsoft.com/office/drawing/2014/main" val="20003"/>
                    </a:ext>
                  </a:extLst>
                </a:gridCol>
                <a:gridCol w="296562">
                  <a:extLst>
                    <a:ext uri="{9D8B030D-6E8A-4147-A177-3AD203B41FA5}">
                      <a16:colId xmlns:a16="http://schemas.microsoft.com/office/drawing/2014/main" val="20004"/>
                    </a:ext>
                  </a:extLst>
                </a:gridCol>
                <a:gridCol w="296562">
                  <a:extLst>
                    <a:ext uri="{9D8B030D-6E8A-4147-A177-3AD203B41FA5}">
                      <a16:colId xmlns:a16="http://schemas.microsoft.com/office/drawing/2014/main" val="20005"/>
                    </a:ext>
                  </a:extLst>
                </a:gridCol>
                <a:gridCol w="296562">
                  <a:extLst>
                    <a:ext uri="{9D8B030D-6E8A-4147-A177-3AD203B41FA5}">
                      <a16:colId xmlns:a16="http://schemas.microsoft.com/office/drawing/2014/main" val="20006"/>
                    </a:ext>
                  </a:extLst>
                </a:gridCol>
                <a:gridCol w="296562">
                  <a:extLst>
                    <a:ext uri="{9D8B030D-6E8A-4147-A177-3AD203B41FA5}">
                      <a16:colId xmlns:a16="http://schemas.microsoft.com/office/drawing/2014/main" val="20007"/>
                    </a:ext>
                  </a:extLst>
                </a:gridCol>
                <a:gridCol w="890864">
                  <a:extLst>
                    <a:ext uri="{9D8B030D-6E8A-4147-A177-3AD203B41FA5}">
                      <a16:colId xmlns:a16="http://schemas.microsoft.com/office/drawing/2014/main" val="20008"/>
                    </a:ext>
                  </a:extLst>
                </a:gridCol>
              </a:tblGrid>
              <a:tr h="153221">
                <a:tc rowSpan="3">
                  <a:txBody>
                    <a:bodyPr/>
                    <a:lstStyle/>
                    <a:p>
                      <a:pPr marL="0" marR="0" algn="ctr">
                        <a:lnSpc>
                          <a:spcPct val="115000"/>
                        </a:lnSpc>
                        <a:spcBef>
                          <a:spcPts val="0"/>
                        </a:spcBef>
                        <a:spcAft>
                          <a:spcPts val="0"/>
                        </a:spcAft>
                      </a:pPr>
                      <a:r>
                        <a:rPr lang="en-US" sz="800" b="1" dirty="0">
                          <a:effectLst/>
                          <a:latin typeface="Calibri"/>
                          <a:ea typeface="Calibri"/>
                          <a:cs typeface="Times New Roman"/>
                        </a:rPr>
                        <a:t>Probability</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rowSpan="3">
                  <a:txBody>
                    <a:bodyPr/>
                    <a:lstStyle/>
                    <a:p>
                      <a:pPr marL="0" marR="0">
                        <a:lnSpc>
                          <a:spcPct val="115000"/>
                        </a:lnSpc>
                        <a:spcBef>
                          <a:spcPts val="0"/>
                        </a:spcBef>
                        <a:spcAft>
                          <a:spcPts val="0"/>
                        </a:spcAft>
                      </a:pPr>
                      <a:r>
                        <a:rPr lang="en-US" sz="800" b="1" i="1" dirty="0">
                          <a:effectLst/>
                          <a:latin typeface="Calibri"/>
                          <a:ea typeface="Calibri"/>
                          <a:cs typeface="Times New Roman"/>
                        </a:rPr>
                        <a:t>A: Likely to occur </a:t>
                      </a:r>
                      <a:endParaRPr lang="en-US" sz="800" dirty="0">
                        <a:effectLst/>
                        <a:latin typeface="Calibri"/>
                        <a:ea typeface="Calibri"/>
                        <a:cs typeface="Times New Roman"/>
                      </a:endParaRPr>
                    </a:p>
                    <a:p>
                      <a:pPr marL="0" marR="0">
                        <a:lnSpc>
                          <a:spcPct val="115000"/>
                        </a:lnSpc>
                        <a:spcBef>
                          <a:spcPts val="0"/>
                        </a:spcBef>
                        <a:spcAft>
                          <a:spcPts val="0"/>
                        </a:spcAft>
                      </a:pPr>
                      <a:r>
                        <a:rPr lang="en-US" sz="800" b="1" i="1" dirty="0">
                          <a:effectLst/>
                          <a:latin typeface="Calibri"/>
                          <a:ea typeface="Calibri"/>
                          <a:cs typeface="Times New Roman"/>
                        </a:rPr>
                        <a:t>B: Probably will occur</a:t>
                      </a:r>
                      <a:endParaRPr lang="en-US" sz="800" dirty="0">
                        <a:effectLst/>
                        <a:latin typeface="Calibri"/>
                        <a:ea typeface="Calibri"/>
                        <a:cs typeface="Times New Roman"/>
                      </a:endParaRPr>
                    </a:p>
                    <a:p>
                      <a:pPr marL="0" marR="0">
                        <a:lnSpc>
                          <a:spcPct val="115000"/>
                        </a:lnSpc>
                        <a:spcBef>
                          <a:spcPts val="0"/>
                        </a:spcBef>
                        <a:spcAft>
                          <a:spcPts val="0"/>
                        </a:spcAft>
                      </a:pPr>
                      <a:r>
                        <a:rPr lang="en-US" sz="800" b="1" i="1" dirty="0">
                          <a:effectLst/>
                          <a:latin typeface="Calibri"/>
                          <a:ea typeface="Calibri"/>
                          <a:cs typeface="Times New Roman"/>
                        </a:rPr>
                        <a:t>C: May occur</a:t>
                      </a:r>
                      <a:endParaRPr lang="en-US" sz="800" dirty="0">
                        <a:effectLst/>
                        <a:latin typeface="Calibri"/>
                        <a:ea typeface="Calibri"/>
                        <a:cs typeface="Times New Roman"/>
                      </a:endParaRPr>
                    </a:p>
                    <a:p>
                      <a:pPr marL="0" marR="0">
                        <a:lnSpc>
                          <a:spcPct val="115000"/>
                        </a:lnSpc>
                        <a:spcBef>
                          <a:spcPts val="0"/>
                        </a:spcBef>
                        <a:spcAft>
                          <a:spcPts val="0"/>
                        </a:spcAft>
                      </a:pPr>
                      <a:r>
                        <a:rPr lang="en-US" sz="800" b="1" i="1" dirty="0">
                          <a:effectLst/>
                          <a:latin typeface="Calibri"/>
                          <a:ea typeface="Calibri"/>
                          <a:cs typeface="Times New Roman"/>
                        </a:rPr>
                        <a:t>D: Unlikely to occur</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rowSpan="6">
                  <a:txBody>
                    <a:bodyPr/>
                    <a:lstStyle/>
                    <a:p>
                      <a:pPr marL="71755" marR="71755" algn="ctr">
                        <a:lnSpc>
                          <a:spcPct val="115000"/>
                        </a:lnSpc>
                        <a:spcBef>
                          <a:spcPts val="0"/>
                        </a:spcBef>
                        <a:spcAft>
                          <a:spcPts val="0"/>
                        </a:spcAft>
                      </a:pPr>
                      <a:r>
                        <a:rPr lang="en-US" sz="800" b="1" dirty="0">
                          <a:effectLst/>
                          <a:latin typeface="Calibri"/>
                          <a:ea typeface="Calibri"/>
                          <a:cs typeface="Times New Roman"/>
                        </a:rPr>
                        <a:t>Severity</a:t>
                      </a:r>
                      <a:endParaRPr lang="en-US" sz="800" dirty="0">
                        <a:effectLst/>
                        <a:latin typeface="Calibri"/>
                        <a:ea typeface="Calibri"/>
                        <a:cs typeface="Times New Roman"/>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gridSpan="5">
                  <a:txBody>
                    <a:bodyPr/>
                    <a:lstStyle/>
                    <a:p>
                      <a:pPr marL="0" marR="0" algn="ctr">
                        <a:lnSpc>
                          <a:spcPct val="115000"/>
                        </a:lnSpc>
                        <a:spcBef>
                          <a:spcPts val="0"/>
                        </a:spcBef>
                        <a:spcAft>
                          <a:spcPts val="0"/>
                        </a:spcAft>
                      </a:pPr>
                      <a:r>
                        <a:rPr lang="en-US" sz="800" b="1" dirty="0">
                          <a:effectLst/>
                          <a:latin typeface="Calibri"/>
                          <a:ea typeface="Calibri"/>
                          <a:cs typeface="Times New Roman"/>
                        </a:rPr>
                        <a:t>Probability</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6">
                  <a:txBody>
                    <a:bodyPr/>
                    <a:lstStyle/>
                    <a:p>
                      <a:pPr marL="0" marR="0" algn="ctr">
                        <a:lnSpc>
                          <a:spcPct val="115000"/>
                        </a:lnSpc>
                        <a:spcBef>
                          <a:spcPts val="0"/>
                        </a:spcBef>
                        <a:spcAft>
                          <a:spcPts val="0"/>
                        </a:spcAft>
                      </a:pPr>
                      <a:r>
                        <a:rPr lang="en-US" sz="800" b="1" dirty="0">
                          <a:effectLst/>
                          <a:latin typeface="Calibri"/>
                          <a:ea typeface="Calibri"/>
                          <a:cs typeface="Times New Roman"/>
                        </a:rPr>
                        <a:t>RAC</a:t>
                      </a:r>
                      <a:endParaRPr lang="en-US" sz="800" dirty="0">
                        <a:effectLst/>
                        <a:latin typeface="Calibri"/>
                        <a:ea typeface="Calibri"/>
                        <a:cs typeface="Times New Roman"/>
                      </a:endParaRPr>
                    </a:p>
                    <a:p>
                      <a:pPr marL="0" marR="0" algn="ctr">
                        <a:lnSpc>
                          <a:spcPct val="115000"/>
                        </a:lnSpc>
                        <a:spcBef>
                          <a:spcPts val="0"/>
                        </a:spcBef>
                        <a:spcAft>
                          <a:spcPts val="0"/>
                        </a:spcAft>
                      </a:pPr>
                      <a:r>
                        <a:rPr lang="en-US" sz="800" b="1" dirty="0">
                          <a:effectLst/>
                          <a:latin typeface="Calibri"/>
                          <a:ea typeface="Calibri"/>
                          <a:cs typeface="Times New Roman"/>
                        </a:rPr>
                        <a:t>1 – </a:t>
                      </a:r>
                      <a:r>
                        <a:rPr lang="en-US" sz="800" b="1" dirty="0">
                          <a:solidFill>
                            <a:srgbClr val="C00000"/>
                          </a:solidFill>
                          <a:effectLst/>
                          <a:latin typeface="Calibri"/>
                          <a:ea typeface="Calibri"/>
                          <a:cs typeface="Times New Roman"/>
                        </a:rPr>
                        <a:t>Critical</a:t>
                      </a:r>
                      <a:endParaRPr lang="en-US" sz="800" dirty="0">
                        <a:effectLst/>
                        <a:latin typeface="Calibri"/>
                        <a:ea typeface="Calibri"/>
                        <a:cs typeface="Times New Roman"/>
                      </a:endParaRPr>
                    </a:p>
                    <a:p>
                      <a:pPr marL="0" marR="0" algn="ctr">
                        <a:lnSpc>
                          <a:spcPct val="115000"/>
                        </a:lnSpc>
                        <a:spcBef>
                          <a:spcPts val="0"/>
                        </a:spcBef>
                        <a:spcAft>
                          <a:spcPts val="0"/>
                        </a:spcAft>
                      </a:pPr>
                      <a:r>
                        <a:rPr lang="en-US" sz="800" b="1" dirty="0">
                          <a:effectLst/>
                          <a:latin typeface="Calibri"/>
                          <a:ea typeface="Calibri"/>
                          <a:cs typeface="Times New Roman"/>
                        </a:rPr>
                        <a:t>2 – </a:t>
                      </a:r>
                      <a:r>
                        <a:rPr lang="en-US" sz="800" b="1" dirty="0">
                          <a:solidFill>
                            <a:srgbClr val="FF9900"/>
                          </a:solidFill>
                          <a:effectLst/>
                          <a:latin typeface="Calibri"/>
                          <a:ea typeface="Calibri"/>
                          <a:cs typeface="Times New Roman"/>
                        </a:rPr>
                        <a:t>Serious</a:t>
                      </a:r>
                      <a:endParaRPr lang="en-US" sz="800" dirty="0">
                        <a:effectLst/>
                        <a:latin typeface="Calibri"/>
                        <a:ea typeface="Calibri"/>
                        <a:cs typeface="Times New Roman"/>
                      </a:endParaRPr>
                    </a:p>
                    <a:p>
                      <a:pPr marL="0" marR="0" algn="ctr">
                        <a:lnSpc>
                          <a:spcPct val="115000"/>
                        </a:lnSpc>
                        <a:spcBef>
                          <a:spcPts val="0"/>
                        </a:spcBef>
                        <a:spcAft>
                          <a:spcPts val="0"/>
                        </a:spcAft>
                      </a:pPr>
                      <a:r>
                        <a:rPr lang="en-US" sz="800" b="1" dirty="0">
                          <a:effectLst/>
                          <a:latin typeface="Calibri"/>
                          <a:ea typeface="Calibri"/>
                          <a:cs typeface="Times New Roman"/>
                        </a:rPr>
                        <a:t>3 – </a:t>
                      </a:r>
                      <a:r>
                        <a:rPr lang="en-US" sz="800" b="1" dirty="0">
                          <a:solidFill>
                            <a:srgbClr val="7030A0"/>
                          </a:solidFill>
                          <a:effectLst/>
                          <a:latin typeface="Calibri"/>
                          <a:ea typeface="Calibri"/>
                          <a:cs typeface="Times New Roman"/>
                        </a:rPr>
                        <a:t>Moderate</a:t>
                      </a:r>
                      <a:endParaRPr lang="en-US" sz="800" dirty="0">
                        <a:effectLst/>
                        <a:latin typeface="Calibri"/>
                        <a:ea typeface="Calibri"/>
                        <a:cs typeface="Times New Roman"/>
                      </a:endParaRPr>
                    </a:p>
                    <a:p>
                      <a:pPr marL="0" marR="0" algn="ctr">
                        <a:lnSpc>
                          <a:spcPct val="115000"/>
                        </a:lnSpc>
                        <a:spcBef>
                          <a:spcPts val="0"/>
                        </a:spcBef>
                        <a:spcAft>
                          <a:spcPts val="0"/>
                        </a:spcAft>
                      </a:pPr>
                      <a:r>
                        <a:rPr lang="en-US" sz="800" b="1" dirty="0">
                          <a:effectLst/>
                          <a:latin typeface="Calibri"/>
                          <a:ea typeface="Calibri"/>
                          <a:cs typeface="Times New Roman"/>
                        </a:rPr>
                        <a:t>4 – </a:t>
                      </a:r>
                      <a:r>
                        <a:rPr lang="en-US" sz="800" b="1" dirty="0">
                          <a:solidFill>
                            <a:srgbClr val="002060"/>
                          </a:solidFill>
                          <a:effectLst/>
                          <a:latin typeface="Calibri"/>
                          <a:ea typeface="Calibri"/>
                          <a:cs typeface="Times New Roman"/>
                        </a:rPr>
                        <a:t>Minor </a:t>
                      </a:r>
                      <a:endParaRPr lang="en-US" sz="800" dirty="0">
                        <a:effectLst/>
                        <a:latin typeface="Calibri"/>
                        <a:ea typeface="Calibri"/>
                        <a:cs typeface="Times New Roman"/>
                      </a:endParaRPr>
                    </a:p>
                    <a:p>
                      <a:pPr marL="0" marR="0" algn="ctr">
                        <a:lnSpc>
                          <a:spcPct val="115000"/>
                        </a:lnSpc>
                        <a:spcBef>
                          <a:spcPts val="0"/>
                        </a:spcBef>
                        <a:spcAft>
                          <a:spcPts val="0"/>
                        </a:spcAft>
                      </a:pPr>
                      <a:r>
                        <a:rPr lang="en-US" sz="800" b="1" dirty="0">
                          <a:effectLst/>
                          <a:latin typeface="Calibri"/>
                          <a:ea typeface="Calibri"/>
                          <a:cs typeface="Times New Roman"/>
                        </a:rPr>
                        <a:t>5 – </a:t>
                      </a:r>
                      <a:r>
                        <a:rPr lang="en-US" sz="800" b="1" dirty="0">
                          <a:solidFill>
                            <a:srgbClr val="003300"/>
                          </a:solidFill>
                          <a:effectLst/>
                          <a:latin typeface="Calibri"/>
                          <a:ea typeface="Calibri"/>
                          <a:cs typeface="Times New Roman"/>
                        </a:rPr>
                        <a:t>Negligible</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1306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800" b="1" dirty="0">
                          <a:effectLst/>
                          <a:latin typeface="Calibri"/>
                          <a:ea typeface="Calibri"/>
                          <a:cs typeface="Times New Roman"/>
                        </a:rPr>
                        <a:t> </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a:effectLst/>
                          <a:latin typeface="Calibri"/>
                          <a:ea typeface="Calibri"/>
                          <a:cs typeface="Times New Roman"/>
                        </a:rPr>
                        <a:t>A</a:t>
                      </a:r>
                      <a:endParaRPr lang="en-US" sz="8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a:effectLst/>
                          <a:latin typeface="Calibri"/>
                          <a:ea typeface="Calibri"/>
                          <a:cs typeface="Times New Roman"/>
                        </a:rPr>
                        <a:t>B</a:t>
                      </a:r>
                      <a:endParaRPr lang="en-US" sz="8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a:effectLst/>
                          <a:latin typeface="Calibri"/>
                          <a:ea typeface="Calibri"/>
                          <a:cs typeface="Times New Roman"/>
                        </a:rPr>
                        <a:t>C</a:t>
                      </a:r>
                      <a:endParaRPr lang="en-US" sz="8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a:effectLst/>
                          <a:latin typeface="Calibri"/>
                          <a:ea typeface="Calibri"/>
                          <a:cs typeface="Times New Roman"/>
                        </a:rPr>
                        <a:t>D</a:t>
                      </a:r>
                      <a:endParaRPr lang="en-US" sz="8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vMerge="1">
                  <a:txBody>
                    <a:bodyPr/>
                    <a:lstStyle/>
                    <a:p>
                      <a:endParaRPr lang="en-US"/>
                    </a:p>
                  </a:txBody>
                  <a:tcPr/>
                </a:tc>
                <a:extLst>
                  <a:ext uri="{0D108BD9-81ED-4DB2-BD59-A6C34878D82A}">
                    <a16:rowId xmlns:a16="http://schemas.microsoft.com/office/drawing/2014/main" val="10001"/>
                  </a:ext>
                </a:extLst>
              </a:tr>
              <a:tr h="23882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800" b="1" dirty="0">
                          <a:effectLst/>
                          <a:latin typeface="Calibri"/>
                          <a:ea typeface="Calibri"/>
                          <a:cs typeface="Times New Roman"/>
                        </a:rPr>
                        <a:t>I</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C0000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C0000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FF990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7030A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vMerge="1">
                  <a:txBody>
                    <a:bodyPr/>
                    <a:lstStyle/>
                    <a:p>
                      <a:endParaRPr lang="en-US"/>
                    </a:p>
                  </a:txBody>
                  <a:tcPr/>
                </a:tc>
                <a:extLst>
                  <a:ext uri="{0D108BD9-81ED-4DB2-BD59-A6C34878D82A}">
                    <a16:rowId xmlns:a16="http://schemas.microsoft.com/office/drawing/2014/main" val="10002"/>
                  </a:ext>
                </a:extLst>
              </a:tr>
              <a:tr h="144780">
                <a:tc rowSpan="3">
                  <a:txBody>
                    <a:bodyPr/>
                    <a:lstStyle/>
                    <a:p>
                      <a:pPr marL="0" marR="0" algn="ctr">
                        <a:lnSpc>
                          <a:spcPct val="115000"/>
                        </a:lnSpc>
                        <a:spcBef>
                          <a:spcPts val="0"/>
                        </a:spcBef>
                        <a:spcAft>
                          <a:spcPts val="0"/>
                        </a:spcAft>
                      </a:pPr>
                      <a:r>
                        <a:rPr lang="en-US" sz="800" b="1" dirty="0">
                          <a:effectLst/>
                          <a:latin typeface="Calibri"/>
                          <a:ea typeface="Calibri"/>
                          <a:cs typeface="Times New Roman"/>
                        </a:rPr>
                        <a:t>Severity</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rowSpan="3">
                  <a:txBody>
                    <a:bodyPr/>
                    <a:lstStyle/>
                    <a:p>
                      <a:pPr marL="0" marR="0">
                        <a:lnSpc>
                          <a:spcPct val="115000"/>
                        </a:lnSpc>
                        <a:spcBef>
                          <a:spcPts val="0"/>
                        </a:spcBef>
                        <a:spcAft>
                          <a:spcPts val="0"/>
                        </a:spcAft>
                      </a:pPr>
                      <a:r>
                        <a:rPr lang="en-US" sz="800" b="1" i="1" dirty="0">
                          <a:effectLst/>
                          <a:latin typeface="Calibri"/>
                          <a:ea typeface="Calibri"/>
                          <a:cs typeface="Times New Roman"/>
                        </a:rPr>
                        <a:t>I: Death</a:t>
                      </a:r>
                      <a:endParaRPr lang="en-US" sz="800" dirty="0">
                        <a:effectLst/>
                        <a:latin typeface="Calibri"/>
                        <a:ea typeface="Calibri"/>
                        <a:cs typeface="Times New Roman"/>
                      </a:endParaRPr>
                    </a:p>
                    <a:p>
                      <a:pPr marL="0" marR="0">
                        <a:lnSpc>
                          <a:spcPct val="115000"/>
                        </a:lnSpc>
                        <a:spcBef>
                          <a:spcPts val="0"/>
                        </a:spcBef>
                        <a:spcAft>
                          <a:spcPts val="0"/>
                        </a:spcAft>
                      </a:pPr>
                      <a:r>
                        <a:rPr lang="en-US" sz="800" b="1" i="1" dirty="0">
                          <a:effectLst/>
                          <a:latin typeface="Calibri"/>
                          <a:ea typeface="Calibri"/>
                          <a:cs typeface="Times New Roman"/>
                        </a:rPr>
                        <a:t>II: Serious Injury</a:t>
                      </a:r>
                      <a:endParaRPr lang="en-US" sz="800" dirty="0">
                        <a:effectLst/>
                        <a:latin typeface="Calibri"/>
                        <a:ea typeface="Calibri"/>
                        <a:cs typeface="Times New Roman"/>
                      </a:endParaRPr>
                    </a:p>
                    <a:p>
                      <a:pPr marL="0" marR="0">
                        <a:lnSpc>
                          <a:spcPct val="115000"/>
                        </a:lnSpc>
                        <a:spcBef>
                          <a:spcPts val="0"/>
                        </a:spcBef>
                        <a:spcAft>
                          <a:spcPts val="0"/>
                        </a:spcAft>
                      </a:pPr>
                      <a:r>
                        <a:rPr lang="en-US" sz="800" b="1" i="1" dirty="0">
                          <a:effectLst/>
                          <a:latin typeface="Calibri"/>
                          <a:ea typeface="Calibri"/>
                          <a:cs typeface="Times New Roman"/>
                        </a:rPr>
                        <a:t>III: Minor Injury</a:t>
                      </a:r>
                      <a:endParaRPr lang="en-US" sz="800" dirty="0">
                        <a:effectLst/>
                        <a:latin typeface="Calibri"/>
                        <a:ea typeface="Calibri"/>
                        <a:cs typeface="Times New Roman"/>
                      </a:endParaRPr>
                    </a:p>
                    <a:p>
                      <a:pPr marL="0" marR="0">
                        <a:lnSpc>
                          <a:spcPct val="115000"/>
                        </a:lnSpc>
                        <a:spcBef>
                          <a:spcPts val="0"/>
                        </a:spcBef>
                        <a:spcAft>
                          <a:spcPts val="0"/>
                        </a:spcAft>
                      </a:pPr>
                      <a:r>
                        <a:rPr lang="en-US" sz="800" b="1" i="1" dirty="0">
                          <a:effectLst/>
                          <a:latin typeface="Calibri"/>
                          <a:ea typeface="Calibri"/>
                          <a:cs typeface="Times New Roman"/>
                        </a:rPr>
                        <a:t>IV: Minimal Threat</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vMerge="1">
                  <a:txBody>
                    <a:bodyPr/>
                    <a:lstStyle/>
                    <a:p>
                      <a:endParaRPr lang="en-US"/>
                    </a:p>
                  </a:txBody>
                  <a:tcPr/>
                </a:tc>
                <a:tc>
                  <a:txBody>
                    <a:bodyPr/>
                    <a:lstStyle/>
                    <a:p>
                      <a:pPr marL="0" marR="0" algn="ctr">
                        <a:lnSpc>
                          <a:spcPct val="115000"/>
                        </a:lnSpc>
                        <a:spcBef>
                          <a:spcPts val="0"/>
                        </a:spcBef>
                        <a:spcAft>
                          <a:spcPts val="0"/>
                        </a:spcAft>
                      </a:pPr>
                      <a:r>
                        <a:rPr lang="en-US" sz="800" b="1" dirty="0">
                          <a:effectLst/>
                          <a:latin typeface="Calibri"/>
                          <a:ea typeface="Calibri"/>
                          <a:cs typeface="Times New Roman"/>
                        </a:rPr>
                        <a:t>II</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C0000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FF990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7030A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a:solidFill>
                            <a:srgbClr val="002060"/>
                          </a:solidFill>
                          <a:effectLst/>
                          <a:latin typeface="Calibri"/>
                          <a:ea typeface="Calibri"/>
                          <a:cs typeface="Times New Roman"/>
                        </a:rPr>
                        <a:t>X</a:t>
                      </a:r>
                      <a:endParaRPr lang="en-US" sz="8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vMerge="1">
                  <a:txBody>
                    <a:bodyPr/>
                    <a:lstStyle/>
                    <a:p>
                      <a:endParaRPr lang="en-US"/>
                    </a:p>
                  </a:txBody>
                  <a:tcPr/>
                </a:tc>
                <a:extLst>
                  <a:ext uri="{0D108BD9-81ED-4DB2-BD59-A6C34878D82A}">
                    <a16:rowId xmlns:a16="http://schemas.microsoft.com/office/drawing/2014/main" val="10003"/>
                  </a:ext>
                </a:extLst>
              </a:tr>
              <a:tr h="1306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800" b="1" dirty="0">
                          <a:effectLst/>
                          <a:latin typeface="Calibri"/>
                          <a:ea typeface="Calibri"/>
                          <a:cs typeface="Times New Roman"/>
                        </a:rPr>
                        <a:t>III</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a:solidFill>
                            <a:srgbClr val="996600"/>
                          </a:solidFill>
                          <a:effectLst/>
                          <a:latin typeface="Calibri"/>
                          <a:ea typeface="Calibri"/>
                          <a:cs typeface="Times New Roman"/>
                        </a:rPr>
                        <a:t>X</a:t>
                      </a:r>
                      <a:endParaRPr lang="en-US" sz="8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a:solidFill>
                            <a:srgbClr val="7030A0"/>
                          </a:solidFill>
                          <a:effectLst/>
                          <a:latin typeface="Calibri"/>
                          <a:ea typeface="Calibri"/>
                          <a:cs typeface="Times New Roman"/>
                        </a:rPr>
                        <a:t>X</a:t>
                      </a:r>
                      <a:endParaRPr lang="en-US" sz="8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00206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00330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vMerge="1">
                  <a:txBody>
                    <a:bodyPr/>
                    <a:lstStyle/>
                    <a:p>
                      <a:endParaRPr lang="en-US"/>
                    </a:p>
                  </a:txBody>
                  <a:tcPr/>
                </a:tc>
                <a:extLst>
                  <a:ext uri="{0D108BD9-81ED-4DB2-BD59-A6C34878D82A}">
                    <a16:rowId xmlns:a16="http://schemas.microsoft.com/office/drawing/2014/main" val="10004"/>
                  </a:ext>
                </a:extLst>
              </a:tr>
              <a:tr h="247269">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800" b="1">
                          <a:effectLst/>
                          <a:latin typeface="Calibri"/>
                          <a:ea typeface="Calibri"/>
                          <a:cs typeface="Times New Roman"/>
                        </a:rPr>
                        <a:t>IV</a:t>
                      </a:r>
                      <a:endParaRPr lang="en-US" sz="8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7030A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00206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00330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15000"/>
                        </a:lnSpc>
                        <a:spcBef>
                          <a:spcPts val="0"/>
                        </a:spcBef>
                        <a:spcAft>
                          <a:spcPts val="0"/>
                        </a:spcAft>
                      </a:pPr>
                      <a:r>
                        <a:rPr lang="en-US" sz="800" b="1" dirty="0">
                          <a:solidFill>
                            <a:srgbClr val="003300"/>
                          </a:solidFill>
                          <a:effectLst/>
                          <a:latin typeface="Calibri"/>
                          <a:ea typeface="Calibri"/>
                          <a:cs typeface="Times New Roman"/>
                        </a:rPr>
                        <a:t>X</a:t>
                      </a:r>
                      <a:endParaRPr lang="en-US" sz="8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vMerge="1">
                  <a:txBody>
                    <a:bodyPr/>
                    <a:lstStyle/>
                    <a:p>
                      <a:endParaRPr 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497155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4">
            <a:extLst>
              <a:ext uri="{FF2B5EF4-FFF2-40B4-BE49-F238E27FC236}">
                <a16:creationId xmlns:a16="http://schemas.microsoft.com/office/drawing/2014/main" id="{BCA8EB84-7F7E-4CD9-A906-8D0A5F5A4A9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1" name="Line 2">
            <a:extLst>
              <a:ext uri="{FF2B5EF4-FFF2-40B4-BE49-F238E27FC236}">
                <a16:creationId xmlns:a16="http://schemas.microsoft.com/office/drawing/2014/main" id="{211BCC9B-B88A-455E-B124-A2BDFEB389A2}"/>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2" name="Line 3">
            <a:extLst>
              <a:ext uri="{FF2B5EF4-FFF2-40B4-BE49-F238E27FC236}">
                <a16:creationId xmlns:a16="http://schemas.microsoft.com/office/drawing/2014/main" id="{36F24783-1D4F-40C2-8701-C70B919D7497}"/>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3" name="Line 4">
            <a:extLst>
              <a:ext uri="{FF2B5EF4-FFF2-40B4-BE49-F238E27FC236}">
                <a16:creationId xmlns:a16="http://schemas.microsoft.com/office/drawing/2014/main" id="{8E8AA583-729A-49CA-BAF9-88BBBD5A0040}"/>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4" name="Line 5">
            <a:extLst>
              <a:ext uri="{FF2B5EF4-FFF2-40B4-BE49-F238E27FC236}">
                <a16:creationId xmlns:a16="http://schemas.microsoft.com/office/drawing/2014/main" id="{8738457C-D0E5-42AD-A684-DF0698352425}"/>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5" name="Line 6">
            <a:extLst>
              <a:ext uri="{FF2B5EF4-FFF2-40B4-BE49-F238E27FC236}">
                <a16:creationId xmlns:a16="http://schemas.microsoft.com/office/drawing/2014/main" id="{9D775C84-C40C-4045-86B6-AAE765477044}"/>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6" name="Line 7">
            <a:extLst>
              <a:ext uri="{FF2B5EF4-FFF2-40B4-BE49-F238E27FC236}">
                <a16:creationId xmlns:a16="http://schemas.microsoft.com/office/drawing/2014/main" id="{8FE094CD-55B1-4236-B4E4-654CA3D00256}"/>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7" name="Line 8">
            <a:extLst>
              <a:ext uri="{FF2B5EF4-FFF2-40B4-BE49-F238E27FC236}">
                <a16:creationId xmlns:a16="http://schemas.microsoft.com/office/drawing/2014/main" id="{C187C741-896B-481F-892A-14361F665DB3}"/>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8" name="Line 9">
            <a:extLst>
              <a:ext uri="{FF2B5EF4-FFF2-40B4-BE49-F238E27FC236}">
                <a16:creationId xmlns:a16="http://schemas.microsoft.com/office/drawing/2014/main" id="{ACDD2324-39BF-42A6-AE10-3DE6DE3A238B}"/>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9" name="Line 10">
            <a:extLst>
              <a:ext uri="{FF2B5EF4-FFF2-40B4-BE49-F238E27FC236}">
                <a16:creationId xmlns:a16="http://schemas.microsoft.com/office/drawing/2014/main" id="{7CAAA79E-61A8-43FD-85BE-390FF6EB1579}"/>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0" name="Line 11">
            <a:extLst>
              <a:ext uri="{FF2B5EF4-FFF2-40B4-BE49-F238E27FC236}">
                <a16:creationId xmlns:a16="http://schemas.microsoft.com/office/drawing/2014/main" id="{EC3C18E4-E606-470E-A2C7-B73CF44E4E14}"/>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1" name="Line 12">
            <a:extLst>
              <a:ext uri="{FF2B5EF4-FFF2-40B4-BE49-F238E27FC236}">
                <a16:creationId xmlns:a16="http://schemas.microsoft.com/office/drawing/2014/main" id="{A38958B1-C46E-4C3C-B50C-C5F8D3A7ADA1}"/>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2" name="Line 13">
            <a:extLst>
              <a:ext uri="{FF2B5EF4-FFF2-40B4-BE49-F238E27FC236}">
                <a16:creationId xmlns:a16="http://schemas.microsoft.com/office/drawing/2014/main" id="{3F273269-B5FB-461D-A625-C5B6E6ACFE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3" name="Line 14">
            <a:extLst>
              <a:ext uri="{FF2B5EF4-FFF2-40B4-BE49-F238E27FC236}">
                <a16:creationId xmlns:a16="http://schemas.microsoft.com/office/drawing/2014/main" id="{A2189B08-425C-43A9-AE06-3954DD5B31A7}"/>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4" name="Line 15">
            <a:extLst>
              <a:ext uri="{FF2B5EF4-FFF2-40B4-BE49-F238E27FC236}">
                <a16:creationId xmlns:a16="http://schemas.microsoft.com/office/drawing/2014/main" id="{DF8B5E72-80FE-4AF7-B3CD-F662DCC7CC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5" name="Line 16">
            <a:extLst>
              <a:ext uri="{FF2B5EF4-FFF2-40B4-BE49-F238E27FC236}">
                <a16:creationId xmlns:a16="http://schemas.microsoft.com/office/drawing/2014/main" id="{7FDF18B7-CB7D-41C4-8641-A538ED7F54EA}"/>
              </a:ext>
            </a:extLst>
          </p:cNvPr>
          <p:cNvSpPr>
            <a:spLocks noChangeShapeType="1"/>
          </p:cNvSpPr>
          <p:nvPr/>
        </p:nvSpPr>
        <p:spPr bwMode="auto">
          <a:xfrm>
            <a:off x="4784725" y="41640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6" name="Line 17">
            <a:extLst>
              <a:ext uri="{FF2B5EF4-FFF2-40B4-BE49-F238E27FC236}">
                <a16:creationId xmlns:a16="http://schemas.microsoft.com/office/drawing/2014/main" id="{3742E626-1695-4BB8-8852-7F2B0A66A503}"/>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7" name="Line 13">
            <a:extLst>
              <a:ext uri="{FF2B5EF4-FFF2-40B4-BE49-F238E27FC236}">
                <a16:creationId xmlns:a16="http://schemas.microsoft.com/office/drawing/2014/main" id="{D61EDA27-84BC-42E2-8C65-01751082C1F8}"/>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8" name="Line 14">
            <a:extLst>
              <a:ext uri="{FF2B5EF4-FFF2-40B4-BE49-F238E27FC236}">
                <a16:creationId xmlns:a16="http://schemas.microsoft.com/office/drawing/2014/main" id="{17BB243D-4D01-4069-A115-B508033DD43E}"/>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9" name="Rectangle 195">
            <a:extLst>
              <a:ext uri="{FF2B5EF4-FFF2-40B4-BE49-F238E27FC236}">
                <a16:creationId xmlns:a16="http://schemas.microsoft.com/office/drawing/2014/main" id="{F88B608E-0C63-4169-A107-CECF15A6E09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8" name="TextBox 27"/>
          <p:cNvSpPr txBox="1"/>
          <p:nvPr/>
        </p:nvSpPr>
        <p:spPr>
          <a:xfrm>
            <a:off x="1600200" y="76201"/>
            <a:ext cx="5791200" cy="830997"/>
          </a:xfrm>
          <a:prstGeom prst="rect">
            <a:avLst/>
          </a:prstGeom>
          <a:solidFill>
            <a:srgbClr val="FF66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Undesired Ship State:</a:t>
            </a: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Loss of Steering</a:t>
            </a:r>
          </a:p>
        </p:txBody>
      </p:sp>
      <p:graphicFrame>
        <p:nvGraphicFramePr>
          <p:cNvPr id="27" name="Table 26"/>
          <p:cNvGraphicFramePr>
            <a:graphicFrameLocks noGrp="1"/>
          </p:cNvGraphicFramePr>
          <p:nvPr>
            <p:extLst/>
          </p:nvPr>
        </p:nvGraphicFramePr>
        <p:xfrm>
          <a:off x="304801" y="1143001"/>
          <a:ext cx="8381999" cy="1524000"/>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305242">
                <a:tc>
                  <a:txBody>
                    <a:bodyPr/>
                    <a:lstStyle/>
                    <a:p>
                      <a:pPr marL="0" marR="0" algn="ctr">
                        <a:lnSpc>
                          <a:spcPct val="115000"/>
                        </a:lnSpc>
                        <a:spcBef>
                          <a:spcPts val="0"/>
                        </a:spcBef>
                        <a:spcAft>
                          <a:spcPts val="0"/>
                        </a:spcAft>
                      </a:pPr>
                      <a:r>
                        <a:rPr lang="en-US" sz="1800" b="1" dirty="0">
                          <a:solidFill>
                            <a:schemeClr val="bg1"/>
                          </a:solidFill>
                          <a:effectLst>
                            <a:outerShdw blurRad="38100" dist="38100" dir="2700000" algn="tl">
                              <a:srgbClr val="000000">
                                <a:alpha val="43137"/>
                              </a:srgbClr>
                            </a:outerShdw>
                          </a:effectLst>
                          <a:latin typeface="Calibri"/>
                          <a:ea typeface="Calibri"/>
                          <a:cs typeface="Times New Roman"/>
                        </a:rPr>
                        <a:t>Threats</a:t>
                      </a:r>
                      <a:endParaRPr lang="en-US" sz="1800"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Prepare</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1218758">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chemeClr val="bg1"/>
                          </a:solidFill>
                          <a:latin typeface="+mn-lt"/>
                          <a:ea typeface="+mn-ea"/>
                          <a:cs typeface="+mn-cs"/>
                        </a:rPr>
                        <a:t>Steering Casualty</a:t>
                      </a:r>
                      <a:endParaRPr lang="en-US" altLang="en-US" sz="1400" kern="1200" baseline="0" dirty="0">
                        <a:solidFill>
                          <a:schemeClr val="bg1"/>
                        </a:solidFill>
                        <a:latin typeface="+mn-lt"/>
                        <a:ea typeface="+mn-ea"/>
                        <a:cs typeface="+mn-cs"/>
                      </a:endParaRP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Lack of Procedural Compliance</a:t>
                      </a:r>
                      <a:endParaRPr lang="en-US" altLang="en-US" sz="1400" kern="1200" dirty="0">
                        <a:solidFill>
                          <a:schemeClr val="bg1"/>
                        </a:solidFill>
                        <a:latin typeface="+mn-lt"/>
                        <a:ea typeface="+mn-ea"/>
                        <a:cs typeface="+mn-cs"/>
                      </a:endParaRPr>
                    </a:p>
                    <a:p>
                      <a:pPr marL="0" marR="0" algn="ctr">
                        <a:lnSpc>
                          <a:spcPct val="115000"/>
                        </a:lnSpc>
                        <a:spcBef>
                          <a:spcPts val="0"/>
                        </a:spcBef>
                        <a:spcAft>
                          <a:spcPts val="0"/>
                        </a:spcAft>
                      </a:pPr>
                      <a:r>
                        <a:rPr lang="en-US" sz="1100" dirty="0">
                          <a:effectLst/>
                          <a:latin typeface="Calibri"/>
                          <a:ea typeface="Calibri"/>
                          <a:cs typeface="Times New Roman"/>
                        </a:rPr>
                        <a:t> </a:t>
                      </a:r>
                      <a:endParaRPr lang="en-US" sz="1800" b="1" kern="1200" baseline="0" dirty="0">
                        <a:solidFill>
                          <a:srgbClr val="CC9900"/>
                        </a:solidFill>
                        <a:effectLst/>
                        <a:latin typeface="Calibri"/>
                        <a:ea typeface="Calibri"/>
                        <a:cs typeface="Times New Roman"/>
                      </a:endParaRPr>
                    </a:p>
                    <a:p>
                      <a:pPr marL="0" marR="0" algn="ctr">
                        <a:lnSpc>
                          <a:spcPct val="115000"/>
                        </a:lnSpc>
                        <a:spcBef>
                          <a:spcPts val="0"/>
                        </a:spcBef>
                        <a:spcAft>
                          <a:spcPts val="0"/>
                        </a:spcAft>
                      </a:pPr>
                      <a:endParaRPr lang="en-US" sz="180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Safety Brief conducted on station</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Performing Pre-underway maintenance</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Qualified </a:t>
                      </a:r>
                      <a:r>
                        <a:rPr lang="en-US" sz="1400" b="0" baseline="0" dirty="0" err="1">
                          <a:latin typeface="Calibri" panose="020F0502020204030204" pitchFamily="34" charset="0"/>
                          <a:cs typeface="Calibri" panose="020F0502020204030204" pitchFamily="34" charset="0"/>
                        </a:rPr>
                        <a:t>watchstanders</a:t>
                      </a:r>
                      <a:r>
                        <a:rPr lang="en-US" sz="1400" b="0" baseline="0" dirty="0">
                          <a:latin typeface="Calibri" panose="020F0502020204030204" pitchFamily="34" charset="0"/>
                          <a:cs typeface="Calibri" panose="020F0502020204030204" pitchFamily="34" charset="0"/>
                        </a:rPr>
                        <a:t> and safety observers</a:t>
                      </a:r>
                      <a:endParaRPr lang="en-US" sz="1800" b="1" dirty="0">
                        <a:solidFill>
                          <a:srgbClr val="7030A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 name="Table 1"/>
          <p:cNvGraphicFramePr>
            <a:graphicFrameLocks noGrp="1"/>
          </p:cNvGraphicFramePr>
          <p:nvPr>
            <p:extLst/>
          </p:nvPr>
        </p:nvGraphicFramePr>
        <p:xfrm>
          <a:off x="304800" y="2590800"/>
          <a:ext cx="8381999" cy="1676400"/>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391332">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Errors</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Repair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1285068">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baseline="0" dirty="0">
                          <a:solidFill>
                            <a:srgbClr val="000000"/>
                          </a:solidFill>
                          <a:latin typeface="+mn-lt"/>
                          <a:ea typeface="+mn-ea"/>
                          <a:cs typeface="+mn-cs"/>
                        </a:rPr>
                        <a:t>Improper Response to a Casualty</a:t>
                      </a:r>
                    </a:p>
                    <a:p>
                      <a:pPr marL="457200" indent="-457200" eaLnBrk="1" hangingPunct="1">
                        <a:spcBef>
                          <a:spcPct val="0"/>
                        </a:spcBef>
                        <a:buFont typeface="Arial" panose="020B0604020202020204" pitchFamily="34" charset="0"/>
                        <a:buChar char="•"/>
                      </a:pPr>
                      <a:endParaRPr lang="en-US" altLang="en-US" sz="1400" kern="1200" dirty="0">
                        <a:solidFill>
                          <a:schemeClr val="tx1"/>
                        </a:solidFill>
                        <a:latin typeface="+mn-lt"/>
                        <a:ea typeface="+mn-ea"/>
                        <a:cs typeface="+mn-cs"/>
                      </a:endParaRPr>
                    </a:p>
                    <a:p>
                      <a:pPr marL="0" marR="0" algn="ctr">
                        <a:lnSpc>
                          <a:spcPct val="115000"/>
                        </a:lnSpc>
                        <a:spcBef>
                          <a:spcPts val="0"/>
                        </a:spcBef>
                        <a:spcAft>
                          <a:spcPts val="0"/>
                        </a:spcAft>
                      </a:pPr>
                      <a:r>
                        <a:rPr lang="en-US" sz="1100"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Senior safety observers ensure proper response.</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Utilize Standard Commands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9" name="Table 28"/>
          <p:cNvGraphicFramePr>
            <a:graphicFrameLocks noGrp="1"/>
          </p:cNvGraphicFramePr>
          <p:nvPr>
            <p:extLst/>
          </p:nvPr>
        </p:nvGraphicFramePr>
        <p:xfrm>
          <a:off x="304800" y="4191001"/>
          <a:ext cx="8381999" cy="2285999"/>
        </p:xfrm>
        <a:graphic>
          <a:graphicData uri="http://schemas.openxmlformats.org/drawingml/2006/table">
            <a:tbl>
              <a:tblPr firstRow="1" firstCol="1" bandRow="1"/>
              <a:tblGrid>
                <a:gridCol w="2513025">
                  <a:extLst>
                    <a:ext uri="{9D8B030D-6E8A-4147-A177-3AD203B41FA5}">
                      <a16:colId xmlns:a16="http://schemas.microsoft.com/office/drawing/2014/main" val="20000"/>
                    </a:ext>
                  </a:extLst>
                </a:gridCol>
                <a:gridCol w="1256949">
                  <a:extLst>
                    <a:ext uri="{9D8B030D-6E8A-4147-A177-3AD203B41FA5}">
                      <a16:colId xmlns:a16="http://schemas.microsoft.com/office/drawing/2014/main" val="20001"/>
                    </a:ext>
                  </a:extLst>
                </a:gridCol>
                <a:gridCol w="3354200">
                  <a:extLst>
                    <a:ext uri="{9D8B030D-6E8A-4147-A177-3AD203B41FA5}">
                      <a16:colId xmlns:a16="http://schemas.microsoft.com/office/drawing/2014/main" val="20002"/>
                    </a:ext>
                  </a:extLst>
                </a:gridCol>
                <a:gridCol w="1257825">
                  <a:extLst>
                    <a:ext uri="{9D8B030D-6E8A-4147-A177-3AD203B41FA5}">
                      <a16:colId xmlns:a16="http://schemas.microsoft.com/office/drawing/2014/main" val="20003"/>
                    </a:ext>
                  </a:extLst>
                </a:gridCol>
              </a:tblGrid>
              <a:tr h="304799">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Undesired Ship State</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Initial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Recover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Final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981200">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rgbClr val="000000"/>
                          </a:solidFill>
                          <a:latin typeface="+mn-lt"/>
                          <a:ea typeface="+mn-ea"/>
                          <a:cs typeface="+mn-cs"/>
                        </a:rPr>
                        <a:t>Loss of Steering</a:t>
                      </a:r>
                      <a:endParaRPr lang="en-US" altLang="en-US" sz="1400" kern="1200" dirty="0">
                        <a:solidFill>
                          <a:schemeClr val="tx1"/>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100" dirty="0">
                          <a:effectLst/>
                          <a:latin typeface="Calibri"/>
                          <a:ea typeface="Calibri"/>
                          <a:cs typeface="Times New Roman"/>
                        </a:rPr>
                        <a:t> </a:t>
                      </a:r>
                    </a:p>
                    <a:p>
                      <a:pPr marL="0" marR="0" algn="ctr" defTabSz="914400" rtl="0" eaLnBrk="1" latinLnBrk="0" hangingPunct="1">
                        <a:lnSpc>
                          <a:spcPct val="115000"/>
                        </a:lnSpc>
                        <a:spcBef>
                          <a:spcPts val="0"/>
                        </a:spcBef>
                        <a:spcAft>
                          <a:spcPts val="0"/>
                        </a:spcAft>
                      </a:pPr>
                      <a:r>
                        <a:rPr lang="en-US" sz="1800" b="1" kern="1200" baseline="0" dirty="0">
                          <a:solidFill>
                            <a:srgbClr val="CC9900"/>
                          </a:solidFill>
                          <a:effectLst/>
                          <a:latin typeface="Calibri"/>
                          <a:ea typeface="Calibri"/>
                          <a:cs typeface="Times New Roman"/>
                        </a:rPr>
                        <a:t>2</a:t>
                      </a:r>
                    </a:p>
                    <a:p>
                      <a:pPr marL="0" marR="0" algn="ctr">
                        <a:lnSpc>
                          <a:spcPct val="115000"/>
                        </a:lnSpc>
                        <a:spcBef>
                          <a:spcPts val="0"/>
                        </a:spcBef>
                        <a:spcAft>
                          <a:spcPts val="0"/>
                        </a:spcAft>
                      </a:pPr>
                      <a:r>
                        <a:rPr lang="en-US" sz="1800" baseline="0" dirty="0">
                          <a:solidFill>
                            <a:schemeClr val="tx1"/>
                          </a:solidFill>
                          <a:effectLst/>
                          <a:latin typeface="Calibri"/>
                          <a:ea typeface="Calibri"/>
                          <a:cs typeface="Times New Roman"/>
                        </a:rPr>
                        <a:t>C,I</a:t>
                      </a:r>
                      <a:endParaRPr lang="en-US" sz="180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Utilize immediate and controlling actions from Master Helmsman, Helm Safety Officer and Aft</a:t>
                      </a:r>
                      <a:r>
                        <a:rPr lang="en-US" sz="1400" b="0" baseline="0" dirty="0">
                          <a:latin typeface="Calibri" panose="020F0502020204030204" pitchFamily="34" charset="0"/>
                          <a:cs typeface="Calibri" panose="020F0502020204030204" pitchFamily="34" charset="0"/>
                        </a:rPr>
                        <a:t> Steering Officer.</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Make up tugs</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Proceed to emergency anchorage</a:t>
                      </a:r>
                    </a:p>
                    <a:p>
                      <a:pPr marL="342900" indent="-342900" algn="l">
                        <a:buFont typeface="Arial" panose="020B0604020202020204" pitchFamily="34" charset="0"/>
                        <a:buChar char="•"/>
                      </a:pPr>
                      <a:endParaRPr lang="en-US" sz="1400" b="0" dirty="0">
                        <a:latin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endParaRPr lang="en-US" sz="1100" dirty="0">
                        <a:effectLst/>
                        <a:latin typeface="Calibri"/>
                        <a:ea typeface="Calibri"/>
                        <a:cs typeface="Times New Roman"/>
                      </a:endParaRPr>
                    </a:p>
                    <a:p>
                      <a:pPr marL="0" marR="0" algn="ctr">
                        <a:lnSpc>
                          <a:spcPct val="115000"/>
                        </a:lnSpc>
                        <a:spcBef>
                          <a:spcPts val="0"/>
                        </a:spcBef>
                        <a:spcAft>
                          <a:spcPts val="0"/>
                        </a:spcAft>
                      </a:pPr>
                      <a:r>
                        <a:rPr lang="en-US" sz="1800" b="1" dirty="0">
                          <a:solidFill>
                            <a:srgbClr val="7030A0"/>
                          </a:solidFill>
                          <a:effectLst/>
                          <a:latin typeface="Calibri"/>
                          <a:ea typeface="Calibri"/>
                          <a:cs typeface="Times New Roman"/>
                        </a:rPr>
                        <a:t>3</a:t>
                      </a:r>
                    </a:p>
                    <a:p>
                      <a:pPr marL="0" marR="0" algn="ctr">
                        <a:lnSpc>
                          <a:spcPct val="115000"/>
                        </a:lnSpc>
                        <a:spcBef>
                          <a:spcPts val="0"/>
                        </a:spcBef>
                        <a:spcAft>
                          <a:spcPts val="0"/>
                        </a:spcAft>
                      </a:pPr>
                      <a:r>
                        <a:rPr lang="en-US" sz="1800" dirty="0">
                          <a:effectLst/>
                          <a:latin typeface="Calibri"/>
                          <a:ea typeface="Calibri"/>
                          <a:cs typeface="Times New Roman"/>
                        </a:rPr>
                        <a:t>D,I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8890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4">
            <a:extLst>
              <a:ext uri="{FF2B5EF4-FFF2-40B4-BE49-F238E27FC236}">
                <a16:creationId xmlns:a16="http://schemas.microsoft.com/office/drawing/2014/main" id="{BCA8EB84-7F7E-4CD9-A906-8D0A5F5A4A9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1" name="Line 2">
            <a:extLst>
              <a:ext uri="{FF2B5EF4-FFF2-40B4-BE49-F238E27FC236}">
                <a16:creationId xmlns:a16="http://schemas.microsoft.com/office/drawing/2014/main" id="{211BCC9B-B88A-455E-B124-A2BDFEB389A2}"/>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2" name="Line 3">
            <a:extLst>
              <a:ext uri="{FF2B5EF4-FFF2-40B4-BE49-F238E27FC236}">
                <a16:creationId xmlns:a16="http://schemas.microsoft.com/office/drawing/2014/main" id="{36F24783-1D4F-40C2-8701-C70B919D7497}"/>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3" name="Line 4">
            <a:extLst>
              <a:ext uri="{FF2B5EF4-FFF2-40B4-BE49-F238E27FC236}">
                <a16:creationId xmlns:a16="http://schemas.microsoft.com/office/drawing/2014/main" id="{8E8AA583-729A-49CA-BAF9-88BBBD5A0040}"/>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4" name="Line 5">
            <a:extLst>
              <a:ext uri="{FF2B5EF4-FFF2-40B4-BE49-F238E27FC236}">
                <a16:creationId xmlns:a16="http://schemas.microsoft.com/office/drawing/2014/main" id="{8738457C-D0E5-42AD-A684-DF0698352425}"/>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5" name="Line 6">
            <a:extLst>
              <a:ext uri="{FF2B5EF4-FFF2-40B4-BE49-F238E27FC236}">
                <a16:creationId xmlns:a16="http://schemas.microsoft.com/office/drawing/2014/main" id="{9D775C84-C40C-4045-86B6-AAE765477044}"/>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6" name="Line 7">
            <a:extLst>
              <a:ext uri="{FF2B5EF4-FFF2-40B4-BE49-F238E27FC236}">
                <a16:creationId xmlns:a16="http://schemas.microsoft.com/office/drawing/2014/main" id="{8FE094CD-55B1-4236-B4E4-654CA3D00256}"/>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7" name="Line 8">
            <a:extLst>
              <a:ext uri="{FF2B5EF4-FFF2-40B4-BE49-F238E27FC236}">
                <a16:creationId xmlns:a16="http://schemas.microsoft.com/office/drawing/2014/main" id="{C187C741-896B-481F-892A-14361F665DB3}"/>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8" name="Line 9">
            <a:extLst>
              <a:ext uri="{FF2B5EF4-FFF2-40B4-BE49-F238E27FC236}">
                <a16:creationId xmlns:a16="http://schemas.microsoft.com/office/drawing/2014/main" id="{ACDD2324-39BF-42A6-AE10-3DE6DE3A238B}"/>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9" name="Line 10">
            <a:extLst>
              <a:ext uri="{FF2B5EF4-FFF2-40B4-BE49-F238E27FC236}">
                <a16:creationId xmlns:a16="http://schemas.microsoft.com/office/drawing/2014/main" id="{7CAAA79E-61A8-43FD-85BE-390FF6EB1579}"/>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0" name="Line 11">
            <a:extLst>
              <a:ext uri="{FF2B5EF4-FFF2-40B4-BE49-F238E27FC236}">
                <a16:creationId xmlns:a16="http://schemas.microsoft.com/office/drawing/2014/main" id="{EC3C18E4-E606-470E-A2C7-B73CF44E4E14}"/>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1" name="Line 12">
            <a:extLst>
              <a:ext uri="{FF2B5EF4-FFF2-40B4-BE49-F238E27FC236}">
                <a16:creationId xmlns:a16="http://schemas.microsoft.com/office/drawing/2014/main" id="{A38958B1-C46E-4C3C-B50C-C5F8D3A7ADA1}"/>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2" name="Line 13">
            <a:extLst>
              <a:ext uri="{FF2B5EF4-FFF2-40B4-BE49-F238E27FC236}">
                <a16:creationId xmlns:a16="http://schemas.microsoft.com/office/drawing/2014/main" id="{3F273269-B5FB-461D-A625-C5B6E6ACFE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3" name="Line 14">
            <a:extLst>
              <a:ext uri="{FF2B5EF4-FFF2-40B4-BE49-F238E27FC236}">
                <a16:creationId xmlns:a16="http://schemas.microsoft.com/office/drawing/2014/main" id="{A2189B08-425C-43A9-AE06-3954DD5B31A7}"/>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4" name="Line 15">
            <a:extLst>
              <a:ext uri="{FF2B5EF4-FFF2-40B4-BE49-F238E27FC236}">
                <a16:creationId xmlns:a16="http://schemas.microsoft.com/office/drawing/2014/main" id="{DF8B5E72-80FE-4AF7-B3CD-F662DCC7CC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5" name="Line 16">
            <a:extLst>
              <a:ext uri="{FF2B5EF4-FFF2-40B4-BE49-F238E27FC236}">
                <a16:creationId xmlns:a16="http://schemas.microsoft.com/office/drawing/2014/main" id="{7FDF18B7-CB7D-41C4-8641-A538ED7F54EA}"/>
              </a:ext>
            </a:extLst>
          </p:cNvPr>
          <p:cNvSpPr>
            <a:spLocks noChangeShapeType="1"/>
          </p:cNvSpPr>
          <p:nvPr/>
        </p:nvSpPr>
        <p:spPr bwMode="auto">
          <a:xfrm>
            <a:off x="4784725" y="41640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6" name="Line 17">
            <a:extLst>
              <a:ext uri="{FF2B5EF4-FFF2-40B4-BE49-F238E27FC236}">
                <a16:creationId xmlns:a16="http://schemas.microsoft.com/office/drawing/2014/main" id="{3742E626-1695-4BB8-8852-7F2B0A66A503}"/>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7" name="Line 13">
            <a:extLst>
              <a:ext uri="{FF2B5EF4-FFF2-40B4-BE49-F238E27FC236}">
                <a16:creationId xmlns:a16="http://schemas.microsoft.com/office/drawing/2014/main" id="{D61EDA27-84BC-42E2-8C65-01751082C1F8}"/>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8" name="Line 14">
            <a:extLst>
              <a:ext uri="{FF2B5EF4-FFF2-40B4-BE49-F238E27FC236}">
                <a16:creationId xmlns:a16="http://schemas.microsoft.com/office/drawing/2014/main" id="{17BB243D-4D01-4069-A115-B508033DD43E}"/>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9" name="Rectangle 195">
            <a:extLst>
              <a:ext uri="{FF2B5EF4-FFF2-40B4-BE49-F238E27FC236}">
                <a16:creationId xmlns:a16="http://schemas.microsoft.com/office/drawing/2014/main" id="{F88B608E-0C63-4169-A107-CECF15A6E09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8" name="TextBox 27"/>
          <p:cNvSpPr txBox="1"/>
          <p:nvPr/>
        </p:nvSpPr>
        <p:spPr>
          <a:xfrm>
            <a:off x="1600200" y="76201"/>
            <a:ext cx="5791200" cy="830997"/>
          </a:xfrm>
          <a:prstGeom prst="rect">
            <a:avLst/>
          </a:prstGeom>
          <a:solidFill>
            <a:srgbClr val="FF66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Undesired Ship State:</a:t>
            </a: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Loss of Propulsion</a:t>
            </a:r>
          </a:p>
        </p:txBody>
      </p:sp>
      <p:graphicFrame>
        <p:nvGraphicFramePr>
          <p:cNvPr id="27" name="Table 26"/>
          <p:cNvGraphicFramePr>
            <a:graphicFrameLocks noGrp="1"/>
          </p:cNvGraphicFramePr>
          <p:nvPr>
            <p:extLst/>
          </p:nvPr>
        </p:nvGraphicFramePr>
        <p:xfrm>
          <a:off x="304801" y="1143001"/>
          <a:ext cx="8381999" cy="1524000"/>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305242">
                <a:tc>
                  <a:txBody>
                    <a:bodyPr/>
                    <a:lstStyle/>
                    <a:p>
                      <a:pPr marL="0" marR="0" algn="ctr">
                        <a:lnSpc>
                          <a:spcPct val="115000"/>
                        </a:lnSpc>
                        <a:spcBef>
                          <a:spcPts val="0"/>
                        </a:spcBef>
                        <a:spcAft>
                          <a:spcPts val="0"/>
                        </a:spcAft>
                      </a:pPr>
                      <a:r>
                        <a:rPr lang="en-US" sz="1800" b="1" dirty="0">
                          <a:solidFill>
                            <a:schemeClr val="bg1"/>
                          </a:solidFill>
                          <a:effectLst>
                            <a:outerShdw blurRad="38100" dist="38100" dir="2700000" algn="tl">
                              <a:srgbClr val="000000">
                                <a:alpha val="43137"/>
                              </a:srgbClr>
                            </a:outerShdw>
                          </a:effectLst>
                          <a:latin typeface="Calibri"/>
                          <a:ea typeface="Calibri"/>
                          <a:cs typeface="Times New Roman"/>
                        </a:rPr>
                        <a:t>Threats</a:t>
                      </a:r>
                      <a:endParaRPr lang="en-US" sz="1800"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Prepare</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1218758">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chemeClr val="bg1"/>
                          </a:solidFill>
                          <a:latin typeface="+mn-lt"/>
                          <a:ea typeface="+mn-ea"/>
                          <a:cs typeface="+mn-cs"/>
                        </a:rPr>
                        <a:t>Propulsion Casualty</a:t>
                      </a:r>
                      <a:endParaRPr lang="en-US" altLang="en-US" sz="1400" kern="1200" baseline="0" dirty="0">
                        <a:solidFill>
                          <a:schemeClr val="bg1"/>
                        </a:solidFill>
                        <a:latin typeface="+mn-lt"/>
                        <a:ea typeface="+mn-ea"/>
                        <a:cs typeface="+mn-cs"/>
                      </a:endParaRP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Lack of Procedural Compliance</a:t>
                      </a:r>
                      <a:endParaRPr lang="en-US" sz="1800" b="1" kern="1200" baseline="0" dirty="0">
                        <a:solidFill>
                          <a:srgbClr val="CC99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Safety Brief conducted on station</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Performing Pre-underway maintenance</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Qualified </a:t>
                      </a:r>
                      <a:r>
                        <a:rPr lang="en-US" sz="1400" b="0" baseline="0" dirty="0" err="1">
                          <a:latin typeface="Calibri" panose="020F0502020204030204" pitchFamily="34" charset="0"/>
                          <a:cs typeface="Calibri" panose="020F0502020204030204" pitchFamily="34" charset="0"/>
                        </a:rPr>
                        <a:t>watchstanders</a:t>
                      </a:r>
                      <a:r>
                        <a:rPr lang="en-US" sz="1400" b="0" baseline="0" dirty="0">
                          <a:latin typeface="Calibri" panose="020F0502020204030204" pitchFamily="34" charset="0"/>
                          <a:cs typeface="Calibri" panose="020F0502020204030204" pitchFamily="34" charset="0"/>
                        </a:rPr>
                        <a:t> and safety observers</a:t>
                      </a:r>
                      <a:endParaRPr lang="en-US" sz="1800" b="1" dirty="0">
                        <a:solidFill>
                          <a:srgbClr val="7030A0"/>
                        </a:solidFill>
                        <a:effectLst/>
                        <a:latin typeface="Calibri"/>
                        <a:ea typeface="Calibri"/>
                        <a:cs typeface="Times New Roman"/>
                      </a:endParaRPr>
                    </a:p>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 name="Table 1"/>
          <p:cNvGraphicFramePr>
            <a:graphicFrameLocks noGrp="1"/>
          </p:cNvGraphicFramePr>
          <p:nvPr>
            <p:extLst/>
          </p:nvPr>
        </p:nvGraphicFramePr>
        <p:xfrm>
          <a:off x="304800" y="2590799"/>
          <a:ext cx="8381999" cy="1676401"/>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391332">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Errors</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Repair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1285069">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baseline="0" dirty="0">
                          <a:solidFill>
                            <a:srgbClr val="000000"/>
                          </a:solidFill>
                          <a:latin typeface="+mn-lt"/>
                          <a:ea typeface="+mn-ea"/>
                          <a:cs typeface="+mn-cs"/>
                        </a:rPr>
                        <a:t>Improper Response to a Casualty</a:t>
                      </a:r>
                    </a:p>
                    <a:p>
                      <a:pPr marL="0" marR="0" algn="ctr" defTabSz="914400" rtl="0" eaLnBrk="1" latinLnBrk="0" hangingPunct="1">
                        <a:lnSpc>
                          <a:spcPct val="115000"/>
                        </a:lnSpc>
                        <a:spcBef>
                          <a:spcPts val="0"/>
                        </a:spcBef>
                        <a:spcAft>
                          <a:spcPts val="0"/>
                        </a:spcAft>
                      </a:pPr>
                      <a:endParaRPr lang="en-US" sz="1800" b="1" kern="1200" baseline="0" dirty="0">
                        <a:solidFill>
                          <a:srgbClr val="CC99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Senior safety observers ensure proper response.</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Utilize Standard Commands</a:t>
                      </a:r>
                      <a:endParaRPr lang="en-US" sz="1800" b="1" dirty="0">
                        <a:solidFill>
                          <a:srgbClr val="7030A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9" name="Table 28"/>
          <p:cNvGraphicFramePr>
            <a:graphicFrameLocks noGrp="1"/>
          </p:cNvGraphicFramePr>
          <p:nvPr>
            <p:extLst/>
          </p:nvPr>
        </p:nvGraphicFramePr>
        <p:xfrm>
          <a:off x="304801" y="4190999"/>
          <a:ext cx="8381999" cy="2286001"/>
        </p:xfrm>
        <a:graphic>
          <a:graphicData uri="http://schemas.openxmlformats.org/drawingml/2006/table">
            <a:tbl>
              <a:tblPr firstRow="1" firstCol="1" bandRow="1"/>
              <a:tblGrid>
                <a:gridCol w="2513025">
                  <a:extLst>
                    <a:ext uri="{9D8B030D-6E8A-4147-A177-3AD203B41FA5}">
                      <a16:colId xmlns:a16="http://schemas.microsoft.com/office/drawing/2014/main" val="20000"/>
                    </a:ext>
                  </a:extLst>
                </a:gridCol>
                <a:gridCol w="1256949">
                  <a:extLst>
                    <a:ext uri="{9D8B030D-6E8A-4147-A177-3AD203B41FA5}">
                      <a16:colId xmlns:a16="http://schemas.microsoft.com/office/drawing/2014/main" val="20001"/>
                    </a:ext>
                  </a:extLst>
                </a:gridCol>
                <a:gridCol w="3354200">
                  <a:extLst>
                    <a:ext uri="{9D8B030D-6E8A-4147-A177-3AD203B41FA5}">
                      <a16:colId xmlns:a16="http://schemas.microsoft.com/office/drawing/2014/main" val="20002"/>
                    </a:ext>
                  </a:extLst>
                </a:gridCol>
                <a:gridCol w="1257825">
                  <a:extLst>
                    <a:ext uri="{9D8B030D-6E8A-4147-A177-3AD203B41FA5}">
                      <a16:colId xmlns:a16="http://schemas.microsoft.com/office/drawing/2014/main" val="20003"/>
                    </a:ext>
                  </a:extLst>
                </a:gridCol>
              </a:tblGrid>
              <a:tr h="245588">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Undesired Ship State</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Initial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Recover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Final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989075">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rgbClr val="000000"/>
                          </a:solidFill>
                          <a:latin typeface="+mn-lt"/>
                          <a:ea typeface="+mn-ea"/>
                          <a:cs typeface="+mn-cs"/>
                        </a:rPr>
                        <a:t>Loss of Propulsion</a:t>
                      </a:r>
                      <a:endParaRPr lang="en-US" altLang="en-US" sz="1400" kern="1200" dirty="0">
                        <a:solidFill>
                          <a:schemeClr val="tx1"/>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100" dirty="0">
                          <a:effectLst/>
                          <a:latin typeface="Calibri"/>
                          <a:ea typeface="Calibri"/>
                          <a:cs typeface="Times New Roman"/>
                        </a:rPr>
                        <a:t> </a:t>
                      </a:r>
                    </a:p>
                    <a:p>
                      <a:pPr marL="0" marR="0" algn="ctr" defTabSz="914400" rtl="0" eaLnBrk="1" latinLnBrk="0" hangingPunct="1">
                        <a:lnSpc>
                          <a:spcPct val="115000"/>
                        </a:lnSpc>
                        <a:spcBef>
                          <a:spcPts val="0"/>
                        </a:spcBef>
                        <a:spcAft>
                          <a:spcPts val="0"/>
                        </a:spcAft>
                      </a:pPr>
                      <a:r>
                        <a:rPr lang="en-US" sz="1800" b="1" kern="1200" baseline="0" dirty="0">
                          <a:solidFill>
                            <a:srgbClr val="7030A0"/>
                          </a:solidFill>
                          <a:effectLst/>
                          <a:latin typeface="Calibri"/>
                          <a:ea typeface="Calibri"/>
                          <a:cs typeface="Times New Roman"/>
                        </a:rPr>
                        <a:t>3</a:t>
                      </a:r>
                    </a:p>
                    <a:p>
                      <a:pPr marL="0" marR="0" algn="ctr">
                        <a:lnSpc>
                          <a:spcPct val="115000"/>
                        </a:lnSpc>
                        <a:spcBef>
                          <a:spcPts val="0"/>
                        </a:spcBef>
                        <a:spcAft>
                          <a:spcPts val="0"/>
                        </a:spcAft>
                      </a:pPr>
                      <a:r>
                        <a:rPr lang="en-US" sz="1800" baseline="0" dirty="0">
                          <a:solidFill>
                            <a:schemeClr val="tx1"/>
                          </a:solidFill>
                          <a:effectLst/>
                          <a:latin typeface="Calibri"/>
                          <a:ea typeface="Calibri"/>
                          <a:cs typeface="Times New Roman"/>
                        </a:rPr>
                        <a:t>C,II</a:t>
                      </a:r>
                      <a:endParaRPr lang="en-US" sz="180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Utilize immediate and controlling actions from Master Helmsman, Helm Safety Officer and Aft</a:t>
                      </a:r>
                      <a:r>
                        <a:rPr lang="en-US" sz="1400" b="0" baseline="0" dirty="0">
                          <a:latin typeface="Calibri" panose="020F0502020204030204" pitchFamily="34" charset="0"/>
                          <a:cs typeface="Calibri" panose="020F0502020204030204" pitchFamily="34" charset="0"/>
                        </a:rPr>
                        <a:t> Steering Officer.</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Make up tugs</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Proceed to emergency anchorage</a:t>
                      </a:r>
                    </a:p>
                    <a:p>
                      <a:pPr marL="342900" indent="-342900" algn="l">
                        <a:buFont typeface="Arial" panose="020B0604020202020204" pitchFamily="34" charset="0"/>
                        <a:buChar char="•"/>
                      </a:pPr>
                      <a:endParaRPr lang="en-US" sz="1400" b="0" dirty="0">
                        <a:latin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endParaRPr lang="en-US" sz="1100" dirty="0">
                        <a:effectLst/>
                        <a:latin typeface="Calibri"/>
                        <a:ea typeface="Calibri"/>
                        <a:cs typeface="Times New Roman"/>
                      </a:endParaRPr>
                    </a:p>
                    <a:p>
                      <a:pPr marL="0" marR="0" algn="ctr">
                        <a:lnSpc>
                          <a:spcPct val="115000"/>
                        </a:lnSpc>
                        <a:spcBef>
                          <a:spcPts val="0"/>
                        </a:spcBef>
                        <a:spcAft>
                          <a:spcPts val="0"/>
                        </a:spcAft>
                      </a:pPr>
                      <a:r>
                        <a:rPr lang="en-US" sz="1800" b="1" dirty="0">
                          <a:solidFill>
                            <a:srgbClr val="002060"/>
                          </a:solidFill>
                          <a:effectLst/>
                          <a:latin typeface="Calibri"/>
                          <a:ea typeface="Calibri"/>
                          <a:cs typeface="Times New Roman"/>
                        </a:rPr>
                        <a:t>4</a:t>
                      </a:r>
                    </a:p>
                    <a:p>
                      <a:pPr marL="0" marR="0" algn="ctr">
                        <a:lnSpc>
                          <a:spcPct val="115000"/>
                        </a:lnSpc>
                        <a:spcBef>
                          <a:spcPts val="0"/>
                        </a:spcBef>
                        <a:spcAft>
                          <a:spcPts val="0"/>
                        </a:spcAft>
                      </a:pPr>
                      <a:r>
                        <a:rPr lang="en-US" sz="1800" dirty="0">
                          <a:effectLst/>
                          <a:latin typeface="Calibri"/>
                          <a:ea typeface="Calibri"/>
                          <a:cs typeface="Times New Roman"/>
                        </a:rPr>
                        <a:t>D,II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160896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4">
            <a:extLst>
              <a:ext uri="{FF2B5EF4-FFF2-40B4-BE49-F238E27FC236}">
                <a16:creationId xmlns:a16="http://schemas.microsoft.com/office/drawing/2014/main" id="{BCA8EB84-7F7E-4CD9-A906-8D0A5F5A4A9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1" name="Line 2">
            <a:extLst>
              <a:ext uri="{FF2B5EF4-FFF2-40B4-BE49-F238E27FC236}">
                <a16:creationId xmlns:a16="http://schemas.microsoft.com/office/drawing/2014/main" id="{211BCC9B-B88A-455E-B124-A2BDFEB389A2}"/>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2" name="Line 3">
            <a:extLst>
              <a:ext uri="{FF2B5EF4-FFF2-40B4-BE49-F238E27FC236}">
                <a16:creationId xmlns:a16="http://schemas.microsoft.com/office/drawing/2014/main" id="{36F24783-1D4F-40C2-8701-C70B919D7497}"/>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3" name="Line 4">
            <a:extLst>
              <a:ext uri="{FF2B5EF4-FFF2-40B4-BE49-F238E27FC236}">
                <a16:creationId xmlns:a16="http://schemas.microsoft.com/office/drawing/2014/main" id="{8E8AA583-729A-49CA-BAF9-88BBBD5A0040}"/>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4" name="Line 5">
            <a:extLst>
              <a:ext uri="{FF2B5EF4-FFF2-40B4-BE49-F238E27FC236}">
                <a16:creationId xmlns:a16="http://schemas.microsoft.com/office/drawing/2014/main" id="{8738457C-D0E5-42AD-A684-DF0698352425}"/>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5" name="Line 6">
            <a:extLst>
              <a:ext uri="{FF2B5EF4-FFF2-40B4-BE49-F238E27FC236}">
                <a16:creationId xmlns:a16="http://schemas.microsoft.com/office/drawing/2014/main" id="{9D775C84-C40C-4045-86B6-AAE765477044}"/>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6" name="Line 7">
            <a:extLst>
              <a:ext uri="{FF2B5EF4-FFF2-40B4-BE49-F238E27FC236}">
                <a16:creationId xmlns:a16="http://schemas.microsoft.com/office/drawing/2014/main" id="{8FE094CD-55B1-4236-B4E4-654CA3D00256}"/>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7" name="Line 8">
            <a:extLst>
              <a:ext uri="{FF2B5EF4-FFF2-40B4-BE49-F238E27FC236}">
                <a16:creationId xmlns:a16="http://schemas.microsoft.com/office/drawing/2014/main" id="{C187C741-896B-481F-892A-14361F665DB3}"/>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8" name="Line 9">
            <a:extLst>
              <a:ext uri="{FF2B5EF4-FFF2-40B4-BE49-F238E27FC236}">
                <a16:creationId xmlns:a16="http://schemas.microsoft.com/office/drawing/2014/main" id="{ACDD2324-39BF-42A6-AE10-3DE6DE3A238B}"/>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9" name="Line 10">
            <a:extLst>
              <a:ext uri="{FF2B5EF4-FFF2-40B4-BE49-F238E27FC236}">
                <a16:creationId xmlns:a16="http://schemas.microsoft.com/office/drawing/2014/main" id="{7CAAA79E-61A8-43FD-85BE-390FF6EB1579}"/>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0" name="Line 11">
            <a:extLst>
              <a:ext uri="{FF2B5EF4-FFF2-40B4-BE49-F238E27FC236}">
                <a16:creationId xmlns:a16="http://schemas.microsoft.com/office/drawing/2014/main" id="{EC3C18E4-E606-470E-A2C7-B73CF44E4E14}"/>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1" name="Line 12">
            <a:extLst>
              <a:ext uri="{FF2B5EF4-FFF2-40B4-BE49-F238E27FC236}">
                <a16:creationId xmlns:a16="http://schemas.microsoft.com/office/drawing/2014/main" id="{A38958B1-C46E-4C3C-B50C-C5F8D3A7ADA1}"/>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2" name="Line 13">
            <a:extLst>
              <a:ext uri="{FF2B5EF4-FFF2-40B4-BE49-F238E27FC236}">
                <a16:creationId xmlns:a16="http://schemas.microsoft.com/office/drawing/2014/main" id="{3F273269-B5FB-461D-A625-C5B6E6ACFE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3" name="Line 14">
            <a:extLst>
              <a:ext uri="{FF2B5EF4-FFF2-40B4-BE49-F238E27FC236}">
                <a16:creationId xmlns:a16="http://schemas.microsoft.com/office/drawing/2014/main" id="{A2189B08-425C-43A9-AE06-3954DD5B31A7}"/>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4" name="Line 15">
            <a:extLst>
              <a:ext uri="{FF2B5EF4-FFF2-40B4-BE49-F238E27FC236}">
                <a16:creationId xmlns:a16="http://schemas.microsoft.com/office/drawing/2014/main" id="{DF8B5E72-80FE-4AF7-B3CD-F662DCC7CC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5" name="Line 16">
            <a:extLst>
              <a:ext uri="{FF2B5EF4-FFF2-40B4-BE49-F238E27FC236}">
                <a16:creationId xmlns:a16="http://schemas.microsoft.com/office/drawing/2014/main" id="{7FDF18B7-CB7D-41C4-8641-A538ED7F54EA}"/>
              </a:ext>
            </a:extLst>
          </p:cNvPr>
          <p:cNvSpPr>
            <a:spLocks noChangeShapeType="1"/>
          </p:cNvSpPr>
          <p:nvPr/>
        </p:nvSpPr>
        <p:spPr bwMode="auto">
          <a:xfrm>
            <a:off x="4784725" y="41640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6" name="Line 17">
            <a:extLst>
              <a:ext uri="{FF2B5EF4-FFF2-40B4-BE49-F238E27FC236}">
                <a16:creationId xmlns:a16="http://schemas.microsoft.com/office/drawing/2014/main" id="{3742E626-1695-4BB8-8852-7F2B0A66A503}"/>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7" name="Line 13">
            <a:extLst>
              <a:ext uri="{FF2B5EF4-FFF2-40B4-BE49-F238E27FC236}">
                <a16:creationId xmlns:a16="http://schemas.microsoft.com/office/drawing/2014/main" id="{D61EDA27-84BC-42E2-8C65-01751082C1F8}"/>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8" name="Line 14">
            <a:extLst>
              <a:ext uri="{FF2B5EF4-FFF2-40B4-BE49-F238E27FC236}">
                <a16:creationId xmlns:a16="http://schemas.microsoft.com/office/drawing/2014/main" id="{17BB243D-4D01-4069-A115-B508033DD43E}"/>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9" name="Rectangle 195">
            <a:extLst>
              <a:ext uri="{FF2B5EF4-FFF2-40B4-BE49-F238E27FC236}">
                <a16:creationId xmlns:a16="http://schemas.microsoft.com/office/drawing/2014/main" id="{F88B608E-0C63-4169-A107-CECF15A6E09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8" name="TextBox 27"/>
          <p:cNvSpPr txBox="1"/>
          <p:nvPr/>
        </p:nvSpPr>
        <p:spPr>
          <a:xfrm>
            <a:off x="1600200" y="76201"/>
            <a:ext cx="5791200" cy="830997"/>
          </a:xfrm>
          <a:prstGeom prst="rect">
            <a:avLst/>
          </a:prstGeom>
          <a:solidFill>
            <a:srgbClr val="FF66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Undesired Ship State:</a:t>
            </a: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Near Collision (In Extremis)</a:t>
            </a:r>
          </a:p>
        </p:txBody>
      </p:sp>
      <p:graphicFrame>
        <p:nvGraphicFramePr>
          <p:cNvPr id="27" name="Table 26"/>
          <p:cNvGraphicFramePr>
            <a:graphicFrameLocks noGrp="1"/>
          </p:cNvGraphicFramePr>
          <p:nvPr>
            <p:extLst/>
          </p:nvPr>
        </p:nvGraphicFramePr>
        <p:xfrm>
          <a:off x="304801" y="1143001"/>
          <a:ext cx="8381999" cy="2136074"/>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305242">
                <a:tc>
                  <a:txBody>
                    <a:bodyPr/>
                    <a:lstStyle/>
                    <a:p>
                      <a:pPr marL="0" marR="0" algn="ctr">
                        <a:lnSpc>
                          <a:spcPct val="115000"/>
                        </a:lnSpc>
                        <a:spcBef>
                          <a:spcPts val="0"/>
                        </a:spcBef>
                        <a:spcAft>
                          <a:spcPts val="0"/>
                        </a:spcAft>
                      </a:pPr>
                      <a:r>
                        <a:rPr lang="en-US" sz="1800" b="1" dirty="0">
                          <a:solidFill>
                            <a:schemeClr val="bg1"/>
                          </a:solidFill>
                          <a:effectLst>
                            <a:outerShdw blurRad="38100" dist="38100" dir="2700000" algn="tl">
                              <a:srgbClr val="000000">
                                <a:alpha val="43137"/>
                              </a:srgbClr>
                            </a:outerShdw>
                          </a:effectLst>
                          <a:latin typeface="Calibri"/>
                          <a:ea typeface="Calibri"/>
                          <a:cs typeface="Times New Roman"/>
                        </a:rPr>
                        <a:t>Threats</a:t>
                      </a:r>
                      <a:endParaRPr lang="en-US" sz="1800"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Prepare</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1218758">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chemeClr val="bg1"/>
                          </a:solidFill>
                          <a:latin typeface="+mn-lt"/>
                          <a:ea typeface="+mn-ea"/>
                          <a:cs typeface="+mn-cs"/>
                        </a:rPr>
                        <a:t>Surface Traffic</a:t>
                      </a:r>
                      <a:endParaRPr lang="en-US" altLang="en-US" sz="1400" kern="1200" baseline="0" dirty="0">
                        <a:solidFill>
                          <a:schemeClr val="bg1"/>
                        </a:solidFill>
                        <a:latin typeface="+mn-lt"/>
                        <a:ea typeface="+mn-ea"/>
                        <a:cs typeface="+mn-cs"/>
                      </a:endParaRP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Weather/Visibility</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Navigation System Casualty</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Loss of BRM</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Lack of Procedural Compliance</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Fatigue</a:t>
                      </a:r>
                    </a:p>
                    <a:p>
                      <a:pPr marL="457200" indent="-457200" eaLnBrk="1" hangingPunct="1">
                        <a:spcBef>
                          <a:spcPct val="0"/>
                        </a:spcBef>
                        <a:buFont typeface="Arial" panose="020B0604020202020204" pitchFamily="34" charset="0"/>
                        <a:buChar char="•"/>
                      </a:pPr>
                      <a:endParaRPr lang="en-US" sz="1800" b="1" kern="1200" baseline="0" dirty="0">
                        <a:solidFill>
                          <a:srgbClr val="CC99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err="1">
                          <a:latin typeface="Calibri" panose="020F0502020204030204" pitchFamily="34" charset="0"/>
                          <a:cs typeface="Calibri" panose="020F0502020204030204" pitchFamily="34" charset="0"/>
                        </a:rPr>
                        <a:t>Watchstander</a:t>
                      </a:r>
                      <a:r>
                        <a:rPr lang="en-US" sz="1400" b="0" baseline="0" dirty="0">
                          <a:latin typeface="Calibri" panose="020F0502020204030204" pitchFamily="34" charset="0"/>
                          <a:cs typeface="Calibri" panose="020F0502020204030204" pitchFamily="34" charset="0"/>
                        </a:rPr>
                        <a:t> proficiency and adherence to COLREGS</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Briefing expected weather/illumination</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Senior safety observers</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Utilizing all bridge tools (AIS, ARPA)</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Crew rest/circadian rhythm</a:t>
                      </a:r>
                    </a:p>
                    <a:p>
                      <a:pPr marL="342900" indent="-342900" algn="l">
                        <a:buFont typeface="Arial" panose="020B0604020202020204" pitchFamily="34" charset="0"/>
                        <a:buChar char="•"/>
                      </a:pPr>
                      <a:endParaRPr lang="en-US" sz="1800" b="1" dirty="0">
                        <a:solidFill>
                          <a:srgbClr val="7030A0"/>
                        </a:solidFill>
                        <a:effectLst/>
                        <a:latin typeface="Calibri"/>
                        <a:ea typeface="Calibri"/>
                        <a:cs typeface="Times New Roman"/>
                      </a:endParaRPr>
                    </a:p>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 name="Table 1"/>
          <p:cNvGraphicFramePr>
            <a:graphicFrameLocks noGrp="1"/>
          </p:cNvGraphicFramePr>
          <p:nvPr>
            <p:extLst/>
          </p:nvPr>
        </p:nvGraphicFramePr>
        <p:xfrm>
          <a:off x="304800" y="2971800"/>
          <a:ext cx="8381999" cy="2362200"/>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310690">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Errors</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Repair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2051510">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baseline="0" dirty="0">
                          <a:solidFill>
                            <a:srgbClr val="000000"/>
                          </a:solidFill>
                          <a:latin typeface="+mn-lt"/>
                          <a:ea typeface="+mn-ea"/>
                          <a:cs typeface="+mn-cs"/>
                        </a:rPr>
                        <a:t>Loss of Bridge Resource Management</a:t>
                      </a:r>
                    </a:p>
                    <a:p>
                      <a:pPr marL="457200" indent="-457200" eaLnBrk="1" hangingPunct="1">
                        <a:spcBef>
                          <a:spcPct val="0"/>
                        </a:spcBef>
                        <a:buFont typeface="Arial" panose="020B0604020202020204" pitchFamily="34" charset="0"/>
                        <a:buChar char="•"/>
                      </a:pPr>
                      <a:r>
                        <a:rPr lang="en-US" altLang="en-US" sz="1400" kern="1200" baseline="0" dirty="0">
                          <a:solidFill>
                            <a:srgbClr val="000000"/>
                          </a:solidFill>
                          <a:latin typeface="+mn-lt"/>
                          <a:ea typeface="+mn-ea"/>
                          <a:cs typeface="+mn-cs"/>
                        </a:rPr>
                        <a:t>Improper Response to a Casualty</a:t>
                      </a:r>
                    </a:p>
                    <a:p>
                      <a:pPr marL="0" marR="0" algn="ctr" defTabSz="914400" rtl="0" eaLnBrk="1" latinLnBrk="0" hangingPunct="1">
                        <a:lnSpc>
                          <a:spcPct val="115000"/>
                        </a:lnSpc>
                        <a:spcBef>
                          <a:spcPts val="0"/>
                        </a:spcBef>
                        <a:spcAft>
                          <a:spcPts val="0"/>
                        </a:spcAft>
                      </a:pPr>
                      <a:endParaRPr lang="en-US" sz="1800" b="1" kern="1200" baseline="0" dirty="0">
                        <a:solidFill>
                          <a:srgbClr val="CC99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Refocus watch team and minimize bridge traffic</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Utilize Standard Commands</a:t>
                      </a: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Safe heading/speed</a:t>
                      </a: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Proper</a:t>
                      </a:r>
                      <a:r>
                        <a:rPr lang="en-US" sz="1400" b="0" baseline="0" dirty="0">
                          <a:latin typeface="Calibri" panose="020F0502020204030204" pitchFamily="34" charset="0"/>
                          <a:cs typeface="Calibri" panose="020F0502020204030204" pitchFamily="34" charset="0"/>
                        </a:rPr>
                        <a:t> </a:t>
                      </a:r>
                      <a:r>
                        <a:rPr lang="en-US" sz="1400" b="0" dirty="0">
                          <a:latin typeface="Calibri" panose="020F0502020204030204" pitchFamily="34" charset="0"/>
                          <a:cs typeface="Calibri" panose="020F0502020204030204" pitchFamily="34" charset="0"/>
                        </a:rPr>
                        <a:t>contact management</a:t>
                      </a: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Identify improper response</a:t>
                      </a:r>
                    </a:p>
                    <a:p>
                      <a:pPr marL="342900" indent="-342900" algn="l">
                        <a:buFont typeface="Arial" panose="020B0604020202020204" pitchFamily="34" charset="0"/>
                        <a:buChar char="•"/>
                      </a:pPr>
                      <a:endParaRPr lang="en-US" sz="1400" b="0" dirty="0">
                        <a:latin typeface="Calibri" panose="020F0502020204030204" pitchFamily="34" charset="0"/>
                        <a:cs typeface="Calibri" panose="020F0502020204030204" pitchFamily="34" charset="0"/>
                      </a:endParaRPr>
                    </a:p>
                    <a:p>
                      <a:pPr marL="0" indent="0" algn="l">
                        <a:buFont typeface="Arial" panose="020B0604020202020204" pitchFamily="34" charset="0"/>
                        <a:buNone/>
                      </a:pPr>
                      <a:endParaRPr lang="en-US" sz="1400" b="0" baseline="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1800" b="1" dirty="0">
                        <a:solidFill>
                          <a:srgbClr val="7030A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9" name="Table 28"/>
          <p:cNvGraphicFramePr>
            <a:graphicFrameLocks noGrp="1"/>
          </p:cNvGraphicFramePr>
          <p:nvPr>
            <p:extLst/>
          </p:nvPr>
        </p:nvGraphicFramePr>
        <p:xfrm>
          <a:off x="304800" y="4724400"/>
          <a:ext cx="8381999" cy="1752600"/>
        </p:xfrm>
        <a:graphic>
          <a:graphicData uri="http://schemas.openxmlformats.org/drawingml/2006/table">
            <a:tbl>
              <a:tblPr firstRow="1" firstCol="1" bandRow="1"/>
              <a:tblGrid>
                <a:gridCol w="2513025">
                  <a:extLst>
                    <a:ext uri="{9D8B030D-6E8A-4147-A177-3AD203B41FA5}">
                      <a16:colId xmlns:a16="http://schemas.microsoft.com/office/drawing/2014/main" val="20000"/>
                    </a:ext>
                  </a:extLst>
                </a:gridCol>
                <a:gridCol w="1256949">
                  <a:extLst>
                    <a:ext uri="{9D8B030D-6E8A-4147-A177-3AD203B41FA5}">
                      <a16:colId xmlns:a16="http://schemas.microsoft.com/office/drawing/2014/main" val="20001"/>
                    </a:ext>
                  </a:extLst>
                </a:gridCol>
                <a:gridCol w="3354200">
                  <a:extLst>
                    <a:ext uri="{9D8B030D-6E8A-4147-A177-3AD203B41FA5}">
                      <a16:colId xmlns:a16="http://schemas.microsoft.com/office/drawing/2014/main" val="20002"/>
                    </a:ext>
                  </a:extLst>
                </a:gridCol>
                <a:gridCol w="1257825">
                  <a:extLst>
                    <a:ext uri="{9D8B030D-6E8A-4147-A177-3AD203B41FA5}">
                      <a16:colId xmlns:a16="http://schemas.microsoft.com/office/drawing/2014/main" val="20003"/>
                    </a:ext>
                  </a:extLst>
                </a:gridCol>
              </a:tblGrid>
              <a:tr h="334332">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Undesired Ship State</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Initial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Recover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Final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418268">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rgbClr val="000000"/>
                          </a:solidFill>
                          <a:latin typeface="+mn-lt"/>
                          <a:ea typeface="+mn-ea"/>
                          <a:cs typeface="+mn-cs"/>
                        </a:rPr>
                        <a:t>Near Collision</a:t>
                      </a:r>
                      <a:r>
                        <a:rPr lang="en-US" altLang="en-US" sz="1400" kern="1200" baseline="0" dirty="0">
                          <a:solidFill>
                            <a:srgbClr val="000000"/>
                          </a:solidFill>
                          <a:latin typeface="+mn-lt"/>
                          <a:ea typeface="+mn-ea"/>
                          <a:cs typeface="+mn-cs"/>
                        </a:rPr>
                        <a:t> (In Extremis)</a:t>
                      </a:r>
                      <a:endParaRPr lang="en-US" altLang="en-US" sz="1400" kern="1200" dirty="0">
                        <a:solidFill>
                          <a:schemeClr val="tx1"/>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100" dirty="0">
                          <a:effectLst/>
                          <a:latin typeface="Calibri"/>
                          <a:ea typeface="Calibri"/>
                          <a:cs typeface="Times New Roman"/>
                        </a:rPr>
                        <a:t> </a:t>
                      </a:r>
                    </a:p>
                    <a:p>
                      <a:pPr marL="0" marR="0" algn="ctr" defTabSz="914400" rtl="0" eaLnBrk="1" latinLnBrk="0" hangingPunct="1">
                        <a:lnSpc>
                          <a:spcPct val="115000"/>
                        </a:lnSpc>
                        <a:spcBef>
                          <a:spcPts val="0"/>
                        </a:spcBef>
                        <a:spcAft>
                          <a:spcPts val="0"/>
                        </a:spcAft>
                      </a:pPr>
                      <a:r>
                        <a:rPr lang="en-US" sz="1800" b="1" kern="1200" baseline="0" dirty="0">
                          <a:solidFill>
                            <a:srgbClr val="CC9900"/>
                          </a:solidFill>
                          <a:effectLst/>
                          <a:latin typeface="Calibri"/>
                          <a:ea typeface="Calibri"/>
                          <a:cs typeface="Times New Roman"/>
                        </a:rPr>
                        <a:t>2</a:t>
                      </a:r>
                    </a:p>
                    <a:p>
                      <a:pPr marL="0" marR="0" algn="ctr">
                        <a:lnSpc>
                          <a:spcPct val="115000"/>
                        </a:lnSpc>
                        <a:spcBef>
                          <a:spcPts val="0"/>
                        </a:spcBef>
                        <a:spcAft>
                          <a:spcPts val="0"/>
                        </a:spcAft>
                      </a:pPr>
                      <a:r>
                        <a:rPr lang="en-US" sz="1800" baseline="0" dirty="0">
                          <a:solidFill>
                            <a:schemeClr val="tx1"/>
                          </a:solidFill>
                          <a:effectLst/>
                          <a:latin typeface="Calibri"/>
                          <a:ea typeface="Calibri"/>
                          <a:cs typeface="Times New Roman"/>
                        </a:rPr>
                        <a:t>C,I</a:t>
                      </a:r>
                      <a:endParaRPr lang="en-US" sz="180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Safe heading/</a:t>
                      </a:r>
                      <a:r>
                        <a:rPr lang="en-US" sz="1400" b="0" baseline="0" dirty="0">
                          <a:latin typeface="Calibri" panose="020F0502020204030204" pitchFamily="34" charset="0"/>
                          <a:cs typeface="Calibri" panose="020F0502020204030204" pitchFamily="34" charset="0"/>
                        </a:rPr>
                        <a:t> speed</a:t>
                      </a:r>
                      <a:endParaRPr lang="en-US" sz="1400" b="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Proper</a:t>
                      </a:r>
                      <a:r>
                        <a:rPr lang="en-US" sz="1400" b="0" baseline="0" dirty="0">
                          <a:latin typeface="Calibri" panose="020F0502020204030204" pitchFamily="34" charset="0"/>
                          <a:cs typeface="Calibri" panose="020F0502020204030204" pitchFamily="34" charset="0"/>
                        </a:rPr>
                        <a:t> c</a:t>
                      </a:r>
                      <a:r>
                        <a:rPr lang="en-US" sz="1400" b="0" dirty="0">
                          <a:latin typeface="Calibri" panose="020F0502020204030204" pitchFamily="34" charset="0"/>
                          <a:cs typeface="Calibri" panose="020F0502020204030204" pitchFamily="34" charset="0"/>
                        </a:rPr>
                        <a:t>ontact management</a:t>
                      </a: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Compliance w/ </a:t>
                      </a:r>
                      <a:r>
                        <a:rPr lang="en-US" sz="1400" b="0" dirty="0" err="1">
                          <a:latin typeface="Calibri" panose="020F0502020204030204" pitchFamily="34" charset="0"/>
                          <a:cs typeface="Calibri" panose="020F0502020204030204" pitchFamily="34" charset="0"/>
                        </a:rPr>
                        <a:t>RoR</a:t>
                      </a:r>
                      <a:endParaRPr lang="en-US" sz="1400" b="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Communications with other vessel (B2B, sound signals)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endParaRPr lang="en-US" sz="1100" dirty="0">
                        <a:effectLst/>
                        <a:latin typeface="Calibri"/>
                        <a:ea typeface="Calibri"/>
                        <a:cs typeface="Times New Roman"/>
                      </a:endParaRPr>
                    </a:p>
                    <a:p>
                      <a:pPr marL="0" marR="0" algn="ctr">
                        <a:lnSpc>
                          <a:spcPct val="115000"/>
                        </a:lnSpc>
                        <a:spcBef>
                          <a:spcPts val="0"/>
                        </a:spcBef>
                        <a:spcAft>
                          <a:spcPts val="0"/>
                        </a:spcAft>
                      </a:pPr>
                      <a:r>
                        <a:rPr lang="en-US" sz="1800" b="1" dirty="0">
                          <a:solidFill>
                            <a:srgbClr val="7030A0"/>
                          </a:solidFill>
                          <a:effectLst/>
                          <a:latin typeface="Calibri"/>
                          <a:ea typeface="Calibri"/>
                          <a:cs typeface="Times New Roman"/>
                        </a:rPr>
                        <a:t>3</a:t>
                      </a:r>
                    </a:p>
                    <a:p>
                      <a:pPr marL="0" marR="0" algn="ctr">
                        <a:lnSpc>
                          <a:spcPct val="115000"/>
                        </a:lnSpc>
                        <a:spcBef>
                          <a:spcPts val="0"/>
                        </a:spcBef>
                        <a:spcAft>
                          <a:spcPts val="0"/>
                        </a:spcAft>
                      </a:pPr>
                      <a:r>
                        <a:rPr lang="en-US" sz="1800" dirty="0">
                          <a:effectLst/>
                          <a:latin typeface="Calibri"/>
                          <a:ea typeface="Calibri"/>
                          <a:cs typeface="Times New Roman"/>
                        </a:rPr>
                        <a:t>D,I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960005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4">
            <a:extLst>
              <a:ext uri="{FF2B5EF4-FFF2-40B4-BE49-F238E27FC236}">
                <a16:creationId xmlns:a16="http://schemas.microsoft.com/office/drawing/2014/main" id="{BCA8EB84-7F7E-4CD9-A906-8D0A5F5A4A9F}"/>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1" name="Line 2">
            <a:extLst>
              <a:ext uri="{FF2B5EF4-FFF2-40B4-BE49-F238E27FC236}">
                <a16:creationId xmlns:a16="http://schemas.microsoft.com/office/drawing/2014/main" id="{211BCC9B-B88A-455E-B124-A2BDFEB389A2}"/>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2" name="Line 3">
            <a:extLst>
              <a:ext uri="{FF2B5EF4-FFF2-40B4-BE49-F238E27FC236}">
                <a16:creationId xmlns:a16="http://schemas.microsoft.com/office/drawing/2014/main" id="{36F24783-1D4F-40C2-8701-C70B919D7497}"/>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3" name="Line 4">
            <a:extLst>
              <a:ext uri="{FF2B5EF4-FFF2-40B4-BE49-F238E27FC236}">
                <a16:creationId xmlns:a16="http://schemas.microsoft.com/office/drawing/2014/main" id="{8E8AA583-729A-49CA-BAF9-88BBBD5A0040}"/>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4" name="Line 5">
            <a:extLst>
              <a:ext uri="{FF2B5EF4-FFF2-40B4-BE49-F238E27FC236}">
                <a16:creationId xmlns:a16="http://schemas.microsoft.com/office/drawing/2014/main" id="{8738457C-D0E5-42AD-A684-DF0698352425}"/>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5" name="Line 6">
            <a:extLst>
              <a:ext uri="{FF2B5EF4-FFF2-40B4-BE49-F238E27FC236}">
                <a16:creationId xmlns:a16="http://schemas.microsoft.com/office/drawing/2014/main" id="{9D775C84-C40C-4045-86B6-AAE765477044}"/>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6" name="Line 7">
            <a:extLst>
              <a:ext uri="{FF2B5EF4-FFF2-40B4-BE49-F238E27FC236}">
                <a16:creationId xmlns:a16="http://schemas.microsoft.com/office/drawing/2014/main" id="{8FE094CD-55B1-4236-B4E4-654CA3D00256}"/>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7" name="Line 8">
            <a:extLst>
              <a:ext uri="{FF2B5EF4-FFF2-40B4-BE49-F238E27FC236}">
                <a16:creationId xmlns:a16="http://schemas.microsoft.com/office/drawing/2014/main" id="{C187C741-896B-481F-892A-14361F665DB3}"/>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8" name="Line 9">
            <a:extLst>
              <a:ext uri="{FF2B5EF4-FFF2-40B4-BE49-F238E27FC236}">
                <a16:creationId xmlns:a16="http://schemas.microsoft.com/office/drawing/2014/main" id="{ACDD2324-39BF-42A6-AE10-3DE6DE3A238B}"/>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19" name="Line 10">
            <a:extLst>
              <a:ext uri="{FF2B5EF4-FFF2-40B4-BE49-F238E27FC236}">
                <a16:creationId xmlns:a16="http://schemas.microsoft.com/office/drawing/2014/main" id="{7CAAA79E-61A8-43FD-85BE-390FF6EB1579}"/>
              </a:ext>
            </a:extLst>
          </p:cNvPr>
          <p:cNvSpPr>
            <a:spLocks noChangeShapeType="1"/>
          </p:cNvSpPr>
          <p:nvPr/>
        </p:nvSpPr>
        <p:spPr bwMode="auto">
          <a:xfrm>
            <a:off x="4978400" y="35956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0" name="Line 11">
            <a:extLst>
              <a:ext uri="{FF2B5EF4-FFF2-40B4-BE49-F238E27FC236}">
                <a16:creationId xmlns:a16="http://schemas.microsoft.com/office/drawing/2014/main" id="{EC3C18E4-E606-470E-A2C7-B73CF44E4E14}"/>
              </a:ext>
            </a:extLst>
          </p:cNvPr>
          <p:cNvSpPr>
            <a:spLocks noChangeShapeType="1"/>
          </p:cNvSpPr>
          <p:nvPr/>
        </p:nvSpPr>
        <p:spPr bwMode="auto">
          <a:xfrm>
            <a:off x="49784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1" name="Line 12">
            <a:extLst>
              <a:ext uri="{FF2B5EF4-FFF2-40B4-BE49-F238E27FC236}">
                <a16:creationId xmlns:a16="http://schemas.microsoft.com/office/drawing/2014/main" id="{A38958B1-C46E-4C3C-B50C-C5F8D3A7ADA1}"/>
              </a:ext>
            </a:extLst>
          </p:cNvPr>
          <p:cNvSpPr>
            <a:spLocks noChangeShapeType="1"/>
          </p:cNvSpPr>
          <p:nvPr/>
        </p:nvSpPr>
        <p:spPr bwMode="auto">
          <a:xfrm>
            <a:off x="5130800" y="377348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2" name="Line 13">
            <a:extLst>
              <a:ext uri="{FF2B5EF4-FFF2-40B4-BE49-F238E27FC236}">
                <a16:creationId xmlns:a16="http://schemas.microsoft.com/office/drawing/2014/main" id="{3F273269-B5FB-461D-A625-C5B6E6ACFE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3" name="Line 14">
            <a:extLst>
              <a:ext uri="{FF2B5EF4-FFF2-40B4-BE49-F238E27FC236}">
                <a16:creationId xmlns:a16="http://schemas.microsoft.com/office/drawing/2014/main" id="{A2189B08-425C-43A9-AE06-3954DD5B31A7}"/>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4" name="Line 15">
            <a:extLst>
              <a:ext uri="{FF2B5EF4-FFF2-40B4-BE49-F238E27FC236}">
                <a16:creationId xmlns:a16="http://schemas.microsoft.com/office/drawing/2014/main" id="{DF8B5E72-80FE-4AF7-B3CD-F662DCC7CC36}"/>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5" name="Line 16">
            <a:extLst>
              <a:ext uri="{FF2B5EF4-FFF2-40B4-BE49-F238E27FC236}">
                <a16:creationId xmlns:a16="http://schemas.microsoft.com/office/drawing/2014/main" id="{7FDF18B7-CB7D-41C4-8641-A538ED7F54EA}"/>
              </a:ext>
            </a:extLst>
          </p:cNvPr>
          <p:cNvSpPr>
            <a:spLocks noChangeShapeType="1"/>
          </p:cNvSpPr>
          <p:nvPr/>
        </p:nvSpPr>
        <p:spPr bwMode="auto">
          <a:xfrm>
            <a:off x="4784725" y="4164013"/>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026" name="Line 17">
            <a:extLst>
              <a:ext uri="{FF2B5EF4-FFF2-40B4-BE49-F238E27FC236}">
                <a16:creationId xmlns:a16="http://schemas.microsoft.com/office/drawing/2014/main" id="{3742E626-1695-4BB8-8852-7F2B0A66A503}"/>
              </a:ext>
            </a:extLst>
          </p:cNvPr>
          <p:cNvSpPr>
            <a:spLocks noChangeShapeType="1"/>
          </p:cNvSpPr>
          <p:nvPr/>
        </p:nvSpPr>
        <p:spPr bwMode="auto">
          <a:xfrm>
            <a:off x="4784725" y="4173538"/>
            <a:ext cx="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7" name="Line 13">
            <a:extLst>
              <a:ext uri="{FF2B5EF4-FFF2-40B4-BE49-F238E27FC236}">
                <a16:creationId xmlns:a16="http://schemas.microsoft.com/office/drawing/2014/main" id="{D61EDA27-84BC-42E2-8C65-01751082C1F8}"/>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8" name="Line 14">
            <a:extLst>
              <a:ext uri="{FF2B5EF4-FFF2-40B4-BE49-F238E27FC236}">
                <a16:creationId xmlns:a16="http://schemas.microsoft.com/office/drawing/2014/main" id="{17BB243D-4D01-4069-A115-B508033DD43E}"/>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3179" name="Rectangle 195">
            <a:extLst>
              <a:ext uri="{FF2B5EF4-FFF2-40B4-BE49-F238E27FC236}">
                <a16:creationId xmlns:a16="http://schemas.microsoft.com/office/drawing/2014/main" id="{F88B608E-0C63-4169-A107-CECF15A6E09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8" name="TextBox 27"/>
          <p:cNvSpPr txBox="1"/>
          <p:nvPr/>
        </p:nvSpPr>
        <p:spPr>
          <a:xfrm>
            <a:off x="1600200" y="76201"/>
            <a:ext cx="5791200" cy="830997"/>
          </a:xfrm>
          <a:prstGeom prst="rect">
            <a:avLst/>
          </a:prstGeom>
          <a:solidFill>
            <a:srgbClr val="FF6600"/>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Undesired Ship State:</a:t>
            </a:r>
          </a:p>
          <a:p>
            <a:pPr marL="0" marR="0" lvl="0" indent="0" algn="ctr" defTabSz="914400" rtl="0" eaLnBrk="0" fontAlgn="base" latinLnBrk="0" hangingPunct="0">
              <a:lnSpc>
                <a:spcPct val="100000"/>
              </a:lnSpc>
              <a:spcBef>
                <a:spcPct val="0"/>
              </a:spcBef>
              <a:spcAft>
                <a:spcPct val="0"/>
              </a:spcAft>
              <a:buClrTx/>
              <a:buSzTx/>
              <a:buFontTx/>
              <a:buNone/>
              <a:tabLst>
                <a:tab pos="968375" algn="l"/>
              </a:tabLst>
              <a:defRPr/>
            </a:pPr>
            <a:r>
              <a:rPr kumimoji="0" 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Near Grounding (In Extremis)</a:t>
            </a:r>
          </a:p>
        </p:txBody>
      </p:sp>
      <p:graphicFrame>
        <p:nvGraphicFramePr>
          <p:cNvPr id="27" name="Table 26"/>
          <p:cNvGraphicFramePr>
            <a:graphicFrameLocks noGrp="1"/>
          </p:cNvGraphicFramePr>
          <p:nvPr>
            <p:extLst/>
          </p:nvPr>
        </p:nvGraphicFramePr>
        <p:xfrm>
          <a:off x="304801" y="1143001"/>
          <a:ext cx="8381999" cy="2136074"/>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305242">
                <a:tc>
                  <a:txBody>
                    <a:bodyPr/>
                    <a:lstStyle/>
                    <a:p>
                      <a:pPr marL="0" marR="0" algn="ctr">
                        <a:lnSpc>
                          <a:spcPct val="115000"/>
                        </a:lnSpc>
                        <a:spcBef>
                          <a:spcPts val="0"/>
                        </a:spcBef>
                        <a:spcAft>
                          <a:spcPts val="0"/>
                        </a:spcAft>
                      </a:pPr>
                      <a:r>
                        <a:rPr lang="en-US" sz="1800" b="1" dirty="0">
                          <a:solidFill>
                            <a:schemeClr val="bg1"/>
                          </a:solidFill>
                          <a:effectLst>
                            <a:outerShdw blurRad="38100" dist="38100" dir="2700000" algn="tl">
                              <a:srgbClr val="000000">
                                <a:alpha val="43137"/>
                              </a:srgbClr>
                            </a:outerShdw>
                          </a:effectLst>
                          <a:latin typeface="Calibri"/>
                          <a:ea typeface="Calibri"/>
                          <a:cs typeface="Times New Roman"/>
                        </a:rPr>
                        <a:t>Threats</a:t>
                      </a:r>
                      <a:endParaRPr lang="en-US" sz="1800" dirty="0">
                        <a:solidFill>
                          <a:schemeClr val="bg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Prepare</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1218758">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chemeClr val="bg1"/>
                          </a:solidFill>
                          <a:latin typeface="+mn-lt"/>
                          <a:ea typeface="+mn-ea"/>
                          <a:cs typeface="+mn-cs"/>
                        </a:rPr>
                        <a:t>Surface Traffic</a:t>
                      </a:r>
                      <a:endParaRPr lang="en-US" altLang="en-US" sz="1400" kern="1200" baseline="0" dirty="0">
                        <a:solidFill>
                          <a:schemeClr val="bg1"/>
                        </a:solidFill>
                        <a:latin typeface="+mn-lt"/>
                        <a:ea typeface="+mn-ea"/>
                        <a:cs typeface="+mn-cs"/>
                      </a:endParaRP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Weather/Visibility</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Navigation System Casualty</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Loss of BRM</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Lack of Procedural Compliance</a:t>
                      </a:r>
                    </a:p>
                    <a:p>
                      <a:pPr marL="457200" indent="-457200" eaLnBrk="1" hangingPunct="1">
                        <a:spcBef>
                          <a:spcPct val="0"/>
                        </a:spcBef>
                        <a:buFont typeface="Arial" panose="020B0604020202020204" pitchFamily="34" charset="0"/>
                        <a:buChar char="•"/>
                      </a:pPr>
                      <a:r>
                        <a:rPr lang="en-US" altLang="en-US" sz="1400" kern="1200" baseline="0" dirty="0">
                          <a:solidFill>
                            <a:schemeClr val="bg1"/>
                          </a:solidFill>
                          <a:latin typeface="+mn-lt"/>
                          <a:ea typeface="+mn-ea"/>
                          <a:cs typeface="+mn-cs"/>
                        </a:rPr>
                        <a:t>Fatigue</a:t>
                      </a:r>
                    </a:p>
                    <a:p>
                      <a:pPr marL="457200" indent="-457200" eaLnBrk="1" hangingPunct="1">
                        <a:spcBef>
                          <a:spcPct val="0"/>
                        </a:spcBef>
                        <a:buFont typeface="Arial" panose="020B0604020202020204" pitchFamily="34" charset="0"/>
                        <a:buChar char="•"/>
                      </a:pPr>
                      <a:endParaRPr lang="en-US" sz="1800" b="1" kern="1200" baseline="0" dirty="0">
                        <a:solidFill>
                          <a:srgbClr val="CC99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err="1">
                          <a:latin typeface="Calibri" panose="020F0502020204030204" pitchFamily="34" charset="0"/>
                          <a:cs typeface="Calibri" panose="020F0502020204030204" pitchFamily="34" charset="0"/>
                        </a:rPr>
                        <a:t>Watchstander</a:t>
                      </a:r>
                      <a:r>
                        <a:rPr lang="en-US" sz="1400" b="0" baseline="0" dirty="0">
                          <a:latin typeface="Calibri" panose="020F0502020204030204" pitchFamily="34" charset="0"/>
                          <a:cs typeface="Calibri" panose="020F0502020204030204" pitchFamily="34" charset="0"/>
                        </a:rPr>
                        <a:t> proficiency and adherence to COLREGS</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Briefing expected weather/illumination</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Senior safety observers</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Utilizing all bridge tools (AIS, ARPA, VMS, etc.)</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Crew rest/circadian rhythm</a:t>
                      </a:r>
                    </a:p>
                    <a:p>
                      <a:pPr marL="342900" indent="-342900" algn="l">
                        <a:buFont typeface="Arial" panose="020B0604020202020204" pitchFamily="34" charset="0"/>
                        <a:buChar char="•"/>
                      </a:pPr>
                      <a:endParaRPr lang="en-US" sz="1800" b="1" dirty="0">
                        <a:solidFill>
                          <a:srgbClr val="7030A0"/>
                        </a:solidFill>
                        <a:effectLst/>
                        <a:latin typeface="Calibri"/>
                        <a:ea typeface="Calibri"/>
                        <a:cs typeface="Times New Roman"/>
                      </a:endParaRPr>
                    </a:p>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 name="Table 1"/>
          <p:cNvGraphicFramePr>
            <a:graphicFrameLocks noGrp="1"/>
          </p:cNvGraphicFramePr>
          <p:nvPr>
            <p:extLst/>
          </p:nvPr>
        </p:nvGraphicFramePr>
        <p:xfrm>
          <a:off x="304800" y="2971800"/>
          <a:ext cx="8381999" cy="2320989"/>
        </p:xfrm>
        <a:graphic>
          <a:graphicData uri="http://schemas.openxmlformats.org/drawingml/2006/table">
            <a:tbl>
              <a:tblPr firstRow="1" firstCol="1" bandRow="1"/>
              <a:tblGrid>
                <a:gridCol w="3769974">
                  <a:extLst>
                    <a:ext uri="{9D8B030D-6E8A-4147-A177-3AD203B41FA5}">
                      <a16:colId xmlns:a16="http://schemas.microsoft.com/office/drawing/2014/main" val="20000"/>
                    </a:ext>
                  </a:extLst>
                </a:gridCol>
                <a:gridCol w="4612025">
                  <a:extLst>
                    <a:ext uri="{9D8B030D-6E8A-4147-A177-3AD203B41FA5}">
                      <a16:colId xmlns:a16="http://schemas.microsoft.com/office/drawing/2014/main" val="20001"/>
                    </a:ext>
                  </a:extLst>
                </a:gridCol>
              </a:tblGrid>
              <a:tr h="305270">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Errors</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Repair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0"/>
                  </a:ext>
                </a:extLst>
              </a:tr>
              <a:tr h="2015719">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baseline="0" dirty="0">
                          <a:solidFill>
                            <a:srgbClr val="000000"/>
                          </a:solidFill>
                          <a:latin typeface="+mn-lt"/>
                          <a:ea typeface="+mn-ea"/>
                          <a:cs typeface="+mn-cs"/>
                        </a:rPr>
                        <a:t>Loss of Bridge Resource Management</a:t>
                      </a:r>
                    </a:p>
                    <a:p>
                      <a:pPr marL="457200" indent="-457200" eaLnBrk="1" hangingPunct="1">
                        <a:spcBef>
                          <a:spcPct val="0"/>
                        </a:spcBef>
                        <a:buFont typeface="Arial" panose="020B0604020202020204" pitchFamily="34" charset="0"/>
                        <a:buChar char="•"/>
                      </a:pPr>
                      <a:r>
                        <a:rPr lang="en-US" altLang="en-US" sz="1400" kern="1200" baseline="0" dirty="0">
                          <a:solidFill>
                            <a:srgbClr val="000000"/>
                          </a:solidFill>
                          <a:latin typeface="+mn-lt"/>
                          <a:ea typeface="+mn-ea"/>
                          <a:cs typeface="+mn-cs"/>
                        </a:rPr>
                        <a:t>Improper Response to a Casualty</a:t>
                      </a:r>
                    </a:p>
                    <a:p>
                      <a:pPr marL="0" marR="0" algn="ctr" defTabSz="914400" rtl="0" eaLnBrk="1" latinLnBrk="0" hangingPunct="1">
                        <a:lnSpc>
                          <a:spcPct val="115000"/>
                        </a:lnSpc>
                        <a:spcBef>
                          <a:spcPts val="0"/>
                        </a:spcBef>
                        <a:spcAft>
                          <a:spcPts val="0"/>
                        </a:spcAft>
                      </a:pPr>
                      <a:endParaRPr lang="en-US" sz="1800" b="1" kern="1200" baseline="0" dirty="0">
                        <a:solidFill>
                          <a:srgbClr val="CC99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Refocus watch team and minimize bridge traffic</a:t>
                      </a:r>
                    </a:p>
                    <a:p>
                      <a:pPr marL="342900" indent="-342900" algn="l">
                        <a:buFont typeface="Arial" panose="020B0604020202020204" pitchFamily="34" charset="0"/>
                        <a:buChar char="•"/>
                      </a:pPr>
                      <a:r>
                        <a:rPr lang="en-US" sz="1400" b="0" baseline="0" dirty="0">
                          <a:latin typeface="Calibri" panose="020F0502020204030204" pitchFamily="34" charset="0"/>
                          <a:cs typeface="Calibri" panose="020F0502020204030204" pitchFamily="34" charset="0"/>
                        </a:rPr>
                        <a:t>Utilize Standard Commands</a:t>
                      </a: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Safe heading/speed</a:t>
                      </a: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Proper</a:t>
                      </a:r>
                      <a:r>
                        <a:rPr lang="en-US" sz="1400" b="0" baseline="0" dirty="0">
                          <a:latin typeface="Calibri" panose="020F0502020204030204" pitchFamily="34" charset="0"/>
                          <a:cs typeface="Calibri" panose="020F0502020204030204" pitchFamily="34" charset="0"/>
                        </a:rPr>
                        <a:t> </a:t>
                      </a:r>
                      <a:r>
                        <a:rPr lang="en-US" sz="1400" b="0" dirty="0">
                          <a:latin typeface="Calibri" panose="020F0502020204030204" pitchFamily="34" charset="0"/>
                          <a:cs typeface="Calibri" panose="020F0502020204030204" pitchFamily="34" charset="0"/>
                        </a:rPr>
                        <a:t>contact management</a:t>
                      </a: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Identify improper response</a:t>
                      </a:r>
                    </a:p>
                    <a:p>
                      <a:pPr marL="342900" indent="-342900" algn="l">
                        <a:buFont typeface="Arial" panose="020B0604020202020204" pitchFamily="34" charset="0"/>
                        <a:buChar char="•"/>
                      </a:pPr>
                      <a:endParaRPr lang="en-US" sz="1400" b="0" dirty="0">
                        <a:latin typeface="Calibri" panose="020F0502020204030204" pitchFamily="34" charset="0"/>
                        <a:cs typeface="Calibri" panose="020F0502020204030204" pitchFamily="34" charset="0"/>
                      </a:endParaRPr>
                    </a:p>
                    <a:p>
                      <a:pPr marL="0" indent="0" algn="l">
                        <a:buFont typeface="Arial" panose="020B0604020202020204" pitchFamily="34" charset="0"/>
                        <a:buNone/>
                      </a:pPr>
                      <a:endParaRPr lang="en-US" sz="1400" b="0" baseline="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1800" b="1" dirty="0">
                        <a:solidFill>
                          <a:srgbClr val="7030A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val="10001"/>
                  </a:ext>
                </a:extLst>
              </a:tr>
            </a:tbl>
          </a:graphicData>
        </a:graphic>
      </p:graphicFrame>
      <p:graphicFrame>
        <p:nvGraphicFramePr>
          <p:cNvPr id="29" name="Table 28"/>
          <p:cNvGraphicFramePr>
            <a:graphicFrameLocks noGrp="1"/>
          </p:cNvGraphicFramePr>
          <p:nvPr>
            <p:extLst/>
          </p:nvPr>
        </p:nvGraphicFramePr>
        <p:xfrm>
          <a:off x="304801" y="4724400"/>
          <a:ext cx="8381999" cy="1752600"/>
        </p:xfrm>
        <a:graphic>
          <a:graphicData uri="http://schemas.openxmlformats.org/drawingml/2006/table">
            <a:tbl>
              <a:tblPr firstRow="1" firstCol="1" bandRow="1"/>
              <a:tblGrid>
                <a:gridCol w="2513025">
                  <a:extLst>
                    <a:ext uri="{9D8B030D-6E8A-4147-A177-3AD203B41FA5}">
                      <a16:colId xmlns:a16="http://schemas.microsoft.com/office/drawing/2014/main" val="20000"/>
                    </a:ext>
                  </a:extLst>
                </a:gridCol>
                <a:gridCol w="1256949">
                  <a:extLst>
                    <a:ext uri="{9D8B030D-6E8A-4147-A177-3AD203B41FA5}">
                      <a16:colId xmlns:a16="http://schemas.microsoft.com/office/drawing/2014/main" val="20001"/>
                    </a:ext>
                  </a:extLst>
                </a:gridCol>
                <a:gridCol w="3354200">
                  <a:extLst>
                    <a:ext uri="{9D8B030D-6E8A-4147-A177-3AD203B41FA5}">
                      <a16:colId xmlns:a16="http://schemas.microsoft.com/office/drawing/2014/main" val="20002"/>
                    </a:ext>
                  </a:extLst>
                </a:gridCol>
                <a:gridCol w="1257825">
                  <a:extLst>
                    <a:ext uri="{9D8B030D-6E8A-4147-A177-3AD203B41FA5}">
                      <a16:colId xmlns:a16="http://schemas.microsoft.com/office/drawing/2014/main" val="20003"/>
                    </a:ext>
                  </a:extLst>
                </a:gridCol>
              </a:tblGrid>
              <a:tr h="321735">
                <a:tc>
                  <a:txBody>
                    <a:bodyPr/>
                    <a:lstStyle/>
                    <a:p>
                      <a:pPr marL="0" marR="0" algn="ctr">
                        <a:lnSpc>
                          <a:spcPct val="115000"/>
                        </a:lnSpc>
                        <a:spcBef>
                          <a:spcPts val="0"/>
                        </a:spcBef>
                        <a:spcAft>
                          <a:spcPts val="0"/>
                        </a:spcAft>
                      </a:pPr>
                      <a:r>
                        <a:rPr lang="en-US" sz="1800" b="1" dirty="0">
                          <a:solidFill>
                            <a:schemeClr val="tx1"/>
                          </a:solidFill>
                          <a:effectLst>
                            <a:outerShdw blurRad="38100" dist="38100" dir="2700000" algn="tl">
                              <a:srgbClr val="000000">
                                <a:alpha val="43137"/>
                              </a:srgbClr>
                            </a:outerShdw>
                          </a:effectLst>
                          <a:latin typeface="Calibri"/>
                          <a:ea typeface="Calibri"/>
                          <a:cs typeface="Times New Roman"/>
                        </a:rPr>
                        <a:t>Undesired Ship State</a:t>
                      </a:r>
                      <a:endParaRPr lang="en-US" sz="1800" dirty="0">
                        <a:solidFill>
                          <a:schemeClr val="tx1"/>
                        </a:solidFill>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Initial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Recover</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r>
                        <a:rPr lang="en-US" sz="1800" b="1" dirty="0">
                          <a:effectLst>
                            <a:outerShdw blurRad="38100" dist="38100" dir="2700000" algn="tl">
                              <a:srgbClr val="000000">
                                <a:alpha val="43137"/>
                              </a:srgbClr>
                            </a:outerShdw>
                          </a:effectLst>
                          <a:latin typeface="Calibri"/>
                          <a:ea typeface="Calibri"/>
                          <a:cs typeface="Times New Roman"/>
                        </a:rPr>
                        <a:t>Final RAC</a:t>
                      </a:r>
                      <a:endParaRPr lang="en-US" sz="1800" dirty="0">
                        <a:effectLst>
                          <a:outerShdw blurRad="38100" dist="38100" dir="2700000" algn="tl">
                            <a:srgbClr val="000000">
                              <a:alpha val="43137"/>
                            </a:srgbClr>
                          </a:outerShdw>
                        </a:effectLst>
                        <a:latin typeface="Calibri"/>
                        <a:ea typeface="Calibri"/>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430865">
                <a:tc>
                  <a:txBody>
                    <a:bodyPr/>
                    <a:lstStyle/>
                    <a:p>
                      <a:pPr marL="0" marR="0" algn="ctr">
                        <a:lnSpc>
                          <a:spcPct val="115000"/>
                        </a:lnSpc>
                        <a:spcBef>
                          <a:spcPts val="0"/>
                        </a:spcBef>
                        <a:spcAft>
                          <a:spcPts val="0"/>
                        </a:spcAft>
                      </a:pPr>
                      <a:r>
                        <a:rPr lang="en-US" sz="1100" dirty="0">
                          <a:solidFill>
                            <a:schemeClr val="tx1"/>
                          </a:solidFill>
                          <a:effectLst/>
                          <a:latin typeface="Calibri"/>
                          <a:ea typeface="Calibri"/>
                          <a:cs typeface="Times New Roman"/>
                        </a:rPr>
                        <a:t> </a:t>
                      </a:r>
                    </a:p>
                    <a:p>
                      <a:pPr marL="457200" indent="-457200" eaLnBrk="1" hangingPunct="1">
                        <a:spcBef>
                          <a:spcPct val="0"/>
                        </a:spcBef>
                        <a:buFont typeface="Arial" panose="020B0604020202020204" pitchFamily="34" charset="0"/>
                        <a:buChar char="•"/>
                      </a:pPr>
                      <a:r>
                        <a:rPr lang="en-US" altLang="en-US" sz="1400" kern="1200" dirty="0">
                          <a:solidFill>
                            <a:srgbClr val="000000"/>
                          </a:solidFill>
                          <a:latin typeface="+mn-lt"/>
                          <a:ea typeface="+mn-ea"/>
                          <a:cs typeface="+mn-cs"/>
                        </a:rPr>
                        <a:t>Near Grounding</a:t>
                      </a:r>
                      <a:r>
                        <a:rPr lang="en-US" altLang="en-US" sz="1400" kern="1200" baseline="0" dirty="0">
                          <a:solidFill>
                            <a:srgbClr val="000000"/>
                          </a:solidFill>
                          <a:latin typeface="+mn-lt"/>
                          <a:ea typeface="+mn-ea"/>
                          <a:cs typeface="+mn-cs"/>
                        </a:rPr>
                        <a:t> (In Extremis)</a:t>
                      </a:r>
                      <a:endParaRPr lang="en-US" altLang="en-US" sz="1400" kern="1200" dirty="0">
                        <a:solidFill>
                          <a:schemeClr val="tx1"/>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6600"/>
                    </a:solidFill>
                  </a:tcPr>
                </a:tc>
                <a:tc>
                  <a:txBody>
                    <a:bodyPr/>
                    <a:lstStyle/>
                    <a:p>
                      <a:pPr marL="0" marR="0" algn="ctr">
                        <a:lnSpc>
                          <a:spcPct val="115000"/>
                        </a:lnSpc>
                        <a:spcBef>
                          <a:spcPts val="0"/>
                        </a:spcBef>
                        <a:spcAft>
                          <a:spcPts val="0"/>
                        </a:spcAft>
                      </a:pPr>
                      <a:r>
                        <a:rPr lang="en-US" sz="1100" dirty="0">
                          <a:effectLst/>
                          <a:latin typeface="Calibri"/>
                          <a:ea typeface="Calibri"/>
                          <a:cs typeface="Times New Roman"/>
                        </a:rPr>
                        <a:t> </a:t>
                      </a:r>
                    </a:p>
                    <a:p>
                      <a:pPr marL="0" marR="0" algn="ctr" defTabSz="914400" rtl="0" eaLnBrk="1" latinLnBrk="0" hangingPunct="1">
                        <a:lnSpc>
                          <a:spcPct val="115000"/>
                        </a:lnSpc>
                        <a:spcBef>
                          <a:spcPts val="0"/>
                        </a:spcBef>
                        <a:spcAft>
                          <a:spcPts val="0"/>
                        </a:spcAft>
                      </a:pPr>
                      <a:r>
                        <a:rPr lang="en-US" sz="1800" b="1" kern="1200" baseline="0" dirty="0">
                          <a:solidFill>
                            <a:srgbClr val="7030A0"/>
                          </a:solidFill>
                          <a:effectLst/>
                          <a:latin typeface="Calibri"/>
                          <a:ea typeface="Calibri"/>
                          <a:cs typeface="Times New Roman"/>
                        </a:rPr>
                        <a:t>3</a:t>
                      </a:r>
                    </a:p>
                    <a:p>
                      <a:pPr marL="0" marR="0" algn="ctr">
                        <a:lnSpc>
                          <a:spcPct val="115000"/>
                        </a:lnSpc>
                        <a:spcBef>
                          <a:spcPts val="0"/>
                        </a:spcBef>
                        <a:spcAft>
                          <a:spcPts val="0"/>
                        </a:spcAft>
                      </a:pPr>
                      <a:r>
                        <a:rPr lang="en-US" sz="1800" baseline="0" dirty="0">
                          <a:solidFill>
                            <a:schemeClr val="tx1"/>
                          </a:solidFill>
                          <a:effectLst/>
                          <a:latin typeface="Calibri"/>
                          <a:ea typeface="Calibri"/>
                          <a:cs typeface="Times New Roman"/>
                        </a:rPr>
                        <a:t>C,II</a:t>
                      </a:r>
                      <a:endParaRPr lang="en-US" sz="180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endParaRPr lang="en-US" sz="1100" dirty="0">
                        <a:effectLst/>
                        <a:latin typeface="Calibri" panose="020F0502020204030204" pitchFamily="34" charset="0"/>
                        <a:ea typeface="Calibri"/>
                        <a:cs typeface="Calibri" panose="020F0502020204030204" pitchFamily="34" charset="0"/>
                      </a:endParaRP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Safe heading/ speed</a:t>
                      </a:r>
                    </a:p>
                    <a:p>
                      <a:pPr marL="342900" indent="-342900" algn="l">
                        <a:buFont typeface="Arial" panose="020B0604020202020204" pitchFamily="34" charset="0"/>
                        <a:buChar char="•"/>
                      </a:pPr>
                      <a:r>
                        <a:rPr lang="en-US" sz="1400" b="0" dirty="0">
                          <a:latin typeface="Calibri" panose="020F0502020204030204" pitchFamily="34" charset="0"/>
                          <a:cs typeface="Calibri" panose="020F0502020204030204" pitchFamily="34" charset="0"/>
                        </a:rPr>
                        <a:t>Proper navigation reports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CCFF"/>
                    </a:solidFill>
                  </a:tcPr>
                </a:tc>
                <a:tc>
                  <a:txBody>
                    <a:bodyPr/>
                    <a:lstStyle/>
                    <a:p>
                      <a:pPr marL="0" marR="0" algn="ctr">
                        <a:lnSpc>
                          <a:spcPct val="115000"/>
                        </a:lnSpc>
                        <a:spcBef>
                          <a:spcPts val="0"/>
                        </a:spcBef>
                        <a:spcAft>
                          <a:spcPts val="0"/>
                        </a:spcAft>
                      </a:pPr>
                      <a:endParaRPr lang="en-US" sz="1100" dirty="0">
                        <a:effectLst/>
                        <a:latin typeface="Calibri"/>
                        <a:ea typeface="Calibri"/>
                        <a:cs typeface="Times New Roman"/>
                      </a:endParaRPr>
                    </a:p>
                    <a:p>
                      <a:pPr marL="0" marR="0" algn="ctr">
                        <a:lnSpc>
                          <a:spcPct val="115000"/>
                        </a:lnSpc>
                        <a:spcBef>
                          <a:spcPts val="0"/>
                        </a:spcBef>
                        <a:spcAft>
                          <a:spcPts val="0"/>
                        </a:spcAft>
                      </a:pPr>
                      <a:r>
                        <a:rPr lang="en-US" sz="1800" b="1" dirty="0">
                          <a:solidFill>
                            <a:srgbClr val="002060"/>
                          </a:solidFill>
                          <a:effectLst/>
                          <a:latin typeface="Calibri"/>
                          <a:ea typeface="Calibri"/>
                          <a:cs typeface="Times New Roman"/>
                        </a:rPr>
                        <a:t>4</a:t>
                      </a:r>
                    </a:p>
                    <a:p>
                      <a:pPr marL="0" marR="0" algn="ctr">
                        <a:lnSpc>
                          <a:spcPct val="115000"/>
                        </a:lnSpc>
                        <a:spcBef>
                          <a:spcPts val="0"/>
                        </a:spcBef>
                        <a:spcAft>
                          <a:spcPts val="0"/>
                        </a:spcAft>
                      </a:pPr>
                      <a:r>
                        <a:rPr lang="en-US" sz="1800" dirty="0">
                          <a:effectLst/>
                          <a:latin typeface="Calibri"/>
                          <a:ea typeface="Calibri"/>
                          <a:cs typeface="Times New Roman"/>
                        </a:rPr>
                        <a:t>D,II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886479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itle 3"/>
          <p:cNvSpPr>
            <a:spLocks noGrp="1"/>
          </p:cNvSpPr>
          <p:nvPr>
            <p:ph type="title" idx="4294967295"/>
          </p:nvPr>
        </p:nvSpPr>
        <p:spPr>
          <a:xfrm>
            <a:off x="533400" y="0"/>
            <a:ext cx="8070850" cy="838200"/>
          </a:xfrm>
        </p:spPr>
        <p:txBody>
          <a:bodyPr/>
          <a:lstStyle/>
          <a:p>
            <a:br>
              <a:rPr lang="en-US" altLang="en-US" sz="2400" u="sng" dirty="0">
                <a:effectLst>
                  <a:outerShdw blurRad="38100" dist="38100" dir="2700000" algn="tl">
                    <a:srgbClr val="000000">
                      <a:alpha val="43137"/>
                    </a:srgbClr>
                  </a:outerShdw>
                </a:effectLst>
                <a:latin typeface="Arial Black" panose="020B0A04020102020204" pitchFamily="34" charset="0"/>
                <a:cs typeface="Times New Roman" pitchFamily="18" charset="0"/>
              </a:rPr>
            </a:br>
            <a:r>
              <a:rPr lang="en-US" altLang="en-US" sz="2400" u="sng" dirty="0">
                <a:effectLst>
                  <a:outerShdw blurRad="38100" dist="38100" dir="2700000" algn="tl">
                    <a:srgbClr val="000000">
                      <a:alpha val="43137"/>
                    </a:srgbClr>
                  </a:outerShdw>
                </a:effectLst>
                <a:latin typeface="Arial Black" panose="020B0A04020102020204" pitchFamily="34" charset="0"/>
                <a:cs typeface="Times New Roman" pitchFamily="18" charset="0"/>
              </a:rPr>
              <a:t>Individual Risk Management</a:t>
            </a:r>
            <a:br>
              <a:rPr lang="en-US" altLang="en-US" sz="2400" u="sng" dirty="0">
                <a:effectLst>
                  <a:outerShdw blurRad="38100" dist="38100" dir="2700000" algn="tl">
                    <a:srgbClr val="000000">
                      <a:alpha val="43137"/>
                    </a:srgbClr>
                  </a:outerShdw>
                </a:effectLst>
                <a:latin typeface="Arial Black" panose="020B0A04020102020204" pitchFamily="34" charset="0"/>
                <a:cs typeface="Times New Roman" pitchFamily="18" charset="0"/>
              </a:rPr>
            </a:br>
            <a:r>
              <a:rPr lang="en-US" altLang="en-US" sz="2400" i="1" dirty="0">
                <a:effectLst>
                  <a:outerShdw blurRad="38100" dist="38100" dir="2700000" algn="tl">
                    <a:srgbClr val="000000">
                      <a:alpha val="43137"/>
                    </a:srgbClr>
                  </a:outerShdw>
                </a:effectLst>
                <a:latin typeface="Arial Black" panose="020B0A04020102020204" pitchFamily="34" charset="0"/>
                <a:cs typeface="Times New Roman" pitchFamily="18" charset="0"/>
              </a:rPr>
              <a:t>Navigator</a:t>
            </a:r>
            <a:endParaRPr lang="en-US" altLang="en-US" sz="2400" u="sng" dirty="0">
              <a:effectLst>
                <a:outerShdw blurRad="38100" dist="38100" dir="2700000" algn="tl">
                  <a:srgbClr val="000000">
                    <a:alpha val="43137"/>
                  </a:srgbClr>
                </a:outerShdw>
              </a:effectLst>
              <a:latin typeface="Arial Black" panose="020B0A04020102020204" pitchFamily="34" charset="0"/>
              <a:cs typeface="Times New Roman" pitchFamily="18" charset="0"/>
            </a:endParaRPr>
          </a:p>
        </p:txBody>
      </p:sp>
      <p:sp>
        <p:nvSpPr>
          <p:cNvPr id="582665" name="TextBox 14"/>
          <p:cNvSpPr txBox="1">
            <a:spLocks noChangeArrowheads="1"/>
          </p:cNvSpPr>
          <p:nvPr/>
        </p:nvSpPr>
        <p:spPr bwMode="auto">
          <a:xfrm>
            <a:off x="8229600" y="6356350"/>
            <a:ext cx="430213"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endParaRPr>
          </a:p>
        </p:txBody>
      </p:sp>
      <p:graphicFrame>
        <p:nvGraphicFramePr>
          <p:cNvPr id="582756" name="Group 100"/>
          <p:cNvGraphicFramePr>
            <a:graphicFrameLocks noGrp="1"/>
          </p:cNvGraphicFramePr>
          <p:nvPr>
            <p:extLst/>
          </p:nvPr>
        </p:nvGraphicFramePr>
        <p:xfrm>
          <a:off x="261938" y="1040130"/>
          <a:ext cx="8672512" cy="3718560"/>
        </p:xfrm>
        <a:graphic>
          <a:graphicData uri="http://schemas.openxmlformats.org/drawingml/2006/table">
            <a:tbl>
              <a:tblPr/>
              <a:tblGrid>
                <a:gridCol w="2428875">
                  <a:extLst>
                    <a:ext uri="{9D8B030D-6E8A-4147-A177-3AD203B41FA5}">
                      <a16:colId xmlns:a16="http://schemas.microsoft.com/office/drawing/2014/main" val="20000"/>
                    </a:ext>
                  </a:extLst>
                </a:gridCol>
                <a:gridCol w="1539875">
                  <a:extLst>
                    <a:ext uri="{9D8B030D-6E8A-4147-A177-3AD203B41FA5}">
                      <a16:colId xmlns:a16="http://schemas.microsoft.com/office/drawing/2014/main" val="20001"/>
                    </a:ext>
                  </a:extLst>
                </a:gridCol>
                <a:gridCol w="1362075">
                  <a:extLst>
                    <a:ext uri="{9D8B030D-6E8A-4147-A177-3AD203B41FA5}">
                      <a16:colId xmlns:a16="http://schemas.microsoft.com/office/drawing/2014/main" val="20002"/>
                    </a:ext>
                  </a:extLst>
                </a:gridCol>
                <a:gridCol w="1138237">
                  <a:extLst>
                    <a:ext uri="{9D8B030D-6E8A-4147-A177-3AD203B41FA5}">
                      <a16:colId xmlns:a16="http://schemas.microsoft.com/office/drawing/2014/main" val="20003"/>
                    </a:ext>
                  </a:extLst>
                </a:gridCol>
                <a:gridCol w="1355725">
                  <a:extLst>
                    <a:ext uri="{9D8B030D-6E8A-4147-A177-3AD203B41FA5}">
                      <a16:colId xmlns:a16="http://schemas.microsoft.com/office/drawing/2014/main" val="20004"/>
                    </a:ext>
                  </a:extLst>
                </a:gridCol>
                <a:gridCol w="847725">
                  <a:extLst>
                    <a:ext uri="{9D8B030D-6E8A-4147-A177-3AD203B41FA5}">
                      <a16:colId xmlns:a16="http://schemas.microsoft.com/office/drawing/2014/main" val="20005"/>
                    </a:ext>
                  </a:extLst>
                </a:gridCol>
              </a:tblGrid>
              <a:tr h="201930">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Times New Roman" pitchFamily="18" charset="0"/>
                          <a:cs typeface="Times New Roman" pitchFamily="18" charset="0"/>
                        </a:rPr>
                        <a:t>Watch Station / 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Times New Roman" pitchFamily="18" charset="0"/>
                          <a:cs typeface="Times New Roman" pitchFamily="18" charset="0"/>
                        </a:rPr>
                        <a:t>Watch / Rest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Times New Roman" pitchFamily="18" charset="0"/>
                          <a:cs typeface="Times New Roman" pitchFamily="18" charset="0"/>
                        </a:rPr>
                        <a:t>Experience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Times New Roman" pitchFamily="18" charset="0"/>
                          <a:cs typeface="Times New Roman" pitchFamily="18" charset="0"/>
                        </a:rPr>
                        <a:t>Weather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Times New Roman" pitchFamily="18" charset="0"/>
                          <a:cs typeface="Times New Roman" pitchFamily="18" charset="0"/>
                        </a:rPr>
                        <a:t>Equipment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EB4E3"/>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Times New Roman" pitchFamily="18" charset="0"/>
                          <a:cs typeface="Times New Roman" pitchFamily="18" charset="0"/>
                        </a:rPr>
                        <a:t>IRM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EB4E3"/>
                    </a:solidFill>
                  </a:tcPr>
                </a:tc>
                <a:extLst>
                  <a:ext uri="{0D108BD9-81ED-4DB2-BD59-A6C34878D82A}">
                    <a16:rowId xmlns:a16="http://schemas.microsoft.com/office/drawing/2014/main" val="10000"/>
                  </a:ext>
                </a:extLst>
              </a:tr>
              <a:tr h="230188">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CO / CDR VENTRESCA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230188">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XO / CDR MALLORY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NAV / LTJG WILHELM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230188">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OOD / LTJG EATON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kern="1200" cap="none" normalizeH="0" baseline="0" dirty="0">
                          <a:ln>
                            <a:noFill/>
                          </a:ln>
                          <a:solidFill>
                            <a:schemeClr val="tx1"/>
                          </a:solidFill>
                          <a:effectLst/>
                          <a:latin typeface="Arial" pitchFamily="34" charset="0"/>
                          <a:ea typeface="+mn-ea"/>
                          <a:cs typeface="+mn-cs"/>
                        </a:rPr>
                        <a:t>13</a:t>
                      </a:r>
                      <a:endParaRPr kumimoji="0" lang="en-US" altLang="en-US" sz="1000" b="1" i="0" u="none" strike="noStrike" cap="none" normalizeH="0" baseline="0" dirty="0">
                        <a:ln>
                          <a:noFill/>
                        </a:ln>
                        <a:solidFill>
                          <a:schemeClr val="tx1"/>
                        </a:solidFill>
                        <a:effectLst/>
                        <a:latin typeface="+mj-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230188">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JOOD / LTJG ANTOMMARCHI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kern="1200" cap="none" normalizeH="0" baseline="0" dirty="0">
                          <a:ln>
                            <a:noFill/>
                          </a:ln>
                          <a:solidFill>
                            <a:schemeClr val="tx1"/>
                          </a:solidFill>
                          <a:effectLst/>
                          <a:latin typeface="Arial" pitchFamily="34" charset="0"/>
                          <a:ea typeface="+mn-ea"/>
                          <a:cs typeface="+mn-cs"/>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JOOW / ENS COLLINS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kern="1200" cap="none" normalizeH="0" baseline="0" dirty="0">
                          <a:ln>
                            <a:noFill/>
                          </a:ln>
                          <a:solidFill>
                            <a:schemeClr val="tx1"/>
                          </a:solidFill>
                          <a:effectLst/>
                          <a:latin typeface="Arial" pitchFamily="34" charset="0"/>
                          <a:ea typeface="+mn-ea"/>
                          <a:cs typeface="+mn-cs"/>
                        </a:rPr>
                        <a:t>12</a:t>
                      </a:r>
                      <a:endParaRPr kumimoji="0" lang="en-US" altLang="en-US" sz="1000" b="1" i="0" u="none" strike="noStrike" cap="none" normalizeH="0" baseline="0" dirty="0">
                        <a:ln>
                          <a:noFill/>
                        </a:ln>
                        <a:solidFill>
                          <a:schemeClr val="tx1"/>
                        </a:solidFill>
                        <a:effectLst/>
                        <a:latin typeface="+mj-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6"/>
                  </a:ext>
                </a:extLst>
              </a:tr>
              <a:tr h="230188">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cap="none" normalizeH="0" baseline="0" dirty="0">
                          <a:ln>
                            <a:noFill/>
                          </a:ln>
                          <a:solidFill>
                            <a:schemeClr val="tx1"/>
                          </a:solidFill>
                          <a:effectLst/>
                          <a:latin typeface="+mj-lt"/>
                        </a:rPr>
                        <a:t>CONN / ENS WESEMAN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kern="1200" cap="none" normalizeH="0" baseline="0" dirty="0">
                          <a:ln>
                            <a:noFill/>
                          </a:ln>
                          <a:solidFill>
                            <a:schemeClr val="tx1"/>
                          </a:solidFill>
                          <a:effectLst/>
                          <a:latin typeface="Arial" pitchFamily="34" charset="0"/>
                          <a:ea typeface="+mn-ea"/>
                          <a:cs typeface="+mn-cs"/>
                        </a:rPr>
                        <a:t>11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7"/>
                  </a:ext>
                </a:extLst>
              </a:tr>
              <a:tr h="230188">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cap="none" normalizeH="0" baseline="0" dirty="0">
                          <a:ln>
                            <a:noFill/>
                          </a:ln>
                          <a:solidFill>
                            <a:srgbClr val="000000"/>
                          </a:solidFill>
                          <a:effectLst/>
                          <a:latin typeface="+mj-lt"/>
                        </a:rPr>
                        <a:t>CICWO / ENS FRANCIS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cap="none" normalizeH="0" baseline="0" dirty="0">
                          <a:ln>
                            <a:noFill/>
                          </a:ln>
                          <a:solidFill>
                            <a:srgbClr val="000000"/>
                          </a:solidFill>
                          <a:effectLst/>
                          <a:latin typeface="+mj-lt"/>
                        </a:rPr>
                        <a:t>SHIPPING OFFICER / OS3 LARSON (I)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9"/>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cap="none" normalizeH="0" baseline="0" dirty="0">
                          <a:ln>
                            <a:noFill/>
                          </a:ln>
                          <a:solidFill>
                            <a:srgbClr val="000000"/>
                          </a:solidFill>
                          <a:effectLst/>
                          <a:latin typeface="+mj-lt"/>
                        </a:rPr>
                        <a:t>PILOTING OFFICER / OS2 HEILMAN (I)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0"/>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cap="none" normalizeH="0" baseline="0" dirty="0">
                          <a:ln>
                            <a:noFill/>
                          </a:ln>
                          <a:solidFill>
                            <a:srgbClr val="000000"/>
                          </a:solidFill>
                          <a:effectLst/>
                          <a:latin typeface="+mj-lt"/>
                        </a:rPr>
                        <a:t>CSOOW / FCA2 LUNA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1"/>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cap="none" normalizeH="0" baseline="0" dirty="0">
                          <a:ln>
                            <a:noFill/>
                          </a:ln>
                          <a:solidFill>
                            <a:srgbClr val="000000"/>
                          </a:solidFill>
                          <a:effectLst/>
                          <a:latin typeface="+mj-lt"/>
                        </a:rPr>
                        <a:t>EOOW / MMC SCOTT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mj-lt"/>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mj-lt"/>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12"/>
                  </a:ext>
                </a:extLst>
              </a:tr>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cap="none" normalizeH="0" baseline="0" dirty="0">
                          <a:ln>
                            <a:noFill/>
                          </a:ln>
                          <a:solidFill>
                            <a:schemeClr val="bg1"/>
                          </a:solidFill>
                          <a:effectLst/>
                          <a:latin typeface="+mj-lt"/>
                        </a:rPr>
                        <a:t>OVERALL: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rgbClr val="000000"/>
                        </a:solidFill>
                        <a:effectLst/>
                        <a:latin typeface="+mj-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latin typeface="+mj-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latin typeface="+mj-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rgbClr val="000000"/>
                        </a:solidFill>
                        <a:effectLst/>
                        <a:latin typeface="+mj-lt"/>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mj-lt"/>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13"/>
                  </a:ext>
                </a:extLst>
              </a:tr>
            </a:tbl>
          </a:graphicData>
        </a:graphic>
      </p:graphicFrame>
      <p:sp>
        <p:nvSpPr>
          <p:cNvPr id="582749" name="TextBox 20"/>
          <p:cNvSpPr txBox="1">
            <a:spLocks noChangeArrowheads="1"/>
          </p:cNvSpPr>
          <p:nvPr/>
        </p:nvSpPr>
        <p:spPr bwMode="auto">
          <a:xfrm>
            <a:off x="272575" y="4842651"/>
            <a:ext cx="1981200" cy="161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Watch to Rest Ratio: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4 – No watch leading into       event, 7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hrs</a:t>
            </a: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sleep in last 24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hrs</a:t>
            </a:r>
            <a:endPar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3 -  Stood a full watch before event, 7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hrs</a:t>
            </a: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sleep in last 24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hrs</a:t>
            </a:r>
            <a:endPar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2 – Between 5 and 7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hrs</a:t>
            </a: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sleep in last 24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hrs</a:t>
            </a:r>
            <a:endPar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1 – Less than 5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hrs</a:t>
            </a: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sleep in last    24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hrs</a:t>
            </a:r>
            <a:endPar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p:txBody>
      </p:sp>
      <p:sp>
        <p:nvSpPr>
          <p:cNvPr id="582750" name="TextBox 21"/>
          <p:cNvSpPr txBox="1">
            <a:spLocks noChangeArrowheads="1"/>
          </p:cNvSpPr>
          <p:nvPr/>
        </p:nvSpPr>
        <p:spPr bwMode="auto">
          <a:xfrm>
            <a:off x="2264887" y="4846637"/>
            <a:ext cx="2568575" cy="938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Experience: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4 – 11 or more details in last 3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mos</a:t>
            </a:r>
            <a:endPar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3 – 5-10 details in last 3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mos</a:t>
            </a:r>
            <a:endPar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2 – Less than 5 details in last 3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mos</a:t>
            </a: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 or U/I</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1 – First time as qualified </a:t>
            </a:r>
            <a:r>
              <a:rPr kumimoji="0" lang="en-US" altLang="en-US" sz="1100" b="0" i="0" u="none" strike="noStrike" kern="1200" cap="none" spc="0" normalizeH="0" baseline="0" noProof="0" dirty="0" err="1">
                <a:ln>
                  <a:noFill/>
                </a:ln>
                <a:solidFill>
                  <a:srgbClr val="000000"/>
                </a:solidFill>
                <a:effectLst/>
                <a:uLnTx/>
                <a:uFillTx/>
                <a:latin typeface="Times New Roman" pitchFamily="18" charset="0"/>
                <a:ea typeface="+mn-ea"/>
                <a:cs typeface="Times New Roman" pitchFamily="18" charset="0"/>
              </a:rPr>
              <a:t>watchstander</a:t>
            </a:r>
            <a:endPar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endParaRPr>
          </a:p>
        </p:txBody>
      </p:sp>
      <p:sp>
        <p:nvSpPr>
          <p:cNvPr id="582751" name="TextBox 22"/>
          <p:cNvSpPr txBox="1">
            <a:spLocks noChangeArrowheads="1"/>
          </p:cNvSpPr>
          <p:nvPr/>
        </p:nvSpPr>
        <p:spPr bwMode="auto">
          <a:xfrm>
            <a:off x="2253775" y="5784850"/>
            <a:ext cx="1295400" cy="938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Weather: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4 – Good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3 – Moderate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2 – Significant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1 – Heavy</a:t>
            </a:r>
          </a:p>
        </p:txBody>
      </p:sp>
      <p:sp>
        <p:nvSpPr>
          <p:cNvPr id="24" name="TextBox 23"/>
          <p:cNvSpPr txBox="1"/>
          <p:nvPr/>
        </p:nvSpPr>
        <p:spPr>
          <a:xfrm>
            <a:off x="7058910" y="4846638"/>
            <a:ext cx="1717675" cy="1570038"/>
          </a:xfrm>
          <a:prstGeom prst="rect">
            <a:avLst/>
          </a:prstGeom>
          <a:solidFill>
            <a:schemeClr val="tx2">
              <a:lumMod val="40000"/>
              <a:lumOff val="60000"/>
            </a:schemeClr>
          </a:solidFill>
          <a:ln>
            <a:solidFill>
              <a:schemeClr val="tx1"/>
            </a:solidFill>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IRM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Times New Roman" pitchFamily="18" charset="0"/>
                <a:ea typeface="+mn-ea"/>
                <a:cs typeface="Times New Roman" pitchFamily="18" charset="0"/>
              </a:rPr>
              <a:t>     &lt;8:  Critical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D2D8A">
                    <a:lumMod val="75000"/>
                  </a:srgbClr>
                </a:solidFill>
                <a:effectLst/>
                <a:uLnTx/>
                <a:uFillTx/>
                <a:latin typeface="Times New Roman" pitchFamily="18" charset="0"/>
                <a:ea typeface="+mn-ea"/>
                <a:cs typeface="Times New Roman" pitchFamily="18" charset="0"/>
              </a:rPr>
              <a:t>  8-10:  Serious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rPr>
              <a:t>11-13:  Moderate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srgbClr>
                </a:solidFill>
                <a:effectLst/>
                <a:uLnTx/>
                <a:uFillTx/>
                <a:latin typeface="Times New Roman" pitchFamily="18" charset="0"/>
                <a:ea typeface="+mn-ea"/>
                <a:cs typeface="Times New Roman" pitchFamily="18" charset="0"/>
              </a:rPr>
              <a:t>13-14:  Minor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Times New Roman" pitchFamily="18" charset="0"/>
                <a:ea typeface="+mn-ea"/>
                <a:cs typeface="Times New Roman" pitchFamily="18" charset="0"/>
              </a:rPr>
              <a:t>15-16:  Negligible</a:t>
            </a:r>
          </a:p>
        </p:txBody>
      </p:sp>
      <p:sp>
        <p:nvSpPr>
          <p:cNvPr id="582753" name="TextBox 24"/>
          <p:cNvSpPr txBox="1">
            <a:spLocks noChangeArrowheads="1"/>
          </p:cNvSpPr>
          <p:nvPr/>
        </p:nvSpPr>
        <p:spPr bwMode="auto">
          <a:xfrm>
            <a:off x="4833235" y="4846638"/>
            <a:ext cx="2225675" cy="938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Equipment: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4 – All Equipment operational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3 – Moderately degraded Equip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2 – Severely degraded Equip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Times New Roman" pitchFamily="18" charset="0"/>
                <a:ea typeface="+mn-ea"/>
                <a:cs typeface="Times New Roman" pitchFamily="18" charset="0"/>
              </a:rPr>
              <a:t>1 – Primary / backup Equip OOC</a:t>
            </a:r>
          </a:p>
        </p:txBody>
      </p:sp>
      <p:sp>
        <p:nvSpPr>
          <p:cNvPr id="2" name="TextBox 1"/>
          <p:cNvSpPr txBox="1"/>
          <p:nvPr/>
        </p:nvSpPr>
        <p:spPr>
          <a:xfrm>
            <a:off x="3549175" y="5784850"/>
            <a:ext cx="29718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INBOUND MAYPORT</a:t>
            </a:r>
          </a:p>
        </p:txBody>
      </p:sp>
    </p:spTree>
    <p:extLst>
      <p:ext uri="{BB962C8B-B14F-4D97-AF65-F5344CB8AC3E}">
        <p14:creationId xmlns:p14="http://schemas.microsoft.com/office/powerpoint/2010/main" val="129218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0AF3EF-BAE9-4897-A872-1A28F867D11E}"/>
              </a:ext>
            </a:extLst>
          </p:cNvPr>
          <p:cNvPicPr>
            <a:picLocks noChangeAspect="1"/>
          </p:cNvPicPr>
          <p:nvPr/>
        </p:nvPicPr>
        <p:blipFill>
          <a:blip r:embed="rId2"/>
          <a:stretch>
            <a:fillRect/>
          </a:stretch>
        </p:blipFill>
        <p:spPr>
          <a:xfrm>
            <a:off x="63617" y="328915"/>
            <a:ext cx="9016765" cy="6200169"/>
          </a:xfrm>
          <a:prstGeom prst="rect">
            <a:avLst/>
          </a:prstGeom>
        </p:spPr>
      </p:pic>
    </p:spTree>
    <p:extLst>
      <p:ext uri="{BB962C8B-B14F-4D97-AF65-F5344CB8AC3E}">
        <p14:creationId xmlns:p14="http://schemas.microsoft.com/office/powerpoint/2010/main" val="15375549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4">
            <a:extLst>
              <a:ext uri="{FF2B5EF4-FFF2-40B4-BE49-F238E27FC236}">
                <a16:creationId xmlns:a16="http://schemas.microsoft.com/office/drawing/2014/main" id="{27696263-4E62-4A8E-BD4E-D3A1A100CEC3}"/>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03" name="Rectangle 2">
            <a:extLst>
              <a:ext uri="{FF2B5EF4-FFF2-40B4-BE49-F238E27FC236}">
                <a16:creationId xmlns:a16="http://schemas.microsoft.com/office/drawing/2014/main" id="{74A28051-5FC8-467D-8A1D-8F856D54C53E}"/>
              </a:ext>
            </a:extLst>
          </p:cNvPr>
          <p:cNvSpPr>
            <a:spLocks noGrp="1" noChangeArrowheads="1"/>
          </p:cNvSpPr>
          <p:nvPr>
            <p:ph type="body" sz="half" idx="1"/>
          </p:nvPr>
        </p:nvSpPr>
        <p:spPr>
          <a:xfrm>
            <a:off x="0" y="1066800"/>
            <a:ext cx="4569372" cy="5238750"/>
          </a:xfrm>
        </p:spPr>
        <p:txBody>
          <a:bodyPr/>
          <a:lstStyle/>
          <a:p>
            <a:pPr lvl="1" eaLnBrk="1" hangingPunct="1">
              <a:buClr>
                <a:schemeClr val="tx1"/>
              </a:buClr>
              <a:buFontTx/>
              <a:buNone/>
            </a:pPr>
            <a:endParaRPr lang="en-US" altLang="en-US" sz="2000" b="1" u="sng" dirty="0">
              <a:effectLst>
                <a:outerShdw blurRad="38100" dist="38100" dir="2700000" algn="tl">
                  <a:srgbClr val="000000">
                    <a:alpha val="43137"/>
                  </a:srgbClr>
                </a:outerShdw>
              </a:effectLst>
              <a:latin typeface="Arial Black" panose="020B0A04020102020204" pitchFamily="34" charset="0"/>
            </a:endParaRPr>
          </a:p>
          <a:p>
            <a:pPr lvl="1" eaLnBrk="1" hangingPunct="1">
              <a:buClr>
                <a:schemeClr val="tx1"/>
              </a:buClr>
              <a:buFontTx/>
              <a:buNone/>
            </a:pPr>
            <a:r>
              <a:rPr lang="en-US" altLang="en-US" sz="2000" b="1" u="sng" dirty="0">
                <a:effectLst>
                  <a:outerShdw blurRad="38100" dist="38100" dir="2700000" algn="tl">
                    <a:srgbClr val="000000">
                      <a:alpha val="43137"/>
                    </a:srgbClr>
                  </a:outerShdw>
                </a:effectLst>
                <a:latin typeface="Arial Black" panose="020B0A04020102020204" pitchFamily="34" charset="0"/>
              </a:rPr>
              <a:t>Previous S&amp;A</a:t>
            </a:r>
            <a:endParaRPr lang="en-US" altLang="en-US" sz="1700" dirty="0">
              <a:latin typeface="+mj-lt"/>
            </a:endParaRPr>
          </a:p>
          <a:p>
            <a:pPr marL="457200" indent="-457200" eaLnBrk="1" hangingPunct="1">
              <a:lnSpc>
                <a:spcPct val="200000"/>
              </a:lnSpc>
              <a:buClr>
                <a:schemeClr val="tx1"/>
              </a:buClr>
              <a:buFont typeface="+mj-lt"/>
              <a:buAutoNum type="arabicPeriod"/>
            </a:pPr>
            <a:r>
              <a:rPr lang="en-US" altLang="en-US" sz="1600" dirty="0">
                <a:latin typeface="+mj-lt"/>
              </a:rPr>
              <a:t>Great job running the checklist!</a:t>
            </a:r>
          </a:p>
          <a:p>
            <a:pPr marL="457200" indent="-457200" eaLnBrk="1" hangingPunct="1">
              <a:lnSpc>
                <a:spcPct val="200000"/>
              </a:lnSpc>
              <a:buClr>
                <a:schemeClr val="tx1"/>
              </a:buClr>
              <a:buFont typeface="+mj-lt"/>
              <a:buAutoNum type="arabicPeriod"/>
            </a:pPr>
            <a:r>
              <a:rPr lang="en-US" altLang="en-US" sz="1600" dirty="0">
                <a:latin typeface="+mj-lt"/>
              </a:rPr>
              <a:t>Noisy bridge.  Need to focus on hierarchy of voices.</a:t>
            </a:r>
          </a:p>
          <a:p>
            <a:pPr marL="457200" indent="-457200" eaLnBrk="1" hangingPunct="1">
              <a:lnSpc>
                <a:spcPct val="200000"/>
              </a:lnSpc>
              <a:buClr>
                <a:schemeClr val="tx1"/>
              </a:buClr>
              <a:buFont typeface="+mj-lt"/>
              <a:buAutoNum type="arabicPeriod"/>
            </a:pPr>
            <a:r>
              <a:rPr lang="en-US" altLang="en-US" sz="1600" dirty="0">
                <a:latin typeface="+mj-lt"/>
              </a:rPr>
              <a:t>Confusion on taking in Line 9.</a:t>
            </a:r>
          </a:p>
          <a:p>
            <a:pPr marL="457200" indent="-457200" eaLnBrk="1" hangingPunct="1">
              <a:lnSpc>
                <a:spcPct val="200000"/>
              </a:lnSpc>
              <a:buClr>
                <a:schemeClr val="tx1"/>
              </a:buClr>
              <a:buFont typeface="+mj-lt"/>
              <a:buAutoNum type="arabicPeriod"/>
            </a:pPr>
            <a:r>
              <a:rPr lang="en-US" altLang="en-US" sz="1600" dirty="0">
                <a:latin typeface="+mj-lt"/>
              </a:rPr>
              <a:t>Delay in underway time due to IRAT checks.</a:t>
            </a:r>
          </a:p>
          <a:p>
            <a:pPr marL="457200" indent="-457200" eaLnBrk="1" hangingPunct="1">
              <a:lnSpc>
                <a:spcPct val="200000"/>
              </a:lnSpc>
              <a:buClr>
                <a:schemeClr val="tx1"/>
              </a:buClr>
              <a:buFont typeface="+mj-lt"/>
              <a:buAutoNum type="arabicPeriod"/>
            </a:pPr>
            <a:r>
              <a:rPr lang="en-US" altLang="en-US" sz="1600" dirty="0">
                <a:latin typeface="+mj-lt"/>
              </a:rPr>
              <a:t>Turn from 075</a:t>
            </a:r>
            <a:r>
              <a:rPr lang="en-US" altLang="en-US" sz="1600" dirty="0">
                <a:solidFill>
                  <a:srgbClr val="000000"/>
                </a:solidFill>
              </a:rPr>
              <a:t>°</a:t>
            </a:r>
            <a:r>
              <a:rPr lang="en-US" altLang="en-US" sz="1600" dirty="0">
                <a:latin typeface="+mj-lt"/>
              </a:rPr>
              <a:t>-097</a:t>
            </a:r>
            <a:r>
              <a:rPr lang="en-US" altLang="en-US" sz="1600" dirty="0">
                <a:solidFill>
                  <a:srgbClr val="000000"/>
                </a:solidFill>
              </a:rPr>
              <a:t>° was called late…still ended up about 15 yards right of track.</a:t>
            </a:r>
            <a:endParaRPr lang="en-US" altLang="en-US" sz="1600" dirty="0">
              <a:latin typeface="+mj-lt"/>
            </a:endParaRPr>
          </a:p>
          <a:p>
            <a:pPr marL="457200" indent="-457200" eaLnBrk="1" hangingPunct="1">
              <a:lnSpc>
                <a:spcPct val="200000"/>
              </a:lnSpc>
              <a:buClr>
                <a:schemeClr val="tx1"/>
              </a:buClr>
              <a:buFont typeface="+mj-lt"/>
              <a:buAutoNum type="arabicPeriod"/>
            </a:pPr>
            <a:endParaRPr lang="en-US" altLang="en-US" sz="1800" dirty="0">
              <a:latin typeface="+mj-lt"/>
            </a:endParaRPr>
          </a:p>
          <a:p>
            <a:pPr marL="457200" indent="-457200" eaLnBrk="1" hangingPunct="1">
              <a:buClr>
                <a:schemeClr val="tx1"/>
              </a:buClr>
              <a:buFont typeface="+mj-lt"/>
              <a:buAutoNum type="arabicPeriod"/>
            </a:pPr>
            <a:endParaRPr lang="en-US" altLang="en-US" sz="2000" dirty="0">
              <a:latin typeface="+mj-lt"/>
            </a:endParaRPr>
          </a:p>
          <a:p>
            <a:pPr marL="0" indent="0" eaLnBrk="1" hangingPunct="1">
              <a:buClr>
                <a:schemeClr val="tx1"/>
              </a:buClr>
              <a:buNone/>
            </a:pPr>
            <a:endParaRPr lang="en-US" altLang="en-US" sz="2000" dirty="0">
              <a:latin typeface="+mj-lt"/>
            </a:endParaRPr>
          </a:p>
          <a:p>
            <a:pPr marL="457200" indent="-457200" eaLnBrk="1" hangingPunct="1">
              <a:buClr>
                <a:schemeClr val="tx1"/>
              </a:buClr>
              <a:buFont typeface="+mj-lt"/>
              <a:buAutoNum type="arabicPeriod"/>
            </a:pPr>
            <a:endParaRPr lang="en-US" altLang="en-US" sz="2000" dirty="0">
              <a:latin typeface="+mj-lt"/>
            </a:endParaRPr>
          </a:p>
          <a:p>
            <a:pPr lvl="1" eaLnBrk="1" hangingPunct="1">
              <a:buClr>
                <a:schemeClr val="tx1"/>
              </a:buClr>
              <a:buFontTx/>
              <a:buChar char="-"/>
            </a:pPr>
            <a:endParaRPr lang="en-US" altLang="en-US" sz="1400" dirty="0"/>
          </a:p>
        </p:txBody>
      </p:sp>
      <p:sp>
        <p:nvSpPr>
          <p:cNvPr id="72710" name="Rectangle 6">
            <a:extLst>
              <a:ext uri="{FF2B5EF4-FFF2-40B4-BE49-F238E27FC236}">
                <a16:creationId xmlns:a16="http://schemas.microsoft.com/office/drawing/2014/main" id="{15539211-86F0-45BF-BE1B-844B528B4C46}"/>
              </a:ext>
            </a:extLst>
          </p:cNvPr>
          <p:cNvSpPr>
            <a:spLocks noChangeArrowheads="1"/>
          </p:cNvSpPr>
          <p:nvPr/>
        </p:nvSpPr>
        <p:spPr bwMode="auto">
          <a:xfrm>
            <a:off x="304800" y="2286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LESSONS LEARNED</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Navigator</a:t>
            </a:r>
            <a:endPar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endParaRPr>
          </a:p>
        </p:txBody>
      </p:sp>
      <p:sp>
        <p:nvSpPr>
          <p:cNvPr id="51205" name="Rectangle 7">
            <a:extLst>
              <a:ext uri="{FF2B5EF4-FFF2-40B4-BE49-F238E27FC236}">
                <a16:creationId xmlns:a16="http://schemas.microsoft.com/office/drawing/2014/main" id="{8E48CA13-7347-4B91-A6DB-DE26D3BFA623}"/>
              </a:ext>
            </a:extLst>
          </p:cNvPr>
          <p:cNvSpPr>
            <a:spLocks noGrp="1" noChangeArrowheads="1"/>
          </p:cNvSpPr>
          <p:nvPr>
            <p:ph type="body" sz="half" idx="2"/>
          </p:nvPr>
        </p:nvSpPr>
        <p:spPr>
          <a:xfrm>
            <a:off x="4648200" y="1295400"/>
            <a:ext cx="4038600" cy="4525963"/>
          </a:xfrm>
          <a:noFill/>
        </p:spPr>
        <p:txBody>
          <a:bodyPr/>
          <a:lstStyle/>
          <a:p>
            <a:pPr marL="457200" indent="-457200" eaLnBrk="1" hangingPunct="1">
              <a:buFontTx/>
              <a:buNone/>
            </a:pPr>
            <a:r>
              <a:rPr lang="en-US" altLang="en-US" sz="2800" b="1" dirty="0"/>
              <a:t>	</a:t>
            </a:r>
            <a:r>
              <a:rPr lang="en-US" altLang="en-US" sz="2000" b="1" u="sng" dirty="0">
                <a:effectLst>
                  <a:outerShdw blurRad="38100" dist="38100" dir="2700000" algn="tl">
                    <a:srgbClr val="000000">
                      <a:alpha val="43137"/>
                    </a:srgbClr>
                  </a:outerShdw>
                </a:effectLst>
                <a:latin typeface="Arial Black" panose="020B0A04020102020204" pitchFamily="34" charset="0"/>
              </a:rPr>
              <a:t>Trending Issues</a:t>
            </a:r>
          </a:p>
          <a:p>
            <a:pPr marL="457200" lvl="0" indent="-457200" eaLnBrk="1" hangingPunct="1">
              <a:lnSpc>
                <a:spcPct val="200000"/>
              </a:lnSpc>
              <a:buClr>
                <a:srgbClr val="000000"/>
              </a:buClr>
              <a:buFont typeface="+mj-lt"/>
              <a:buAutoNum type="arabicPeriod"/>
            </a:pPr>
            <a:r>
              <a:rPr lang="en-US" altLang="en-US" sz="1700" dirty="0">
                <a:solidFill>
                  <a:srgbClr val="000000"/>
                </a:solidFill>
              </a:rPr>
              <a:t>Standard Line Commands.</a:t>
            </a:r>
          </a:p>
          <a:p>
            <a:pPr marL="457200" lvl="0" indent="-457200" eaLnBrk="1" hangingPunct="1">
              <a:lnSpc>
                <a:spcPct val="200000"/>
              </a:lnSpc>
              <a:buClr>
                <a:srgbClr val="000000"/>
              </a:buClr>
              <a:buFont typeface="+mj-lt"/>
              <a:buAutoNum type="arabicPeriod"/>
            </a:pPr>
            <a:r>
              <a:rPr lang="en-US" altLang="en-US" sz="1700" dirty="0">
                <a:solidFill>
                  <a:srgbClr val="000000"/>
                </a:solidFill>
              </a:rPr>
              <a:t>Level of noise </a:t>
            </a:r>
            <a:r>
              <a:rPr lang="en-US" altLang="en-US" sz="1700">
                <a:solidFill>
                  <a:srgbClr val="000000"/>
                </a:solidFill>
              </a:rPr>
              <a:t>on bridge.</a:t>
            </a:r>
            <a:endParaRPr lang="en-US" altLang="en-US" sz="1700" dirty="0">
              <a:solidFill>
                <a:srgbClr val="000000"/>
              </a:solidFill>
            </a:endParaRPr>
          </a:p>
          <a:p>
            <a:pPr marL="457200" lvl="0" indent="-457200" eaLnBrk="1" hangingPunct="1">
              <a:lnSpc>
                <a:spcPct val="200000"/>
              </a:lnSpc>
              <a:buClr>
                <a:srgbClr val="000000"/>
              </a:buClr>
              <a:buFont typeface="+mj-lt"/>
              <a:buAutoNum type="arabicPeriod"/>
            </a:pPr>
            <a:r>
              <a:rPr lang="en-US" altLang="en-US" sz="1700" dirty="0">
                <a:solidFill>
                  <a:srgbClr val="000000"/>
                </a:solidFill>
              </a:rPr>
              <a:t>Turn from 075°-097°…</a:t>
            </a:r>
          </a:p>
          <a:p>
            <a:pPr marL="457200" lvl="0" indent="-457200" eaLnBrk="1" hangingPunct="1">
              <a:lnSpc>
                <a:spcPct val="200000"/>
              </a:lnSpc>
              <a:buClr>
                <a:srgbClr val="000000"/>
              </a:buClr>
              <a:buFont typeface="+mj-lt"/>
              <a:buAutoNum type="arabicPeriod"/>
            </a:pPr>
            <a:r>
              <a:rPr lang="en-US" altLang="en-US" sz="1700" dirty="0">
                <a:solidFill>
                  <a:srgbClr val="000000"/>
                </a:solidFill>
              </a:rPr>
              <a:t>LASSEN drives the ship and U/W time.</a:t>
            </a:r>
          </a:p>
          <a:p>
            <a:pPr marL="457200" lvl="0" indent="-457200" eaLnBrk="1" hangingPunct="1">
              <a:lnSpc>
                <a:spcPct val="200000"/>
              </a:lnSpc>
              <a:buClr>
                <a:srgbClr val="000000"/>
              </a:buClr>
              <a:buFont typeface="+mj-lt"/>
              <a:buAutoNum type="arabicPeriod"/>
            </a:pPr>
            <a:r>
              <a:rPr lang="en-US" altLang="en-US" sz="1700" dirty="0">
                <a:solidFill>
                  <a:srgbClr val="000000"/>
                </a:solidFill>
              </a:rPr>
              <a:t>Safety of Navigation is ship’s business!</a:t>
            </a:r>
          </a:p>
          <a:p>
            <a:pPr marL="0" indent="0" eaLnBrk="1" hangingPunct="1">
              <a:buNone/>
            </a:pPr>
            <a:endParaRPr lang="en-US" altLang="en-US" sz="2000" b="1" u="sng" dirty="0">
              <a:effectLst>
                <a:outerShdw blurRad="38100" dist="38100" dir="2700000" algn="tl">
                  <a:srgbClr val="000000">
                    <a:alpha val="43137"/>
                  </a:srgbClr>
                </a:outerShdw>
              </a:effectLst>
              <a:latin typeface="Arial Black" panose="020B0A04020102020204" pitchFamily="34" charset="0"/>
            </a:endParaRPr>
          </a:p>
        </p:txBody>
      </p:sp>
      <p:sp>
        <p:nvSpPr>
          <p:cNvPr id="51206" name="Line 13">
            <a:extLst>
              <a:ext uri="{FF2B5EF4-FFF2-40B4-BE49-F238E27FC236}">
                <a16:creationId xmlns:a16="http://schemas.microsoft.com/office/drawing/2014/main" id="{389A4399-2D23-4031-B9DC-C682718AC49C}"/>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07" name="Line 14">
            <a:extLst>
              <a:ext uri="{FF2B5EF4-FFF2-40B4-BE49-F238E27FC236}">
                <a16:creationId xmlns:a16="http://schemas.microsoft.com/office/drawing/2014/main" id="{592486A4-2364-46A1-BE1D-3059419A0A20}"/>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08" name="Rectangle 10">
            <a:extLst>
              <a:ext uri="{FF2B5EF4-FFF2-40B4-BE49-F238E27FC236}">
                <a16:creationId xmlns:a16="http://schemas.microsoft.com/office/drawing/2014/main" id="{27FB1C5C-E105-4501-8BCC-EB0162CC8ECB}"/>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Tree>
    <p:extLst>
      <p:ext uri="{BB962C8B-B14F-4D97-AF65-F5344CB8AC3E}">
        <p14:creationId xmlns:p14="http://schemas.microsoft.com/office/powerpoint/2010/main" val="19597500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Y:\9. COMMAND GROUPS AND ORGS\Crew Public Affairs\SUSTAINEX 2019\190328\190328-N-CE622-02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0" y="1752600"/>
            <a:ext cx="8229600" cy="1143000"/>
          </a:xfrm>
        </p:spPr>
        <p:txBody>
          <a:bodyPr/>
          <a:lstStyle/>
          <a:p>
            <a:r>
              <a:rPr lang="en-US" sz="4400" dirty="0">
                <a:solidFill>
                  <a:schemeClr val="tx1"/>
                </a:solidFill>
              </a:rPr>
              <a:t>QUESTIONS?</a:t>
            </a:r>
          </a:p>
        </p:txBody>
      </p:sp>
      <p:sp>
        <p:nvSpPr>
          <p:cNvPr id="5" name="Date Placeholder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07647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3">
            <a:extLst>
              <a:ext uri="{FF2B5EF4-FFF2-40B4-BE49-F238E27FC236}">
                <a16:creationId xmlns:a16="http://schemas.microsoft.com/office/drawing/2014/main" id="{41FB2940-7DD6-48F4-BE90-A17DB160FAB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2227" name="Rectangle 2">
            <a:extLst>
              <a:ext uri="{FF2B5EF4-FFF2-40B4-BE49-F238E27FC236}">
                <a16:creationId xmlns:a16="http://schemas.microsoft.com/office/drawing/2014/main" id="{E876BF1C-C65B-46A1-A10D-6B3A42630B29}"/>
              </a:ext>
            </a:extLst>
          </p:cNvPr>
          <p:cNvSpPr>
            <a:spLocks noGrp="1" noChangeArrowheads="1"/>
          </p:cNvSpPr>
          <p:nvPr>
            <p:ph type="body" idx="1"/>
          </p:nvPr>
        </p:nvSpPr>
        <p:spPr>
          <a:xfrm>
            <a:off x="609600" y="533400"/>
            <a:ext cx="7772400" cy="5715000"/>
          </a:xfrm>
          <a:noFill/>
        </p:spPr>
        <p:txBody>
          <a:bodyPr/>
          <a:lstStyle/>
          <a:p>
            <a:pPr eaLnBrk="1" hangingPunct="1">
              <a:lnSpc>
                <a:spcPct val="80000"/>
              </a:lnSpc>
              <a:buFontTx/>
              <a:buNone/>
            </a:pPr>
            <a:endParaRPr lang="en-US" altLang="en-US" sz="2800" b="1" dirty="0"/>
          </a:p>
          <a:p>
            <a:pPr algn="ctr" eaLnBrk="1" hangingPunct="1">
              <a:lnSpc>
                <a:spcPct val="80000"/>
              </a:lnSpc>
              <a:buFontTx/>
              <a:buNone/>
            </a:pPr>
            <a:endParaRPr lang="en-US" altLang="en-US" sz="2500" b="1" dirty="0"/>
          </a:p>
          <a:p>
            <a:pPr algn="ctr" eaLnBrk="1" hangingPunct="1">
              <a:lnSpc>
                <a:spcPct val="80000"/>
              </a:lnSpc>
              <a:buFontTx/>
              <a:buNone/>
            </a:pPr>
            <a:r>
              <a:rPr lang="en-US" altLang="en-US" sz="2500" b="1" i="1" dirty="0">
                <a:effectLst>
                  <a:outerShdw blurRad="38100" dist="38100" dir="2700000" algn="tl">
                    <a:srgbClr val="000000">
                      <a:alpha val="43137"/>
                    </a:srgbClr>
                  </a:outerShdw>
                </a:effectLst>
                <a:latin typeface="Arial Black" panose="020B0A04020102020204" pitchFamily="34" charset="0"/>
              </a:rPr>
              <a:t>NAVIGATOR</a:t>
            </a:r>
          </a:p>
          <a:p>
            <a:pPr algn="ctr" eaLnBrk="1" hangingPunct="1">
              <a:lnSpc>
                <a:spcPct val="80000"/>
              </a:lnSpc>
              <a:buFontTx/>
              <a:buNone/>
            </a:pPr>
            <a:endParaRPr lang="en-US" altLang="en-US" sz="2800" b="1" dirty="0"/>
          </a:p>
          <a:p>
            <a:pPr algn="ctr" eaLnBrk="1" hangingPunct="1">
              <a:lnSpc>
                <a:spcPct val="80000"/>
              </a:lnSpc>
              <a:buFontTx/>
              <a:buNone/>
            </a:pPr>
            <a:r>
              <a:rPr lang="en-US" altLang="en-US" sz="2800" b="1" dirty="0"/>
              <a:t>____________________</a:t>
            </a:r>
          </a:p>
          <a:p>
            <a:pPr algn="ctr" eaLnBrk="1" hangingPunct="1">
              <a:lnSpc>
                <a:spcPct val="80000"/>
              </a:lnSpc>
              <a:buFontTx/>
              <a:buNone/>
            </a:pPr>
            <a:r>
              <a:rPr lang="en-US" altLang="en-US" sz="2800" b="1" dirty="0"/>
              <a:t>                            </a:t>
            </a:r>
          </a:p>
          <a:p>
            <a:pPr algn="ctr" eaLnBrk="1" hangingPunct="1">
              <a:lnSpc>
                <a:spcPct val="80000"/>
              </a:lnSpc>
              <a:buFontTx/>
              <a:buNone/>
            </a:pPr>
            <a:r>
              <a:rPr lang="en-US" altLang="en-US" sz="2500" b="1" i="1" dirty="0">
                <a:effectLst>
                  <a:outerShdw blurRad="38100" dist="38100" dir="2700000" algn="tl">
                    <a:srgbClr val="000000">
                      <a:alpha val="43137"/>
                    </a:srgbClr>
                  </a:outerShdw>
                </a:effectLst>
                <a:latin typeface="Arial Black" panose="020B0A04020102020204" pitchFamily="34" charset="0"/>
              </a:rPr>
              <a:t>EXECUTIVE OFFICER</a:t>
            </a:r>
            <a:r>
              <a:rPr lang="en-US" altLang="en-US" sz="2800" b="1" i="1" dirty="0">
                <a:effectLst>
                  <a:outerShdw blurRad="38100" dist="38100" dir="2700000" algn="tl">
                    <a:srgbClr val="000000">
                      <a:alpha val="43137"/>
                    </a:srgbClr>
                  </a:outerShdw>
                </a:effectLst>
                <a:latin typeface="Arial Black" panose="020B0A04020102020204" pitchFamily="34" charset="0"/>
              </a:rPr>
              <a:t>  </a:t>
            </a:r>
          </a:p>
          <a:p>
            <a:pPr algn="ctr" eaLnBrk="1" hangingPunct="1">
              <a:lnSpc>
                <a:spcPct val="80000"/>
              </a:lnSpc>
              <a:buFontTx/>
              <a:buNone/>
            </a:pPr>
            <a:endParaRPr lang="en-US" altLang="en-US" sz="2800" b="1" dirty="0"/>
          </a:p>
          <a:p>
            <a:pPr algn="ctr" eaLnBrk="1" hangingPunct="1">
              <a:lnSpc>
                <a:spcPct val="80000"/>
              </a:lnSpc>
              <a:buFontTx/>
              <a:buNone/>
            </a:pPr>
            <a:r>
              <a:rPr lang="en-US" altLang="en-US" sz="2800" b="1" dirty="0"/>
              <a:t>_____________________</a:t>
            </a:r>
          </a:p>
          <a:p>
            <a:pPr algn="ctr" eaLnBrk="1" hangingPunct="1">
              <a:lnSpc>
                <a:spcPct val="80000"/>
              </a:lnSpc>
            </a:pPr>
            <a:endParaRPr lang="en-US" altLang="en-US" sz="2800" b="1" dirty="0"/>
          </a:p>
          <a:p>
            <a:pPr algn="ctr" eaLnBrk="1" hangingPunct="1">
              <a:lnSpc>
                <a:spcPct val="80000"/>
              </a:lnSpc>
              <a:buFontTx/>
              <a:buNone/>
            </a:pPr>
            <a:r>
              <a:rPr lang="en-US" altLang="en-US" sz="2500" b="1" i="1" dirty="0">
                <a:effectLst>
                  <a:outerShdw blurRad="38100" dist="38100" dir="2700000" algn="tl">
                    <a:srgbClr val="000000">
                      <a:alpha val="43137"/>
                    </a:srgbClr>
                  </a:outerShdw>
                </a:effectLst>
                <a:latin typeface="Arial Black" panose="020B0A04020102020204" pitchFamily="34" charset="0"/>
              </a:rPr>
              <a:t>COMMANDING OFFICER</a:t>
            </a:r>
            <a:r>
              <a:rPr lang="en-US" altLang="en-US" sz="2800" b="1" i="1" dirty="0">
                <a:effectLst>
                  <a:outerShdw blurRad="38100" dist="38100" dir="2700000" algn="tl">
                    <a:srgbClr val="000000">
                      <a:alpha val="43137"/>
                    </a:srgbClr>
                  </a:outerShdw>
                </a:effectLst>
                <a:latin typeface="Arial Black" panose="020B0A04020102020204" pitchFamily="34" charset="0"/>
              </a:rPr>
              <a:t>  </a:t>
            </a:r>
          </a:p>
          <a:p>
            <a:pPr algn="ctr" eaLnBrk="1" hangingPunct="1">
              <a:lnSpc>
                <a:spcPct val="80000"/>
              </a:lnSpc>
            </a:pPr>
            <a:endParaRPr lang="en-US" altLang="en-US" sz="2800" b="1" dirty="0"/>
          </a:p>
          <a:p>
            <a:pPr algn="ctr" eaLnBrk="1" hangingPunct="1">
              <a:lnSpc>
                <a:spcPct val="80000"/>
              </a:lnSpc>
              <a:buFontTx/>
              <a:buNone/>
            </a:pPr>
            <a:r>
              <a:rPr lang="en-US" altLang="en-US" sz="2800" b="1" dirty="0"/>
              <a:t>_____________________</a:t>
            </a:r>
          </a:p>
        </p:txBody>
      </p:sp>
      <p:sp>
        <p:nvSpPr>
          <p:cNvPr id="2" name="TextBox 1"/>
          <p:cNvSpPr txBox="1"/>
          <p:nvPr/>
        </p:nvSpPr>
        <p:spPr>
          <a:xfrm>
            <a:off x="762000" y="152400"/>
            <a:ext cx="7467600"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sng"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Arial Black" panose="020B0A04020102020204" pitchFamily="34" charset="0"/>
                <a:ea typeface="+mn-ea"/>
                <a:cs typeface="+mn-cs"/>
              </a:rPr>
              <a:t>APPROVAL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Arial Black" panose="020B0A04020102020204" pitchFamily="34" charset="0"/>
                <a:ea typeface="+mn-ea"/>
                <a:cs typeface="+mn-cs"/>
              </a:rPr>
              <a:t>Commanding Officer</a:t>
            </a:r>
          </a:p>
        </p:txBody>
      </p:sp>
    </p:spTree>
    <p:extLst>
      <p:ext uri="{BB962C8B-B14F-4D97-AF65-F5344CB8AC3E}">
        <p14:creationId xmlns:p14="http://schemas.microsoft.com/office/powerpoint/2010/main" val="34485537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152400" y="1600200"/>
          <a:ext cx="8781982" cy="4696683"/>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61158">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17852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DESCRIBE the following operational messages: LOGREQ, WEAX, and MOVREP.</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impact of hazardous weather conditions on surface and flight operations.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DESCRIBE different weather fronts and the difference between high and low pressure systems.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DESCRIBE the importance of understanding Tides and Currents.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DESCRIBE the causes of tides.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DESCRIBE the two main types of currents and the two main types of tidal currents.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DESCRIBE the different types of watch conditions.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DETERMINE the appropriate </a:t>
                      </a:r>
                      <a:r>
                        <a:rPr lang="en-US" sz="1800" dirty="0" err="1">
                          <a:solidFill>
                            <a:schemeClr val="tx1"/>
                          </a:solidFill>
                          <a:effectLst/>
                          <a:latin typeface="Times New Roman" panose="02020603050405020304" pitchFamily="18" charset="0"/>
                          <a:cs typeface="Times New Roman" panose="02020603050405020304" pitchFamily="18" charset="0"/>
                        </a:rPr>
                        <a:t>watchstanders</a:t>
                      </a:r>
                      <a:r>
                        <a:rPr lang="en-US" sz="1800" dirty="0">
                          <a:solidFill>
                            <a:schemeClr val="tx1"/>
                          </a:solidFill>
                          <a:effectLst/>
                          <a:latin typeface="Times New Roman" panose="02020603050405020304" pitchFamily="18" charset="0"/>
                          <a:cs typeface="Times New Roman" panose="02020603050405020304" pitchFamily="18" charset="0"/>
                        </a:rPr>
                        <a:t> needed for Restricted Waters, Piloting Waters, Coastal Waters and Open Ocean Transits IAW the NAVDORM.</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DEFINE the purpose of a Navigation Brief.</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LIST the major components of a Navigation Brief.</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3214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2764058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OTSR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572000" cy="4462760"/>
          </a:xfrm>
          <a:prstGeom prst="rect">
            <a:avLst/>
          </a:prstGeom>
        </p:spPr>
        <p:txBody>
          <a:bodyPr>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-An OTSR is also requested from FLEWEACEN.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-Can be based on the ship’s operational limits.</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-If severe weather is predicted to be encountered along your PIM which will exceed the ship’s limits, FLEWEACEN will propose a potentially safer alternate route that will remain outside the ship’s operational limits.</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65B976C2-1D4A-4248-81C5-726EBB7F0F02}"/>
              </a:ext>
            </a:extLst>
          </p:cNvPr>
          <p:cNvPicPr>
            <a:picLocks noChangeAspect="1"/>
          </p:cNvPicPr>
          <p:nvPr/>
        </p:nvPicPr>
        <p:blipFill>
          <a:blip r:embed="rId5"/>
          <a:stretch>
            <a:fillRect/>
          </a:stretch>
        </p:blipFill>
        <p:spPr>
          <a:xfrm>
            <a:off x="4808592" y="1266295"/>
            <a:ext cx="4194412" cy="5218628"/>
          </a:xfrm>
          <a:prstGeom prst="rect">
            <a:avLst/>
          </a:prstGeom>
        </p:spPr>
      </p:pic>
    </p:spTree>
    <p:extLst>
      <p:ext uri="{BB962C8B-B14F-4D97-AF65-F5344CB8AC3E}">
        <p14:creationId xmlns:p14="http://schemas.microsoft.com/office/powerpoint/2010/main" val="9986023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Getting Underway!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267200" cy="2031325"/>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-With the operational messages covered, we must now take a look at the prevailing weather conditions before we get off the pier.</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-Weather is of the upmost importance to a prudent navigator.</a:t>
            </a:r>
          </a:p>
        </p:txBody>
      </p:sp>
      <p:pic>
        <p:nvPicPr>
          <p:cNvPr id="2" name="Picture 1">
            <a:extLst>
              <a:ext uri="{FF2B5EF4-FFF2-40B4-BE49-F238E27FC236}">
                <a16:creationId xmlns:a16="http://schemas.microsoft.com/office/drawing/2014/main" id="{6FC8E447-2124-47FF-A12A-D86C387A6BB7}"/>
              </a:ext>
            </a:extLst>
          </p:cNvPr>
          <p:cNvPicPr>
            <a:picLocks noChangeAspect="1"/>
          </p:cNvPicPr>
          <p:nvPr/>
        </p:nvPicPr>
        <p:blipFill>
          <a:blip r:embed="rId5"/>
          <a:stretch>
            <a:fillRect/>
          </a:stretch>
        </p:blipFill>
        <p:spPr>
          <a:xfrm>
            <a:off x="4634325" y="2309020"/>
            <a:ext cx="4496228" cy="2995612"/>
          </a:xfrm>
          <a:prstGeom prst="rect">
            <a:avLst/>
          </a:prstGeom>
        </p:spPr>
      </p:pic>
    </p:spTree>
    <p:extLst>
      <p:ext uri="{BB962C8B-B14F-4D97-AF65-F5344CB8AC3E}">
        <p14:creationId xmlns:p14="http://schemas.microsoft.com/office/powerpoint/2010/main" val="41302603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Why Is Weather Important?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3.googleusercontent.com/ldmZHKT28rQg_5vV3yJn5doQBjnSTRsodsFbvRg5C6PKliWDy_-ftOyL6ppbiDVZw85jtUH19swMbMSqcvYbid0IXX1tMqiHjrwDomqMaJzxp9QtAr3MqzfuirdjoJ7Kp5Vg8Z64mrGj5fjawv0W-g=nw">
            <a:extLst>
              <a:ext uri="{FF2B5EF4-FFF2-40B4-BE49-F238E27FC236}">
                <a16:creationId xmlns:a16="http://schemas.microsoft.com/office/drawing/2014/main" id="{377C4916-F340-4D43-9BBA-6A3AB951D2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14" y="1854491"/>
            <a:ext cx="247650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vuGwl3LhmzkHaWMlccr1DZRpx_inRQdtFd_PvtzbDg2P15iLVFmPuojerUsfZi7bDERf-viaB3thZm1-n21-ngSNEhydP7GEksTIqegpoOfJ-L_5OA-DHiOpiTVvLlqfWWzeQ9kPXtOkSIkKAcUTFQ=nw">
            <a:extLst>
              <a:ext uri="{FF2B5EF4-FFF2-40B4-BE49-F238E27FC236}">
                <a16:creationId xmlns:a16="http://schemas.microsoft.com/office/drawing/2014/main" id="{AA97AF90-159D-4A55-B4D1-3279822FA1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8197" y="1752600"/>
            <a:ext cx="3142403" cy="396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F0E6CA-0EBC-43CA-BCCE-9BDAE83BC112}"/>
              </a:ext>
            </a:extLst>
          </p:cNvPr>
          <p:cNvSpPr txBox="1"/>
          <p:nvPr/>
        </p:nvSpPr>
        <p:spPr>
          <a:xfrm>
            <a:off x="358775" y="4724400"/>
            <a:ext cx="2841625" cy="1569660"/>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Typhoon Cobra AKA Halsey’s Typhoon 17 Dec 1944</a:t>
            </a:r>
          </a:p>
        </p:txBody>
      </p:sp>
      <p:sp>
        <p:nvSpPr>
          <p:cNvPr id="5" name="TextBox 4">
            <a:extLst>
              <a:ext uri="{FF2B5EF4-FFF2-40B4-BE49-F238E27FC236}">
                <a16:creationId xmlns:a16="http://schemas.microsoft.com/office/drawing/2014/main" id="{15C459F4-6459-405F-905C-536F241EFD6A}"/>
              </a:ext>
            </a:extLst>
          </p:cNvPr>
          <p:cNvSpPr txBox="1"/>
          <p:nvPr/>
        </p:nvSpPr>
        <p:spPr>
          <a:xfrm>
            <a:off x="5468197" y="5791200"/>
            <a:ext cx="3066203"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Admiral William “Bull” Halsey-Commander 3</a:t>
            </a:r>
            <a:r>
              <a:rPr lang="en-US" sz="1400" baseline="30000" dirty="0">
                <a:latin typeface="Times New Roman" panose="02020603050405020304" pitchFamily="18" charset="0"/>
                <a:cs typeface="Times New Roman" panose="02020603050405020304" pitchFamily="18" charset="0"/>
              </a:rPr>
              <a:t>rd</a:t>
            </a:r>
            <a:r>
              <a:rPr lang="en-US" sz="1400" dirty="0">
                <a:latin typeface="Times New Roman" panose="02020603050405020304" pitchFamily="18" charset="0"/>
                <a:cs typeface="Times New Roman" panose="02020603050405020304" pitchFamily="18" charset="0"/>
              </a:rPr>
              <a:t> Fleet</a:t>
            </a:r>
          </a:p>
        </p:txBody>
      </p:sp>
    </p:spTree>
    <p:extLst>
      <p:ext uri="{BB962C8B-B14F-4D97-AF65-F5344CB8AC3E}">
        <p14:creationId xmlns:p14="http://schemas.microsoft.com/office/powerpoint/2010/main" val="253095534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Why Is Weather Important?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C459F4-6459-405F-905C-536F241EFD6A}"/>
              </a:ext>
            </a:extLst>
          </p:cNvPr>
          <p:cNvSpPr txBox="1"/>
          <p:nvPr/>
        </p:nvSpPr>
        <p:spPr>
          <a:xfrm>
            <a:off x="5257800" y="5209947"/>
            <a:ext cx="3066203" cy="1538883"/>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80-100 </a:t>
            </a:r>
            <a:r>
              <a:rPr lang="en-US" sz="2000" dirty="0" err="1">
                <a:latin typeface="Times New Roman" panose="02020603050405020304" pitchFamily="18" charset="0"/>
                <a:cs typeface="Times New Roman" panose="02020603050405020304" pitchFamily="18" charset="0"/>
              </a:rPr>
              <a:t>kt</a:t>
            </a:r>
            <a:r>
              <a:rPr lang="en-US" sz="2000" dirty="0">
                <a:latin typeface="Times New Roman" panose="02020603050405020304" pitchFamily="18" charset="0"/>
                <a:cs typeface="Times New Roman" panose="02020603050405020304" pitchFamily="18" charset="0"/>
              </a:rPr>
              <a:t> sustained wind</a:t>
            </a: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120 </a:t>
            </a:r>
            <a:r>
              <a:rPr lang="en-US" sz="2000" dirty="0" err="1">
                <a:latin typeface="Times New Roman" panose="02020603050405020304" pitchFamily="18" charset="0"/>
                <a:cs typeface="Times New Roman" panose="02020603050405020304" pitchFamily="18" charset="0"/>
              </a:rPr>
              <a:t>kt</a:t>
            </a:r>
            <a:r>
              <a:rPr lang="en-US" sz="2000" dirty="0">
                <a:latin typeface="Times New Roman" panose="02020603050405020304" pitchFamily="18" charset="0"/>
                <a:cs typeface="Times New Roman" panose="02020603050405020304" pitchFamily="18" charset="0"/>
              </a:rPr>
              <a:t> gusts</a:t>
            </a: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40-50 ft high waves</a:t>
            </a:r>
          </a:p>
          <a:p>
            <a:pPr algn="ctr"/>
            <a:endParaRPr lang="en-US" sz="1400" dirty="0">
              <a:latin typeface="Times New Roman" panose="02020603050405020304" pitchFamily="18" charset="0"/>
              <a:cs typeface="Times New Roman" panose="02020603050405020304" pitchFamily="18" charset="0"/>
            </a:endParaRPr>
          </a:p>
        </p:txBody>
      </p:sp>
      <p:pic>
        <p:nvPicPr>
          <p:cNvPr id="3074" name="Picture 2" descr="https://lh6.googleusercontent.com/RALXL3l6zC40p2mZBKiq9bB3hkkWc28tSxkJX78Wr982FT-Lh7MDDZdgvvlPSLrZDJTv5t2IM8lKlHwB-wvxUyFNLJFTC7cC7gxJG6i0mY4bluuFexhJG2fFnEg5rxxEgvp-YGk92QayT714EMgoeQ=nw">
            <a:extLst>
              <a:ext uri="{FF2B5EF4-FFF2-40B4-BE49-F238E27FC236}">
                <a16:creationId xmlns:a16="http://schemas.microsoft.com/office/drawing/2014/main" id="{DC18162E-4061-433C-8DB0-4BA44DB86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74880"/>
            <a:ext cx="3505200" cy="27457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XWtONoswPtEgJ4EOG44SL3ouY3U3v9N07QsxYv-2iY1Sbjmqtm5_iAldmn5fIUjtVYA_X_6PpAL9HfaqebMLFblNmV6fKzuDo6PiMD2c4CBDO52DpcH_fV3u7MigjC2QZwTSzFzET8nUuSXzrla0ww=nw">
            <a:extLst>
              <a:ext uri="{FF2B5EF4-FFF2-40B4-BE49-F238E27FC236}">
                <a16:creationId xmlns:a16="http://schemas.microsoft.com/office/drawing/2014/main" id="{4E06E9BF-23E3-4A49-B28A-F351C6A9ED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1828800"/>
            <a:ext cx="4870448" cy="34122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6.googleusercontent.com/6WE-EoaHJTyGP_H_xZ52VPLQhGF5DPzhCLbdEJmoMqgKh5oVjx2QRHDchlulAY78H3aLDv32YNGuBgeFPD2sL5e384gInyVlNv7VJxEfm8TP32OA8xTIUAR4mkiPmtydv0F5s562U5bFw4Tr8RCBHg=nw">
            <a:extLst>
              <a:ext uri="{FF2B5EF4-FFF2-40B4-BE49-F238E27FC236}">
                <a16:creationId xmlns:a16="http://schemas.microsoft.com/office/drawing/2014/main" id="{AD9B6A04-D8F6-4FAB-B81C-AF50F7CF89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997" y="4452370"/>
            <a:ext cx="3066203" cy="2098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79943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Why Is Weather Important?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C459F4-6459-405F-905C-536F241EFD6A}"/>
              </a:ext>
            </a:extLst>
          </p:cNvPr>
          <p:cNvSpPr txBox="1"/>
          <p:nvPr/>
        </p:nvSpPr>
        <p:spPr>
          <a:xfrm>
            <a:off x="5257800" y="5209947"/>
            <a:ext cx="3066203" cy="1538883"/>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3 destroyers sunk</a:t>
            </a: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790 lives lost</a:t>
            </a: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9 warships damaged</a:t>
            </a: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100 aircraft lost</a:t>
            </a:r>
          </a:p>
          <a:p>
            <a:pPr algn="ctr"/>
            <a:endParaRPr lang="en-US" sz="1400" dirty="0">
              <a:latin typeface="Times New Roman" panose="02020603050405020304" pitchFamily="18" charset="0"/>
              <a:cs typeface="Times New Roman" panose="02020603050405020304" pitchFamily="18" charset="0"/>
            </a:endParaRPr>
          </a:p>
        </p:txBody>
      </p:sp>
      <p:pic>
        <p:nvPicPr>
          <p:cNvPr id="4098" name="Picture 2" descr="https://lh5.googleusercontent.com/-W9X1oZQu9NlLXoAw_2VfGXcdHOMFnu5tIEiQVP2U37lX2A0KgZUAtPfTbGAIF_Uc2xmGfHQeS2ekQKAD8eAK8C31aRlichLPBke_Qo4FKLmIftsz8w9Mx9tZVV9Kbl-2_RshjXk7d4SBHVMh6HrwQ=nw">
            <a:extLst>
              <a:ext uri="{FF2B5EF4-FFF2-40B4-BE49-F238E27FC236}">
                <a16:creationId xmlns:a16="http://schemas.microsoft.com/office/drawing/2014/main" id="{736F63B4-5772-42E0-9686-1AF429476B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8" y="1698465"/>
            <a:ext cx="3531523" cy="22035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6.googleusercontent.com/Wv0oRUVu-LfD26zd8nkYZhEgt45oQhp-qlWdp8-lzIe7Ig2B_bYoVjd85FuY7cFem4en_Ty0KRoWHmc8ssNY14qPC0ByLFkSyC5WhrkPoCx3t6lsSMlxUIRcG3bXJt-Icm9LrFEiVAXGrN4tHPoNag=nw">
            <a:extLst>
              <a:ext uri="{FF2B5EF4-FFF2-40B4-BE49-F238E27FC236}">
                <a16:creationId xmlns:a16="http://schemas.microsoft.com/office/drawing/2014/main" id="{8791E10D-A082-46D0-96FA-FC232737CD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1319" y="1717116"/>
            <a:ext cx="4598024" cy="33553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6.googleusercontent.com/MxlZ44A1tN6IyRO2wdnKgwVB5HwsLx9evcV-yJnN8kRZ5YR1PRoKjz60UBkUT4G_gNiV18bRcVqF5J0rTy0sxh0jxE3dpk-CpBrnGcN2_acBZWXMJ3aky29HQbaVNF4PpHQSh3eePgIX1qOuZvgZsw=nw">
            <a:extLst>
              <a:ext uri="{FF2B5EF4-FFF2-40B4-BE49-F238E27FC236}">
                <a16:creationId xmlns:a16="http://schemas.microsoft.com/office/drawing/2014/main" id="{9854FDC5-D166-4FC8-B3A2-D2ABC1D45F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856037"/>
            <a:ext cx="3536951" cy="265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14016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Bad Weather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213359012"/>
              </p:ext>
            </p:extLst>
          </p:nvPr>
        </p:nvGraphicFramePr>
        <p:xfrm>
          <a:off x="358775" y="1905000"/>
          <a:ext cx="8488865" cy="4500838"/>
        </p:xfrm>
        <a:graphic>
          <a:graphicData uri="http://schemas.openxmlformats.org/drawingml/2006/table">
            <a:tbl>
              <a:tblPr firstRow="1" firstCol="1" bandRow="1">
                <a:tableStyleId>{5C22544A-7EE6-4342-B048-85BDC9FD1C3A}</a:tableStyleId>
              </a:tblPr>
              <a:tblGrid>
                <a:gridCol w="8488865">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Vessels collide in bad weather: </a:t>
                      </a:r>
                      <a:r>
                        <a:rPr lang="en-US" sz="1800" b="1" u="none" dirty="0">
                          <a:solidFill>
                            <a:schemeClr val="tx1"/>
                          </a:solidFill>
                          <a:effectLst/>
                          <a:latin typeface="Times New Roman" panose="02020603050405020304" pitchFamily="18" charset="0"/>
                          <a:ea typeface="Times New Roman" panose="02020603050405020304" pitchFamily="18" charset="0"/>
                          <a:hlinkClick r:id="rId5"/>
                        </a:rPr>
                        <a:t>https://www.youtube.com/watch?v=cC_eb7R3wPI</a:t>
                      </a: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Helicopter landing in rough seas: </a:t>
                      </a:r>
                      <a:r>
                        <a:rPr lang="en-US" sz="1800" b="1" u="none" dirty="0">
                          <a:solidFill>
                            <a:schemeClr val="tx1"/>
                          </a:solidFill>
                          <a:effectLst/>
                          <a:latin typeface="Times New Roman" panose="02020603050405020304" pitchFamily="18" charset="0"/>
                          <a:ea typeface="Times New Roman" panose="02020603050405020304" pitchFamily="18" charset="0"/>
                          <a:hlinkClick r:id="rId6"/>
                        </a:rPr>
                        <a:t>https://www.youtube.com/watch?v=NJIZTL2ZyEw</a:t>
                      </a: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Big seas: </a:t>
                      </a:r>
                      <a:r>
                        <a:rPr lang="en-US" sz="1800" b="1" u="none" dirty="0">
                          <a:solidFill>
                            <a:schemeClr val="tx1"/>
                          </a:solidFill>
                          <a:effectLst/>
                          <a:latin typeface="Times New Roman" panose="02020603050405020304" pitchFamily="18" charset="0"/>
                          <a:ea typeface="Times New Roman" panose="02020603050405020304" pitchFamily="18" charset="0"/>
                          <a:hlinkClick r:id="rId7"/>
                        </a:rPr>
                        <a:t>https://www.youtube.com/watch?v=tfEo6E6nElE</a:t>
                      </a: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Navy ship hit by 50 ft wave” </a:t>
                      </a:r>
                      <a:r>
                        <a:rPr lang="en-US" sz="1800" b="1" u="none" dirty="0">
                          <a:solidFill>
                            <a:schemeClr val="tx1"/>
                          </a:solidFill>
                          <a:effectLst/>
                          <a:latin typeface="Times New Roman" panose="02020603050405020304" pitchFamily="18" charset="0"/>
                          <a:ea typeface="Times New Roman" panose="02020603050405020304" pitchFamily="18" charset="0"/>
                          <a:hlinkClick r:id="rId8"/>
                        </a:rPr>
                        <a:t>https://www.youtube.com/watch?v=VYKBWldSBGg</a:t>
                      </a: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Carrier in big seas: </a:t>
                      </a:r>
                      <a:r>
                        <a:rPr lang="en-US" sz="1800" b="1" u="none" dirty="0">
                          <a:solidFill>
                            <a:schemeClr val="tx1"/>
                          </a:solidFill>
                          <a:effectLst/>
                          <a:latin typeface="Times New Roman" panose="02020603050405020304" pitchFamily="18" charset="0"/>
                          <a:ea typeface="Times New Roman" panose="02020603050405020304" pitchFamily="18" charset="0"/>
                          <a:hlinkClick r:id="rId9"/>
                        </a:rPr>
                        <a:t>https://www.youtube.com/watch?v=Z0Jzb8dfcC4</a:t>
                      </a: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
        <p:nvSpPr>
          <p:cNvPr id="2" name="Rectangle 1">
            <a:extLst>
              <a:ext uri="{FF2B5EF4-FFF2-40B4-BE49-F238E27FC236}">
                <a16:creationId xmlns:a16="http://schemas.microsoft.com/office/drawing/2014/main" id="{9E916789-DE67-44BB-838F-340E0C8F958E}"/>
              </a:ext>
            </a:extLst>
          </p:cNvPr>
          <p:cNvSpPr/>
          <p:nvPr/>
        </p:nvSpPr>
        <p:spPr>
          <a:xfrm>
            <a:off x="4408334" y="3075057"/>
            <a:ext cx="327333" cy="707886"/>
          </a:xfrm>
          <a:prstGeom prst="rect">
            <a:avLst/>
          </a:prstGeom>
        </p:spPr>
        <p:txBody>
          <a:bodyPr wrap="none">
            <a:spAutoFit/>
          </a:bodyPr>
          <a:lstStyle/>
          <a:p>
            <a:r>
              <a:rPr lang="en-US" b="0" dirty="0"/>
              <a:t> </a:t>
            </a:r>
            <a:endParaRPr lang="en-US" dirty="0"/>
          </a:p>
        </p:txBody>
      </p:sp>
      <p:sp>
        <p:nvSpPr>
          <p:cNvPr id="4" name="Rectangle 3">
            <a:extLst>
              <a:ext uri="{FF2B5EF4-FFF2-40B4-BE49-F238E27FC236}">
                <a16:creationId xmlns:a16="http://schemas.microsoft.com/office/drawing/2014/main" id="{36E4DC42-E7F8-48B4-AC8C-34447AE89A88}"/>
              </a:ext>
            </a:extLst>
          </p:cNvPr>
          <p:cNvSpPr/>
          <p:nvPr/>
        </p:nvSpPr>
        <p:spPr>
          <a:xfrm>
            <a:off x="4408334" y="3075057"/>
            <a:ext cx="327333" cy="707886"/>
          </a:xfrm>
          <a:prstGeom prst="rect">
            <a:avLst/>
          </a:prstGeom>
        </p:spPr>
        <p:txBody>
          <a:bodyPr wrap="none">
            <a:spAutoFit/>
          </a:bodyPr>
          <a:lstStyle/>
          <a:p>
            <a:r>
              <a:rPr lang="en-US" b="0" dirty="0"/>
              <a:t> </a:t>
            </a:r>
            <a:endParaRPr lang="en-US" dirty="0"/>
          </a:p>
        </p:txBody>
      </p:sp>
      <p:sp>
        <p:nvSpPr>
          <p:cNvPr id="5" name="Rectangle 4">
            <a:extLst>
              <a:ext uri="{FF2B5EF4-FFF2-40B4-BE49-F238E27FC236}">
                <a16:creationId xmlns:a16="http://schemas.microsoft.com/office/drawing/2014/main" id="{4C9A8495-F61F-451E-AA56-172112B6D64A}"/>
              </a:ext>
            </a:extLst>
          </p:cNvPr>
          <p:cNvSpPr/>
          <p:nvPr/>
        </p:nvSpPr>
        <p:spPr>
          <a:xfrm>
            <a:off x="4408334" y="3075057"/>
            <a:ext cx="327333" cy="707886"/>
          </a:xfrm>
          <a:prstGeom prst="rect">
            <a:avLst/>
          </a:prstGeom>
        </p:spPr>
        <p:txBody>
          <a:bodyPr wrap="none">
            <a:spAutoFit/>
          </a:bodyPr>
          <a:lstStyle/>
          <a:p>
            <a:r>
              <a:rPr lang="en-US" b="0" dirty="0"/>
              <a:t> </a:t>
            </a:r>
            <a:endParaRPr lang="en-US" dirty="0"/>
          </a:p>
        </p:txBody>
      </p:sp>
    </p:spTree>
    <p:extLst>
      <p:ext uri="{BB962C8B-B14F-4D97-AF65-F5344CB8AC3E}">
        <p14:creationId xmlns:p14="http://schemas.microsoft.com/office/powerpoint/2010/main" val="28931947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Types of Weather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335514821"/>
              </p:ext>
            </p:extLst>
          </p:nvPr>
        </p:nvGraphicFramePr>
        <p:xfrm>
          <a:off x="358775" y="1905000"/>
          <a:ext cx="8488865" cy="2804160"/>
        </p:xfrm>
        <a:graphic>
          <a:graphicData uri="http://schemas.openxmlformats.org/drawingml/2006/table">
            <a:tbl>
              <a:tblPr firstRow="1" firstCol="1" bandRow="1">
                <a:tableStyleId>{5C22544A-7EE6-4342-B048-85BDC9FD1C3A}</a:tableStyleId>
              </a:tblPr>
              <a:tblGrid>
                <a:gridCol w="8488865">
                  <a:extLst>
                    <a:ext uri="{9D8B030D-6E8A-4147-A177-3AD203B41FA5}">
                      <a16:colId xmlns:a16="http://schemas.microsoft.com/office/drawing/2014/main" val="460837169"/>
                    </a:ext>
                  </a:extLst>
                </a:gridCol>
              </a:tblGrid>
              <a:tr h="1776202">
                <a:tc>
                  <a:txBody>
                    <a:bodyPr/>
                    <a:lstStyle/>
                    <a:p>
                      <a:pPr marL="0" marR="0" hangingPunct="0">
                        <a:spcBef>
                          <a:spcPts val="0"/>
                        </a:spcBef>
                        <a:spcAft>
                          <a:spcPts val="0"/>
                        </a:spcAft>
                      </a:pP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Air mass</a:t>
                      </a:r>
                      <a:r>
                        <a:rPr lang="en-US" sz="1800" b="1" u="none" dirty="0">
                          <a:solidFill>
                            <a:schemeClr val="tx1"/>
                          </a:solidFill>
                          <a:effectLst/>
                          <a:latin typeface="Times New Roman" panose="02020603050405020304" pitchFamily="18" charset="0"/>
                          <a:ea typeface="Times New Roman" panose="02020603050405020304" pitchFamily="18" charset="0"/>
                        </a:rPr>
                        <a:t>: a large body of air with generally uniform temperature and humidity.</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As one moves across land and water, it eventually comes in contact with another air mass with different characteristics. The boundary layer between two types of air masses is known as a </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front</a:t>
                      </a:r>
                      <a:r>
                        <a:rPr lang="en-US" sz="1800" b="1" u="none" dirty="0">
                          <a:solidFill>
                            <a:schemeClr val="tx1"/>
                          </a:solidFill>
                          <a:effectLst/>
                          <a:latin typeface="Times New Roman" panose="02020603050405020304" pitchFamily="18" charset="0"/>
                          <a:ea typeface="Times New Roman" panose="02020603050405020304" pitchFamily="18" charset="0"/>
                        </a:rPr>
                        <a:t>. An approaching front of any type always means changes to the weather are imminent. </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There are four types of fronts: Warm, Cold, Stationary and Occluded.</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101741">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
        <p:nvSpPr>
          <p:cNvPr id="2" name="Rectangle 1">
            <a:extLst>
              <a:ext uri="{FF2B5EF4-FFF2-40B4-BE49-F238E27FC236}">
                <a16:creationId xmlns:a16="http://schemas.microsoft.com/office/drawing/2014/main" id="{9E916789-DE67-44BB-838F-340E0C8F958E}"/>
              </a:ext>
            </a:extLst>
          </p:cNvPr>
          <p:cNvSpPr/>
          <p:nvPr/>
        </p:nvSpPr>
        <p:spPr>
          <a:xfrm>
            <a:off x="4408334" y="3075057"/>
            <a:ext cx="327333" cy="707886"/>
          </a:xfrm>
          <a:prstGeom prst="rect">
            <a:avLst/>
          </a:prstGeom>
        </p:spPr>
        <p:txBody>
          <a:bodyPr wrap="none">
            <a:spAutoFit/>
          </a:bodyPr>
          <a:lstStyle/>
          <a:p>
            <a:r>
              <a:rPr lang="en-US" b="0" dirty="0"/>
              <a:t> </a:t>
            </a:r>
            <a:endParaRPr lang="en-US" dirty="0"/>
          </a:p>
        </p:txBody>
      </p:sp>
      <p:sp>
        <p:nvSpPr>
          <p:cNvPr id="4" name="Rectangle 3">
            <a:extLst>
              <a:ext uri="{FF2B5EF4-FFF2-40B4-BE49-F238E27FC236}">
                <a16:creationId xmlns:a16="http://schemas.microsoft.com/office/drawing/2014/main" id="{36E4DC42-E7F8-48B4-AC8C-34447AE89A88}"/>
              </a:ext>
            </a:extLst>
          </p:cNvPr>
          <p:cNvSpPr/>
          <p:nvPr/>
        </p:nvSpPr>
        <p:spPr>
          <a:xfrm>
            <a:off x="4408334" y="3075057"/>
            <a:ext cx="327333" cy="707886"/>
          </a:xfrm>
          <a:prstGeom prst="rect">
            <a:avLst/>
          </a:prstGeom>
        </p:spPr>
        <p:txBody>
          <a:bodyPr wrap="none">
            <a:spAutoFit/>
          </a:bodyPr>
          <a:lstStyle/>
          <a:p>
            <a:r>
              <a:rPr lang="en-US" b="0" dirty="0"/>
              <a:t> </a:t>
            </a:r>
            <a:endParaRPr lang="en-US" dirty="0"/>
          </a:p>
        </p:txBody>
      </p:sp>
      <p:sp>
        <p:nvSpPr>
          <p:cNvPr id="5" name="Rectangle 4">
            <a:extLst>
              <a:ext uri="{FF2B5EF4-FFF2-40B4-BE49-F238E27FC236}">
                <a16:creationId xmlns:a16="http://schemas.microsoft.com/office/drawing/2014/main" id="{4C9A8495-F61F-451E-AA56-172112B6D64A}"/>
              </a:ext>
            </a:extLst>
          </p:cNvPr>
          <p:cNvSpPr/>
          <p:nvPr/>
        </p:nvSpPr>
        <p:spPr>
          <a:xfrm>
            <a:off x="4408334" y="3075057"/>
            <a:ext cx="327333" cy="707886"/>
          </a:xfrm>
          <a:prstGeom prst="rect">
            <a:avLst/>
          </a:prstGeom>
        </p:spPr>
        <p:txBody>
          <a:bodyPr wrap="none">
            <a:spAutoFit/>
          </a:bodyPr>
          <a:lstStyle/>
          <a:p>
            <a:r>
              <a:rPr lang="en-US" b="0" dirty="0"/>
              <a:t> </a:t>
            </a:r>
            <a:endParaRPr lang="en-US" dirty="0"/>
          </a:p>
        </p:txBody>
      </p:sp>
      <p:pic>
        <p:nvPicPr>
          <p:cNvPr id="5122" name="Picture 2" descr="https://lh3.googleusercontent.com/e-HoGJx7C7h0p_hbqWdm_uSC889ev80KwNjz5-G7XbcuFKLnNimjAHR11jpUF9sZ8CqJfGNNoxHtRTkaspHoBjIlH68kwVT8K7wCc3qU_X63Piiq0GM6AOeZxKgnu5dXPdXRoqbXGgpXuYe5OEll3g=nw">
            <a:extLst>
              <a:ext uri="{FF2B5EF4-FFF2-40B4-BE49-F238E27FC236}">
                <a16:creationId xmlns:a16="http://schemas.microsoft.com/office/drawing/2014/main" id="{9A94D1CA-1BC9-4F3D-A9AD-315782FF21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4154289"/>
            <a:ext cx="5334000" cy="225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33102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Warm Front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335279427"/>
              </p:ext>
            </p:extLst>
          </p:nvPr>
        </p:nvGraphicFramePr>
        <p:xfrm>
          <a:off x="152400" y="4831571"/>
          <a:ext cx="8534400" cy="1402080"/>
        </p:xfrm>
        <a:graphic>
          <a:graphicData uri="http://schemas.openxmlformats.org/drawingml/2006/table">
            <a:tbl>
              <a:tblPr firstRow="1" firstCol="1" bandRow="1">
                <a:tableStyleId>{5C22544A-7EE6-4342-B048-85BDC9FD1C3A}</a:tableStyleId>
              </a:tblPr>
              <a:tblGrid>
                <a:gridCol w="8534400">
                  <a:extLst>
                    <a:ext uri="{9D8B030D-6E8A-4147-A177-3AD203B41FA5}">
                      <a16:colId xmlns:a16="http://schemas.microsoft.com/office/drawing/2014/main" val="460837169"/>
                    </a:ext>
                  </a:extLst>
                </a:gridCol>
              </a:tblGrid>
              <a:tr h="999448">
                <a:tc>
                  <a:txBody>
                    <a:bodyPr/>
                    <a:lstStyle/>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-Slides over and pushes the cold air</a:t>
                      </a: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-Longer</a:t>
                      </a: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-Brings lighter but longer lasting rain.</a:t>
                      </a:r>
                    </a:p>
                    <a:p>
                      <a:pPr marL="0" marR="0" hangingPunct="0">
                        <a:spcBef>
                          <a:spcPts val="0"/>
                        </a:spcBef>
                        <a:spcAft>
                          <a:spcPts val="0"/>
                        </a:spcAft>
                      </a:pPr>
                      <a:endParaRPr lang="en-US" sz="1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5260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43C4870D-9265-45E0-83E6-24C679DCB214}"/>
              </a:ext>
            </a:extLst>
          </p:cNvPr>
          <p:cNvPicPr>
            <a:picLocks noChangeAspect="1"/>
          </p:cNvPicPr>
          <p:nvPr/>
        </p:nvPicPr>
        <p:blipFill rotWithShape="1">
          <a:blip r:embed="rId5"/>
          <a:srcRect l="65000" t="36015" r="11667" b="26296"/>
          <a:stretch/>
        </p:blipFill>
        <p:spPr>
          <a:xfrm>
            <a:off x="1312440" y="1858297"/>
            <a:ext cx="6324600" cy="2873070"/>
          </a:xfrm>
          <a:prstGeom prst="rect">
            <a:avLst/>
          </a:prstGeom>
        </p:spPr>
      </p:pic>
    </p:spTree>
    <p:extLst>
      <p:ext uri="{BB962C8B-B14F-4D97-AF65-F5344CB8AC3E}">
        <p14:creationId xmlns:p14="http://schemas.microsoft.com/office/powerpoint/2010/main" val="191361061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044243675"/>
              </p:ext>
            </p:extLst>
          </p:nvPr>
        </p:nvGraphicFramePr>
        <p:xfrm>
          <a:off x="362018" y="2100894"/>
          <a:ext cx="8781982" cy="438912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Cold Front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97385534"/>
              </p:ext>
            </p:extLst>
          </p:nvPr>
        </p:nvGraphicFramePr>
        <p:xfrm>
          <a:off x="152400" y="4831571"/>
          <a:ext cx="8534400" cy="1645920"/>
        </p:xfrm>
        <a:graphic>
          <a:graphicData uri="http://schemas.openxmlformats.org/drawingml/2006/table">
            <a:tbl>
              <a:tblPr firstRow="1" firstCol="1" bandRow="1">
                <a:tableStyleId>{5C22544A-7EE6-4342-B048-85BDC9FD1C3A}</a:tableStyleId>
              </a:tblPr>
              <a:tblGrid>
                <a:gridCol w="8534400">
                  <a:extLst>
                    <a:ext uri="{9D8B030D-6E8A-4147-A177-3AD203B41FA5}">
                      <a16:colId xmlns:a16="http://schemas.microsoft.com/office/drawing/2014/main" val="460837169"/>
                    </a:ext>
                  </a:extLst>
                </a:gridCol>
              </a:tblGrid>
              <a:tr h="999448">
                <a:tc>
                  <a:txBody>
                    <a:bodyPr/>
                    <a:lstStyle/>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-Moves faster</a:t>
                      </a: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-Pushes the warm air up</a:t>
                      </a: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-Shorter</a:t>
                      </a: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-Brings heavy rain and storms</a:t>
                      </a:r>
                    </a:p>
                    <a:p>
                      <a:pPr marL="0" marR="0" hangingPunct="0">
                        <a:spcBef>
                          <a:spcPts val="0"/>
                        </a:spcBef>
                        <a:spcAft>
                          <a:spcPts val="0"/>
                        </a:spcAft>
                      </a:pPr>
                      <a:endParaRPr lang="en-US" sz="1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5260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B7B087CC-2404-4A0F-AD79-7C676C3C772A}"/>
              </a:ext>
            </a:extLst>
          </p:cNvPr>
          <p:cNvPicPr>
            <a:picLocks noChangeAspect="1"/>
          </p:cNvPicPr>
          <p:nvPr/>
        </p:nvPicPr>
        <p:blipFill rotWithShape="1">
          <a:blip r:embed="rId5"/>
          <a:srcRect l="64167" t="35830" r="10833" b="29259"/>
          <a:stretch/>
        </p:blipFill>
        <p:spPr>
          <a:xfrm>
            <a:off x="736044" y="1858296"/>
            <a:ext cx="7367112" cy="2893447"/>
          </a:xfrm>
          <a:prstGeom prst="rect">
            <a:avLst/>
          </a:prstGeom>
        </p:spPr>
      </p:pic>
    </p:spTree>
    <p:extLst>
      <p:ext uri="{BB962C8B-B14F-4D97-AF65-F5344CB8AC3E}">
        <p14:creationId xmlns:p14="http://schemas.microsoft.com/office/powerpoint/2010/main" val="329004444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Stationary Front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558493337"/>
              </p:ext>
            </p:extLst>
          </p:nvPr>
        </p:nvGraphicFramePr>
        <p:xfrm>
          <a:off x="152400" y="4831571"/>
          <a:ext cx="8534400" cy="1402080"/>
        </p:xfrm>
        <a:graphic>
          <a:graphicData uri="http://schemas.openxmlformats.org/drawingml/2006/table">
            <a:tbl>
              <a:tblPr firstRow="1" firstCol="1" bandRow="1">
                <a:tableStyleId>{5C22544A-7EE6-4342-B048-85BDC9FD1C3A}</a:tableStyleId>
              </a:tblPr>
              <a:tblGrid>
                <a:gridCol w="8534400">
                  <a:extLst>
                    <a:ext uri="{9D8B030D-6E8A-4147-A177-3AD203B41FA5}">
                      <a16:colId xmlns:a16="http://schemas.microsoft.com/office/drawing/2014/main" val="460837169"/>
                    </a:ext>
                  </a:extLst>
                </a:gridCol>
              </a:tblGrid>
              <a:tr h="999448">
                <a:tc>
                  <a:txBody>
                    <a:bodyPr/>
                    <a:lstStyle/>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-When a cold front meets a warm front and none has the strength to push the other</a:t>
                      </a: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-No movement between the fronts</a:t>
                      </a: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-Rain may fall for many days</a:t>
                      </a:r>
                    </a:p>
                    <a:p>
                      <a:pPr marL="0" marR="0" hangingPunct="0">
                        <a:spcBef>
                          <a:spcPts val="0"/>
                        </a:spcBef>
                        <a:spcAft>
                          <a:spcPts val="0"/>
                        </a:spcAft>
                      </a:pPr>
                      <a:endParaRPr lang="en-US" sz="1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5260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610D962A-F60D-4C39-987E-C9D99DE45371}"/>
              </a:ext>
            </a:extLst>
          </p:cNvPr>
          <p:cNvPicPr>
            <a:picLocks noChangeAspect="1"/>
          </p:cNvPicPr>
          <p:nvPr/>
        </p:nvPicPr>
        <p:blipFill rotWithShape="1">
          <a:blip r:embed="rId5"/>
          <a:srcRect l="65141" t="35544" r="10692" b="28514"/>
          <a:stretch/>
        </p:blipFill>
        <p:spPr>
          <a:xfrm>
            <a:off x="1194753" y="1885775"/>
            <a:ext cx="6802892" cy="2845591"/>
          </a:xfrm>
          <a:prstGeom prst="rect">
            <a:avLst/>
          </a:prstGeom>
        </p:spPr>
      </p:pic>
    </p:spTree>
    <p:extLst>
      <p:ext uri="{BB962C8B-B14F-4D97-AF65-F5344CB8AC3E}">
        <p14:creationId xmlns:p14="http://schemas.microsoft.com/office/powerpoint/2010/main" val="253794429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Occluded Front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684640900"/>
              </p:ext>
            </p:extLst>
          </p:nvPr>
        </p:nvGraphicFramePr>
        <p:xfrm>
          <a:off x="152400" y="4831571"/>
          <a:ext cx="8534400" cy="1402080"/>
        </p:xfrm>
        <a:graphic>
          <a:graphicData uri="http://schemas.openxmlformats.org/drawingml/2006/table">
            <a:tbl>
              <a:tblPr firstRow="1" firstCol="1" bandRow="1">
                <a:tableStyleId>{5C22544A-7EE6-4342-B048-85BDC9FD1C3A}</a:tableStyleId>
              </a:tblPr>
              <a:tblGrid>
                <a:gridCol w="8534400">
                  <a:extLst>
                    <a:ext uri="{9D8B030D-6E8A-4147-A177-3AD203B41FA5}">
                      <a16:colId xmlns:a16="http://schemas.microsoft.com/office/drawing/2014/main" val="460837169"/>
                    </a:ext>
                  </a:extLst>
                </a:gridCol>
              </a:tblGrid>
              <a:tr h="999448">
                <a:tc>
                  <a:txBody>
                    <a:bodyPr/>
                    <a:lstStyle/>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-When a cold front catches a warm, and the warm air lifted off the ground</a:t>
                      </a: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-Can be cold or warm occluded depending on the temperature of the cold front catching</a:t>
                      </a: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-Has both cold and warm front characteristics (heavy rain on cold side / light rain on warm side)</a:t>
                      </a:r>
                    </a:p>
                    <a:p>
                      <a:pPr marL="0" marR="0" hangingPunct="0">
                        <a:spcBef>
                          <a:spcPts val="0"/>
                        </a:spcBef>
                        <a:spcAft>
                          <a:spcPts val="0"/>
                        </a:spcAft>
                      </a:pPr>
                      <a:endParaRPr lang="en-US" sz="1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5260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B546B442-4FA6-423F-9CC8-2D93F63F833B}"/>
              </a:ext>
            </a:extLst>
          </p:cNvPr>
          <p:cNvPicPr>
            <a:picLocks noChangeAspect="1"/>
          </p:cNvPicPr>
          <p:nvPr/>
        </p:nvPicPr>
        <p:blipFill rotWithShape="1">
          <a:blip r:embed="rId5"/>
          <a:srcRect l="64167" t="34814" r="10833" b="38148"/>
          <a:stretch/>
        </p:blipFill>
        <p:spPr>
          <a:xfrm>
            <a:off x="323122" y="2076544"/>
            <a:ext cx="8382000" cy="2549532"/>
          </a:xfrm>
          <a:prstGeom prst="rect">
            <a:avLst/>
          </a:prstGeom>
        </p:spPr>
      </p:pic>
    </p:spTree>
    <p:extLst>
      <p:ext uri="{BB962C8B-B14F-4D97-AF65-F5344CB8AC3E}">
        <p14:creationId xmlns:p14="http://schemas.microsoft.com/office/powerpoint/2010/main" val="401951926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lh5.googleusercontent.com/Dk1j55phQpRi_R4p5D9Q2vynXSLHmFIf6_HDr72DUgAGTvjfgy8CfF_m0USePW_oV3COBj4gNuxH7a1NOm7AOXVuahoSTqk6u4LjI2OzIDqBUiyjr9sGfr462xDBoXHfTrrbwRZ6fGYUE2VvlQ-haw=nw">
            <a:extLst>
              <a:ext uri="{FF2B5EF4-FFF2-40B4-BE49-F238E27FC236}">
                <a16:creationId xmlns:a16="http://schemas.microsoft.com/office/drawing/2014/main" id="{BF75D36E-7D5B-4288-A514-F9F991AF8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3" y="0"/>
            <a:ext cx="5032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911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Pressure Systems (</a:t>
            </a:r>
            <a:r>
              <a:rPr lang="en-US" sz="4400" dirty="0">
                <a:latin typeface="Calibri" panose="020F0502020204030204" pitchFamily="34" charset="0"/>
                <a:cs typeface="Calibri" panose="020F0502020204030204" pitchFamily="34" charset="0"/>
              </a:rPr>
              <a:t>Northern Hemisphere</a:t>
            </a:r>
            <a:r>
              <a:rPr lang="en-US" sz="4800" dirty="0">
                <a:latin typeface="Calibri" panose="020F0502020204030204" pitchFamily="34" charset="0"/>
                <a:cs typeface="Calibri" panose="020F0502020204030204" pitchFamily="34" charset="0"/>
              </a:rPr>
              <a: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3AA13DE-784D-4472-8035-7F4B9AC55514}"/>
              </a:ext>
            </a:extLst>
          </p:cNvPr>
          <p:cNvSpPr/>
          <p:nvPr/>
        </p:nvSpPr>
        <p:spPr>
          <a:xfrm>
            <a:off x="4408334" y="3075057"/>
            <a:ext cx="327333" cy="707886"/>
          </a:xfrm>
          <a:prstGeom prst="rect">
            <a:avLst/>
          </a:prstGeom>
        </p:spPr>
        <p:txBody>
          <a:bodyPr wrap="none">
            <a:spAutoFit/>
          </a:bodyPr>
          <a:lstStyle/>
          <a:p>
            <a:r>
              <a:rPr lang="en-US" b="0" dirty="0"/>
              <a:t> </a:t>
            </a:r>
            <a:endParaRPr lang="en-US" dirty="0"/>
          </a:p>
        </p:txBody>
      </p:sp>
      <p:pic>
        <p:nvPicPr>
          <p:cNvPr id="5" name="Picture 4">
            <a:extLst>
              <a:ext uri="{FF2B5EF4-FFF2-40B4-BE49-F238E27FC236}">
                <a16:creationId xmlns:a16="http://schemas.microsoft.com/office/drawing/2014/main" id="{07743CEB-6110-424E-9210-005CBC8883E4}"/>
              </a:ext>
            </a:extLst>
          </p:cNvPr>
          <p:cNvPicPr>
            <a:picLocks noChangeAspect="1"/>
          </p:cNvPicPr>
          <p:nvPr/>
        </p:nvPicPr>
        <p:blipFill>
          <a:blip r:embed="rId5"/>
          <a:stretch>
            <a:fillRect/>
          </a:stretch>
        </p:blipFill>
        <p:spPr>
          <a:xfrm>
            <a:off x="0" y="1685366"/>
            <a:ext cx="4212701" cy="4340728"/>
          </a:xfrm>
          <a:prstGeom prst="rect">
            <a:avLst/>
          </a:prstGeom>
        </p:spPr>
      </p:pic>
      <p:pic>
        <p:nvPicPr>
          <p:cNvPr id="8" name="Picture 7">
            <a:extLst>
              <a:ext uri="{FF2B5EF4-FFF2-40B4-BE49-F238E27FC236}">
                <a16:creationId xmlns:a16="http://schemas.microsoft.com/office/drawing/2014/main" id="{CB30AC12-8D14-455B-A368-AF9B3C23C016}"/>
              </a:ext>
            </a:extLst>
          </p:cNvPr>
          <p:cNvPicPr>
            <a:picLocks noChangeAspect="1"/>
          </p:cNvPicPr>
          <p:nvPr/>
        </p:nvPicPr>
        <p:blipFill>
          <a:blip r:embed="rId6"/>
          <a:stretch>
            <a:fillRect/>
          </a:stretch>
        </p:blipFill>
        <p:spPr>
          <a:xfrm>
            <a:off x="4201516" y="1685366"/>
            <a:ext cx="2810500" cy="1956986"/>
          </a:xfrm>
          <a:prstGeom prst="rect">
            <a:avLst/>
          </a:prstGeom>
        </p:spPr>
      </p:pic>
      <p:pic>
        <p:nvPicPr>
          <p:cNvPr id="14" name="Picture 13">
            <a:extLst>
              <a:ext uri="{FF2B5EF4-FFF2-40B4-BE49-F238E27FC236}">
                <a16:creationId xmlns:a16="http://schemas.microsoft.com/office/drawing/2014/main" id="{AF962153-98C8-4A3A-B957-E711AFDE3019}"/>
              </a:ext>
            </a:extLst>
          </p:cNvPr>
          <p:cNvPicPr>
            <a:picLocks noChangeAspect="1"/>
          </p:cNvPicPr>
          <p:nvPr/>
        </p:nvPicPr>
        <p:blipFill>
          <a:blip r:embed="rId7"/>
          <a:stretch>
            <a:fillRect/>
          </a:stretch>
        </p:blipFill>
        <p:spPr>
          <a:xfrm>
            <a:off x="4191000" y="3619437"/>
            <a:ext cx="2810500" cy="2200847"/>
          </a:xfrm>
          <a:prstGeom prst="rect">
            <a:avLst/>
          </a:prstGeom>
        </p:spPr>
      </p:pic>
      <p:sp>
        <p:nvSpPr>
          <p:cNvPr id="15" name="Google Shape;277;p19">
            <a:extLst>
              <a:ext uri="{FF2B5EF4-FFF2-40B4-BE49-F238E27FC236}">
                <a16:creationId xmlns:a16="http://schemas.microsoft.com/office/drawing/2014/main" id="{18563F7D-6371-43CF-AF99-3C859E71661E}"/>
              </a:ext>
            </a:extLst>
          </p:cNvPr>
          <p:cNvSpPr/>
          <p:nvPr/>
        </p:nvSpPr>
        <p:spPr>
          <a:xfrm>
            <a:off x="152400" y="6019800"/>
            <a:ext cx="8610600" cy="52318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2000"/>
              <a:buFont typeface="Arial"/>
              <a:buChar char="-"/>
            </a:pPr>
            <a:r>
              <a:rPr lang="en-US" sz="1400" dirty="0">
                <a:solidFill>
                  <a:srgbClr val="000000"/>
                </a:solidFill>
                <a:latin typeface="Times New Roman" panose="02020603050405020304" pitchFamily="18" charset="0"/>
                <a:ea typeface="Calibri"/>
                <a:cs typeface="Times New Roman" panose="02020603050405020304" pitchFamily="18" charset="0"/>
                <a:sym typeface="Calibri"/>
              </a:rPr>
              <a:t>Circulation is curved due to Coriolis Force.</a:t>
            </a:r>
            <a:endParaRPr sz="1400"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rgbClr val="000000"/>
              </a:buClr>
              <a:buSzPts val="2000"/>
              <a:buFont typeface="Arial"/>
              <a:buChar char="-"/>
            </a:pPr>
            <a:r>
              <a:rPr lang="en-US" sz="1400" dirty="0">
                <a:solidFill>
                  <a:srgbClr val="000000"/>
                </a:solidFill>
                <a:latin typeface="Times New Roman" panose="02020603050405020304" pitchFamily="18" charset="0"/>
                <a:ea typeface="Calibri"/>
                <a:cs typeface="Times New Roman" panose="02020603050405020304" pitchFamily="18" charset="0"/>
                <a:sym typeface="Calibri"/>
              </a:rPr>
              <a:t>Circulation is on the opposite direction on the Southern Hemisphere</a:t>
            </a:r>
            <a:r>
              <a:rPr lang="en-US" sz="1400" dirty="0">
                <a:solidFill>
                  <a:srgbClr val="000000"/>
                </a:solidFill>
                <a:latin typeface="Calibri"/>
                <a:ea typeface="Calibri"/>
                <a:cs typeface="Calibri"/>
                <a:sym typeface="Calibri"/>
              </a:rPr>
              <a:t>.</a:t>
            </a:r>
            <a:endParaRPr sz="1400" dirty="0">
              <a:solidFill>
                <a:schemeClr val="dk1"/>
              </a:solidFill>
              <a:latin typeface="Calibri"/>
              <a:ea typeface="Calibri"/>
              <a:cs typeface="Calibri"/>
              <a:sym typeface="Calibri"/>
            </a:endParaRPr>
          </a:p>
        </p:txBody>
      </p:sp>
      <p:pic>
        <p:nvPicPr>
          <p:cNvPr id="16" name="Picture 15">
            <a:extLst>
              <a:ext uri="{FF2B5EF4-FFF2-40B4-BE49-F238E27FC236}">
                <a16:creationId xmlns:a16="http://schemas.microsoft.com/office/drawing/2014/main" id="{EAFFD31F-6A98-47F7-ACD8-F3A45704E8E6}"/>
              </a:ext>
            </a:extLst>
          </p:cNvPr>
          <p:cNvPicPr>
            <a:picLocks noChangeAspect="1"/>
          </p:cNvPicPr>
          <p:nvPr/>
        </p:nvPicPr>
        <p:blipFill>
          <a:blip r:embed="rId8"/>
          <a:stretch>
            <a:fillRect/>
          </a:stretch>
        </p:blipFill>
        <p:spPr>
          <a:xfrm>
            <a:off x="7060788" y="2663859"/>
            <a:ext cx="1353429" cy="493819"/>
          </a:xfrm>
          <a:prstGeom prst="rect">
            <a:avLst/>
          </a:prstGeom>
        </p:spPr>
      </p:pic>
      <p:pic>
        <p:nvPicPr>
          <p:cNvPr id="17" name="Picture 16">
            <a:extLst>
              <a:ext uri="{FF2B5EF4-FFF2-40B4-BE49-F238E27FC236}">
                <a16:creationId xmlns:a16="http://schemas.microsoft.com/office/drawing/2014/main" id="{2C5BE55E-274A-4192-BAE2-6E670A6F2FDC}"/>
              </a:ext>
            </a:extLst>
          </p:cNvPr>
          <p:cNvPicPr>
            <a:picLocks noChangeAspect="1"/>
          </p:cNvPicPr>
          <p:nvPr/>
        </p:nvPicPr>
        <p:blipFill>
          <a:blip r:embed="rId9"/>
          <a:stretch>
            <a:fillRect/>
          </a:stretch>
        </p:blipFill>
        <p:spPr>
          <a:xfrm>
            <a:off x="7062885" y="4216443"/>
            <a:ext cx="1353429" cy="768163"/>
          </a:xfrm>
          <a:prstGeom prst="rect">
            <a:avLst/>
          </a:prstGeom>
        </p:spPr>
      </p:pic>
    </p:spTree>
    <p:extLst>
      <p:ext uri="{BB962C8B-B14F-4D97-AF65-F5344CB8AC3E}">
        <p14:creationId xmlns:p14="http://schemas.microsoft.com/office/powerpoint/2010/main" val="202434670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High Pressure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572000" cy="2246769"/>
          </a:xfrm>
          <a:prstGeom prst="rect">
            <a:avLst/>
          </a:prstGeom>
        </p:spPr>
        <p:txBody>
          <a:bodyPr>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-Generally areas of dry, descending air.</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-Good weather is typically associated with high pressure.</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11268" name="Picture 4" descr="https://lh6.googleusercontent.com/cS2M6qgzIwB9hCr60IpB9lJETv36yXzWHdMqPaePhs63y4j_X7MVXuDW_hQBV0koyyYswZEgraBq9dfUBNZ2K_8Mnh9jew9owjxiHxk7OHFBFI0RqQjGQeAy5muifmOhZzi3N-JCX_T3WLrSF-_fuQ=nw">
            <a:extLst>
              <a:ext uri="{FF2B5EF4-FFF2-40B4-BE49-F238E27FC236}">
                <a16:creationId xmlns:a16="http://schemas.microsoft.com/office/drawing/2014/main" id="{CAF8EBC4-8DA4-456A-85D9-99E2576098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33" t="27778" r="25000" b="21852"/>
          <a:stretch/>
        </p:blipFill>
        <p:spPr bwMode="auto">
          <a:xfrm>
            <a:off x="4952999" y="1858296"/>
            <a:ext cx="4140103" cy="370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13149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Low Pressure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572000" cy="4739759"/>
          </a:xfrm>
          <a:prstGeom prst="rect">
            <a:avLst/>
          </a:prstGeom>
        </p:spPr>
        <p:txBody>
          <a:bodyPr>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-Air flows into a low pressure area to replace rising air (unstable air).</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-Usually brings increasing cloudiness and precipitation.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-Bad weather is typically associated with low pressure.</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-Be on the lookout if you see:</a:t>
            </a:r>
          </a:p>
          <a:p>
            <a:pPr marL="285750" lvl="0" indent="-285750" algn="l" fontAlgn="auto" hangingPunct="0">
              <a:spcBef>
                <a:spcPts val="0"/>
              </a:spcBef>
              <a:spcAft>
                <a:spcPts val="0"/>
              </a:spcAft>
              <a:buFont typeface="Arial" panose="020B0604020202020204" pitchFamily="34" charset="0"/>
              <a:buChar char="•"/>
            </a:pPr>
            <a:r>
              <a:rPr lang="en-US" sz="1800" dirty="0">
                <a:solidFill>
                  <a:prstClr val="black"/>
                </a:solidFill>
                <a:latin typeface="Times New Roman" panose="02020603050405020304" pitchFamily="18" charset="0"/>
                <a:ea typeface="Times New Roman" panose="02020603050405020304" pitchFamily="18" charset="0"/>
              </a:rPr>
              <a:t>Sudden decrease in pressure</a:t>
            </a:r>
          </a:p>
          <a:p>
            <a:pPr marL="285750" lvl="0" indent="-285750" algn="l" fontAlgn="auto" hangingPunct="0">
              <a:spcBef>
                <a:spcPts val="0"/>
              </a:spcBef>
              <a:spcAft>
                <a:spcPts val="0"/>
              </a:spcAft>
              <a:buFont typeface="Arial" panose="020B0604020202020204" pitchFamily="34" charset="0"/>
              <a:buChar char="•"/>
            </a:pPr>
            <a:r>
              <a:rPr lang="en-US" sz="1800" dirty="0">
                <a:solidFill>
                  <a:prstClr val="black"/>
                </a:solidFill>
                <a:latin typeface="Times New Roman" panose="02020603050405020304" pitchFamily="18" charset="0"/>
                <a:ea typeface="Times New Roman" panose="02020603050405020304" pitchFamily="18" charset="0"/>
              </a:rPr>
              <a:t>Sudden decrease in temperature</a:t>
            </a:r>
          </a:p>
          <a:p>
            <a:pPr marL="285750" lvl="0" indent="-285750" algn="l" fontAlgn="auto" hangingPunct="0">
              <a:spcBef>
                <a:spcPts val="0"/>
              </a:spcBef>
              <a:spcAft>
                <a:spcPts val="0"/>
              </a:spcAft>
              <a:buFont typeface="Arial" panose="020B0604020202020204" pitchFamily="34" charset="0"/>
              <a:buChar char="•"/>
            </a:pPr>
            <a:r>
              <a:rPr lang="en-US" sz="1800" dirty="0">
                <a:solidFill>
                  <a:prstClr val="black"/>
                </a:solidFill>
                <a:latin typeface="Times New Roman" panose="02020603050405020304" pitchFamily="18" charset="0"/>
                <a:ea typeface="Times New Roman" panose="02020603050405020304" pitchFamily="18" charset="0"/>
              </a:rPr>
              <a:t>Sudden change in wind direction</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11268" name="Picture 4" descr="https://lh6.googleusercontent.com/cS2M6qgzIwB9hCr60IpB9lJETv36yXzWHdMqPaePhs63y4j_X7MVXuDW_hQBV0koyyYswZEgraBq9dfUBNZ2K_8Mnh9jew9owjxiHxk7OHFBFI0RqQjGQeAy5muifmOhZzi3N-JCX_T3WLrSF-_fuQ=nw">
            <a:extLst>
              <a:ext uri="{FF2B5EF4-FFF2-40B4-BE49-F238E27FC236}">
                <a16:creationId xmlns:a16="http://schemas.microsoft.com/office/drawing/2014/main" id="{CAF8EBC4-8DA4-456A-85D9-99E2576098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33" t="27778" r="25000" b="21852"/>
          <a:stretch/>
        </p:blipFill>
        <p:spPr bwMode="auto">
          <a:xfrm>
            <a:off x="4952999" y="1858296"/>
            <a:ext cx="4140103" cy="370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11972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Hurricanes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572000" cy="2523768"/>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-Extremely low pressure system.</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-Very dangerous.</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-Avoid navigation around hurricanes.</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12290" name="Picture 2" descr="Hurricane Formation">
            <a:extLst>
              <a:ext uri="{FF2B5EF4-FFF2-40B4-BE49-F238E27FC236}">
                <a16:creationId xmlns:a16="http://schemas.microsoft.com/office/drawing/2014/main" id="{BC9909CB-7B44-4572-A8C0-0E6F44C2D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2340" y="1717116"/>
            <a:ext cx="4598213" cy="35006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5AEA415-B377-4B98-84AF-E8D0AE415E85}"/>
              </a:ext>
            </a:extLst>
          </p:cNvPr>
          <p:cNvPicPr>
            <a:picLocks noChangeAspect="1"/>
          </p:cNvPicPr>
          <p:nvPr/>
        </p:nvPicPr>
        <p:blipFill>
          <a:blip r:embed="rId6"/>
          <a:stretch>
            <a:fillRect/>
          </a:stretch>
        </p:blipFill>
        <p:spPr>
          <a:xfrm>
            <a:off x="152399" y="3312225"/>
            <a:ext cx="4172049" cy="3140962"/>
          </a:xfrm>
          <a:prstGeom prst="rect">
            <a:avLst/>
          </a:prstGeom>
        </p:spPr>
      </p:pic>
    </p:spTree>
    <p:extLst>
      <p:ext uri="{BB962C8B-B14F-4D97-AF65-F5344CB8AC3E}">
        <p14:creationId xmlns:p14="http://schemas.microsoft.com/office/powerpoint/2010/main" val="394959977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Getting Underway!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267200" cy="2031325"/>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-With weather covered, we must now identify the prevailing tide and current predictions from our departure and arrival port.</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-Tide and currents can have a significant impact on how we safely navigate ships.</a:t>
            </a:r>
          </a:p>
        </p:txBody>
      </p:sp>
      <p:pic>
        <p:nvPicPr>
          <p:cNvPr id="2" name="Picture 1">
            <a:extLst>
              <a:ext uri="{FF2B5EF4-FFF2-40B4-BE49-F238E27FC236}">
                <a16:creationId xmlns:a16="http://schemas.microsoft.com/office/drawing/2014/main" id="{6FC8E447-2124-47FF-A12A-D86C387A6BB7}"/>
              </a:ext>
            </a:extLst>
          </p:cNvPr>
          <p:cNvPicPr>
            <a:picLocks noChangeAspect="1"/>
          </p:cNvPicPr>
          <p:nvPr/>
        </p:nvPicPr>
        <p:blipFill>
          <a:blip r:embed="rId5"/>
          <a:stretch>
            <a:fillRect/>
          </a:stretch>
        </p:blipFill>
        <p:spPr>
          <a:xfrm>
            <a:off x="4634325" y="2309020"/>
            <a:ext cx="4496228" cy="2995612"/>
          </a:xfrm>
          <a:prstGeom prst="rect">
            <a:avLst/>
          </a:prstGeom>
        </p:spPr>
      </p:pic>
    </p:spTree>
    <p:extLst>
      <p:ext uri="{BB962C8B-B14F-4D97-AF65-F5344CB8AC3E}">
        <p14:creationId xmlns:p14="http://schemas.microsoft.com/office/powerpoint/2010/main" val="6168793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Tides and Currents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357808751"/>
              </p:ext>
            </p:extLst>
          </p:nvPr>
        </p:nvGraphicFramePr>
        <p:xfrm>
          <a:off x="143960" y="1798320"/>
          <a:ext cx="8695240" cy="2804160"/>
        </p:xfrm>
        <a:graphic>
          <a:graphicData uri="http://schemas.openxmlformats.org/drawingml/2006/table">
            <a:tbl>
              <a:tblPr firstRow="1" firstCol="1" bandRow="1">
                <a:tableStyleId>{5C22544A-7EE6-4342-B048-85BDC9FD1C3A}</a:tableStyleId>
              </a:tblPr>
              <a:tblGrid>
                <a:gridCol w="8695240">
                  <a:extLst>
                    <a:ext uri="{9D8B030D-6E8A-4147-A177-3AD203B41FA5}">
                      <a16:colId xmlns:a16="http://schemas.microsoft.com/office/drawing/2014/main" val="460837169"/>
                    </a:ext>
                  </a:extLst>
                </a:gridCol>
              </a:tblGrid>
              <a:tr h="1514078">
                <a:tc>
                  <a:txBody>
                    <a:bodyPr/>
                    <a:lstStyle/>
                    <a:p>
                      <a:pPr marL="0" marR="0" hangingPunct="0">
                        <a:spcBef>
                          <a:spcPts val="0"/>
                        </a:spcBef>
                        <a:spcAft>
                          <a:spcPts val="0"/>
                        </a:spcAft>
                      </a:pPr>
                      <a:r>
                        <a:rPr lang="en-US" sz="2400" b="1" dirty="0">
                          <a:solidFill>
                            <a:schemeClr val="tx1"/>
                          </a:solidFill>
                          <a:effectLst/>
                          <a:latin typeface="Times New Roman" panose="02020603050405020304" pitchFamily="18" charset="0"/>
                          <a:ea typeface="Times New Roman" panose="02020603050405020304" pitchFamily="18" charset="0"/>
                        </a:rPr>
                        <a:t>-</a:t>
                      </a:r>
                      <a:r>
                        <a:rPr lang="en-US" sz="2400" b="1" u="none" dirty="0">
                          <a:solidFill>
                            <a:schemeClr val="tx1"/>
                          </a:solidFill>
                          <a:effectLst/>
                          <a:latin typeface="Times New Roman" panose="02020603050405020304" pitchFamily="18" charset="0"/>
                          <a:ea typeface="Times New Roman" panose="02020603050405020304" pitchFamily="18" charset="0"/>
                        </a:rPr>
                        <a:t>The proper understanding of tides and currents is essential to the navigator.</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-It is the difference between operational and navigational success and unnecessary loss of life and equipment.</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-History can be an amazing instructor…</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16297">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35915819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45968115"/>
              </p:ext>
            </p:extLst>
          </p:nvPr>
        </p:nvGraphicFramePr>
        <p:xfrm>
          <a:off x="152400" y="1600200"/>
          <a:ext cx="8781982" cy="4696683"/>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61158">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17852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DESCRIBE the following operational messages: LOGREQ, WEAX, and MOVREP.</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impact of hazardous weather conditions on surface and flight operations.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DESCRIBE different weather fronts and the difference between high and low pressure systems.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DESCRIBE the importance of understanding Tides and Currents.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DESCRIBE the causes of tides.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DESCRIBE the two main types of currents and the two main types of tidal currents.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DESCRIBE the different types of watch conditions.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DETERMINE the appropriate </a:t>
                      </a:r>
                      <a:r>
                        <a:rPr lang="en-US" sz="1800" dirty="0" err="1">
                          <a:solidFill>
                            <a:schemeClr val="tx1"/>
                          </a:solidFill>
                          <a:effectLst/>
                          <a:latin typeface="Times New Roman" panose="02020603050405020304" pitchFamily="18" charset="0"/>
                          <a:cs typeface="Times New Roman" panose="02020603050405020304" pitchFamily="18" charset="0"/>
                        </a:rPr>
                        <a:t>watchstanders</a:t>
                      </a:r>
                      <a:r>
                        <a:rPr lang="en-US" sz="1800" dirty="0">
                          <a:solidFill>
                            <a:schemeClr val="tx1"/>
                          </a:solidFill>
                          <a:effectLst/>
                          <a:latin typeface="Times New Roman" panose="02020603050405020304" pitchFamily="18" charset="0"/>
                          <a:cs typeface="Times New Roman" panose="02020603050405020304" pitchFamily="18" charset="0"/>
                        </a:rPr>
                        <a:t> needed for Restricted Waters, Piloting Waters, Coastal Waters and Open Ocean Transits IAW the NAVDORM.</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DEFINE the purpose of a Navigation Brief.</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LIST the major components of a Navigation Brief.</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3214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7" name="Google Shape;267;p3"/>
          <p:cNvPicPr preferRelativeResize="0"/>
          <p:nvPr/>
        </p:nvPicPr>
        <p:blipFill rotWithShape="1">
          <a:blip r:embed="rId3">
            <a:alphaModFix/>
          </a:blip>
          <a:srcRect/>
          <a:stretch/>
        </p:blipFill>
        <p:spPr>
          <a:xfrm>
            <a:off x="6781800" y="1828800"/>
            <a:ext cx="2057400" cy="3048000"/>
          </a:xfrm>
          <a:prstGeom prst="rect">
            <a:avLst/>
          </a:prstGeom>
          <a:noFill/>
          <a:ln>
            <a:noFill/>
          </a:ln>
        </p:spPr>
      </p:pic>
      <p:pic>
        <p:nvPicPr>
          <p:cNvPr id="268" name="Google Shape;268;p3"/>
          <p:cNvPicPr preferRelativeResize="0"/>
          <p:nvPr/>
        </p:nvPicPr>
        <p:blipFill rotWithShape="1">
          <a:blip r:embed="rId4">
            <a:alphaModFix/>
          </a:blip>
          <a:srcRect/>
          <a:stretch/>
        </p:blipFill>
        <p:spPr>
          <a:xfrm>
            <a:off x="269421" y="1878559"/>
            <a:ext cx="4354286" cy="1524000"/>
          </a:xfrm>
          <a:prstGeom prst="rect">
            <a:avLst/>
          </a:prstGeom>
          <a:noFill/>
          <a:ln>
            <a:noFill/>
          </a:ln>
        </p:spPr>
      </p:pic>
      <p:pic>
        <p:nvPicPr>
          <p:cNvPr id="269" name="Google Shape;269;p3"/>
          <p:cNvPicPr preferRelativeResize="0"/>
          <p:nvPr/>
        </p:nvPicPr>
        <p:blipFill rotWithShape="1">
          <a:blip r:embed="rId5">
            <a:alphaModFix/>
          </a:blip>
          <a:srcRect/>
          <a:stretch/>
        </p:blipFill>
        <p:spPr>
          <a:xfrm>
            <a:off x="303236" y="3978582"/>
            <a:ext cx="3848873" cy="2573934"/>
          </a:xfrm>
          <a:prstGeom prst="rect">
            <a:avLst/>
          </a:prstGeom>
          <a:noFill/>
          <a:ln>
            <a:noFill/>
          </a:ln>
        </p:spPr>
      </p:pic>
      <p:pic>
        <p:nvPicPr>
          <p:cNvPr id="270" name="Google Shape;270;p3"/>
          <p:cNvPicPr preferRelativeResize="0"/>
          <p:nvPr/>
        </p:nvPicPr>
        <p:blipFill rotWithShape="1">
          <a:blip r:embed="rId6">
            <a:alphaModFix/>
          </a:blip>
          <a:srcRect/>
          <a:stretch/>
        </p:blipFill>
        <p:spPr>
          <a:xfrm>
            <a:off x="5029200" y="4932772"/>
            <a:ext cx="2895600" cy="1583531"/>
          </a:xfrm>
          <a:prstGeom prst="rect">
            <a:avLst/>
          </a:prstGeom>
          <a:noFill/>
          <a:ln>
            <a:noFill/>
          </a:ln>
        </p:spPr>
      </p:pic>
      <p:sp>
        <p:nvSpPr>
          <p:cNvPr id="271" name="Google Shape;271;p3"/>
          <p:cNvSpPr txBox="1"/>
          <p:nvPr/>
        </p:nvSpPr>
        <p:spPr>
          <a:xfrm>
            <a:off x="4914007" y="1981200"/>
            <a:ext cx="1830583" cy="21852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Gunther Prien’s U47 raid inside Scapa Flow bay  </a:t>
            </a:r>
            <a:br>
              <a:rPr lang="en-US" sz="2400" b="1" i="0" u="none" strike="noStrike" cap="none">
                <a:solidFill>
                  <a:schemeClr val="dk1"/>
                </a:solidFill>
                <a:latin typeface="Calibri"/>
                <a:ea typeface="Calibri"/>
                <a:cs typeface="Calibri"/>
                <a:sym typeface="Calibri"/>
              </a:rPr>
            </a:br>
            <a:r>
              <a:rPr lang="en-US" sz="1600" b="1" i="0" u="none" strike="noStrike" cap="none">
                <a:solidFill>
                  <a:schemeClr val="dk1"/>
                </a:solidFill>
                <a:latin typeface="Calibri"/>
                <a:ea typeface="Calibri"/>
                <a:cs typeface="Calibri"/>
                <a:sym typeface="Calibri"/>
              </a:rPr>
              <a:t>14</a:t>
            </a:r>
            <a:r>
              <a:rPr lang="en-US" sz="1600" b="1" i="0" u="none" strike="noStrike" cap="none" baseline="30000">
                <a:solidFill>
                  <a:schemeClr val="dk1"/>
                </a:solidFill>
                <a:latin typeface="Calibri"/>
                <a:ea typeface="Calibri"/>
                <a:cs typeface="Calibri"/>
                <a:sym typeface="Calibri"/>
              </a:rPr>
              <a:t>th</a:t>
            </a:r>
            <a:r>
              <a:rPr lang="en-US" sz="1600" b="1" i="0" u="none" strike="noStrike" cap="none">
                <a:solidFill>
                  <a:schemeClr val="dk1"/>
                </a:solidFill>
                <a:latin typeface="Calibri"/>
                <a:ea typeface="Calibri"/>
                <a:cs typeface="Calibri"/>
                <a:sym typeface="Calibri"/>
              </a:rPr>
              <a:t> October 1939</a:t>
            </a:r>
            <a:endParaRPr sz="1600" b="1" i="0" u="none" strike="noStrike" cap="none">
              <a:solidFill>
                <a:schemeClr val="dk1"/>
              </a:solidFill>
              <a:latin typeface="Calibri"/>
              <a:ea typeface="Calibri"/>
              <a:cs typeface="Calibri"/>
              <a:sym typeface="Calibri"/>
            </a:endParaRPr>
          </a:p>
        </p:txBody>
      </p:sp>
      <p:sp>
        <p:nvSpPr>
          <p:cNvPr id="272" name="Google Shape;272;p3"/>
          <p:cNvSpPr txBox="1"/>
          <p:nvPr/>
        </p:nvSpPr>
        <p:spPr>
          <a:xfrm>
            <a:off x="5830855" y="6472400"/>
            <a:ext cx="27432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HMS Royal Oak</a:t>
            </a:r>
            <a:endParaRPr sz="1600" b="0" i="0" u="none" strike="noStrike" cap="none">
              <a:solidFill>
                <a:schemeClr val="dk1"/>
              </a:solidFill>
              <a:latin typeface="Calibri"/>
              <a:ea typeface="Calibri"/>
              <a:cs typeface="Calibri"/>
              <a:sym typeface="Calibri"/>
            </a:endParaRPr>
          </a:p>
        </p:txBody>
      </p:sp>
      <p:pic>
        <p:nvPicPr>
          <p:cNvPr id="273" name="Google Shape;273;p3"/>
          <p:cNvPicPr preferRelativeResize="0"/>
          <p:nvPr/>
        </p:nvPicPr>
        <p:blipFill rotWithShape="1">
          <a:blip r:embed="rId7">
            <a:alphaModFix/>
          </a:blip>
          <a:srcRect/>
          <a:stretch/>
        </p:blipFill>
        <p:spPr>
          <a:xfrm>
            <a:off x="4972162" y="4971511"/>
            <a:ext cx="3544855" cy="1581005"/>
          </a:xfrm>
          <a:prstGeom prst="rect">
            <a:avLst/>
          </a:prstGeom>
          <a:noFill/>
          <a:ln>
            <a:noFill/>
          </a:ln>
        </p:spPr>
      </p:pic>
      <p:sp>
        <p:nvSpPr>
          <p:cNvPr id="274" name="Google Shape;274;p3"/>
          <p:cNvSpPr txBox="1"/>
          <p:nvPr/>
        </p:nvSpPr>
        <p:spPr>
          <a:xfrm>
            <a:off x="810596" y="3408779"/>
            <a:ext cx="3271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Type VII B Unterseeboot 47</a:t>
            </a:r>
            <a:endParaRPr sz="1800" b="0" i="0" u="none" strike="noStrike" cap="none">
              <a:solidFill>
                <a:schemeClr val="dk1"/>
              </a:solidFill>
              <a:latin typeface="Calibri"/>
              <a:ea typeface="Calibri"/>
              <a:cs typeface="Calibri"/>
              <a:sym typeface="Calibri"/>
            </a:endParaRPr>
          </a:p>
        </p:txBody>
      </p:sp>
      <p:pic>
        <p:nvPicPr>
          <p:cNvPr id="275" name="Google Shape;275;p3"/>
          <p:cNvPicPr preferRelativeResize="0"/>
          <p:nvPr/>
        </p:nvPicPr>
        <p:blipFill rotWithShape="1">
          <a:blip r:embed="rId8">
            <a:alphaModFix/>
          </a:blip>
          <a:srcRect/>
          <a:stretch/>
        </p:blipFill>
        <p:spPr>
          <a:xfrm>
            <a:off x="116049" y="2160893"/>
            <a:ext cx="4652808" cy="40110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7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7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3"/>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1"/>
                                          </p:stCondLst>
                                        </p:cTn>
                                        <p:tgtEl>
                                          <p:spTgt spid="268"/>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1"/>
                                          </p:stCondLst>
                                        </p:cTn>
                                        <p:tgtEl>
                                          <p:spTgt spid="27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
                                          </p:stCondLst>
                                        </p:cTn>
                                        <p:tgtEl>
                                          <p:spTgt spid="269"/>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1"/>
                                          </p:stCondLst>
                                        </p:cTn>
                                        <p:tgtEl>
                                          <p:spTgt spid="270"/>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1" name="Google Shape;281;p4"/>
          <p:cNvPicPr preferRelativeResize="0"/>
          <p:nvPr/>
        </p:nvPicPr>
        <p:blipFill rotWithShape="1">
          <a:blip r:embed="rId3">
            <a:alphaModFix/>
          </a:blip>
          <a:srcRect/>
          <a:stretch/>
        </p:blipFill>
        <p:spPr>
          <a:xfrm>
            <a:off x="228600" y="1905000"/>
            <a:ext cx="6172200" cy="4644632"/>
          </a:xfrm>
          <a:prstGeom prst="rect">
            <a:avLst/>
          </a:prstGeom>
          <a:noFill/>
          <a:ln>
            <a:noFill/>
          </a:ln>
        </p:spPr>
      </p:pic>
      <p:pic>
        <p:nvPicPr>
          <p:cNvPr id="282" name="Google Shape;282;p4"/>
          <p:cNvPicPr preferRelativeResize="0"/>
          <p:nvPr/>
        </p:nvPicPr>
        <p:blipFill rotWithShape="1">
          <a:blip r:embed="rId4">
            <a:alphaModFix/>
          </a:blip>
          <a:srcRect/>
          <a:stretch/>
        </p:blipFill>
        <p:spPr>
          <a:xfrm>
            <a:off x="5791200" y="2133600"/>
            <a:ext cx="3048000" cy="188595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2"/>
              </a:srgbClr>
            </a:outerShdw>
          </a:effectLst>
        </p:spPr>
      </p:pic>
      <p:pic>
        <p:nvPicPr>
          <p:cNvPr id="283" name="Google Shape;283;p4"/>
          <p:cNvPicPr preferRelativeResize="0"/>
          <p:nvPr/>
        </p:nvPicPr>
        <p:blipFill rotWithShape="1">
          <a:blip r:embed="rId5">
            <a:alphaModFix/>
          </a:blip>
          <a:srcRect/>
          <a:stretch/>
        </p:blipFill>
        <p:spPr>
          <a:xfrm>
            <a:off x="5410200" y="4614282"/>
            <a:ext cx="3581400" cy="2149954"/>
          </a:xfrm>
          <a:prstGeom prst="rect">
            <a:avLst/>
          </a:prstGeom>
          <a:noFill/>
          <a:ln>
            <a:noFill/>
          </a:ln>
        </p:spPr>
      </p:pic>
      <p:sp>
        <p:nvSpPr>
          <p:cNvPr id="284" name="Google Shape;284;p4"/>
          <p:cNvSpPr txBox="1"/>
          <p:nvPr/>
        </p:nvSpPr>
        <p:spPr>
          <a:xfrm>
            <a:off x="6057122" y="5504593"/>
            <a:ext cx="2819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Tide range &gt; 20ft !</a:t>
            </a:r>
            <a:endParaRPr sz="1800" b="1" i="0" u="none" strike="noStrike" cap="none">
              <a:solidFill>
                <a:schemeClr val="dk1"/>
              </a:solidFill>
              <a:latin typeface="Calibri"/>
              <a:ea typeface="Calibri"/>
              <a:cs typeface="Calibri"/>
              <a:sym typeface="Calibri"/>
            </a:endParaRPr>
          </a:p>
        </p:txBody>
      </p:sp>
      <p:sp>
        <p:nvSpPr>
          <p:cNvPr id="285" name="Google Shape;285;p4"/>
          <p:cNvSpPr txBox="1"/>
          <p:nvPr/>
        </p:nvSpPr>
        <p:spPr>
          <a:xfrm>
            <a:off x="228600" y="5873925"/>
            <a:ext cx="506652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French Navy training ship Tigre grounded in Aber Wrac’h sound </a:t>
            </a:r>
            <a:r>
              <a:rPr lang="en-US" sz="1400" b="0" i="0" u="none" strike="noStrike" cap="none">
                <a:solidFill>
                  <a:schemeClr val="dk1"/>
                </a:solidFill>
                <a:latin typeface="Calibri"/>
                <a:ea typeface="Calibri"/>
                <a:cs typeface="Calibri"/>
                <a:sym typeface="Calibri"/>
              </a:rPr>
              <a:t>– 20</a:t>
            </a:r>
            <a:r>
              <a:rPr lang="en-US" sz="1400" b="0" i="0" u="none" strike="noStrike" cap="none" baseline="30000">
                <a:solidFill>
                  <a:schemeClr val="dk1"/>
                </a:solidFill>
                <a:latin typeface="Calibri"/>
                <a:ea typeface="Calibri"/>
                <a:cs typeface="Calibri"/>
                <a:sym typeface="Calibri"/>
              </a:rPr>
              <a:t>th</a:t>
            </a:r>
            <a:r>
              <a:rPr lang="en-US" sz="1400" b="0" i="0" u="none" strike="noStrike" cap="none">
                <a:solidFill>
                  <a:schemeClr val="dk1"/>
                </a:solidFill>
                <a:latin typeface="Calibri"/>
                <a:ea typeface="Calibri"/>
                <a:cs typeface="Calibri"/>
                <a:sym typeface="Calibri"/>
              </a:rPr>
              <a:t> May 2009</a:t>
            </a:r>
            <a:endParaRPr sz="1400" b="1" i="0" u="none" strike="noStrike" cap="none">
              <a:solidFill>
                <a:schemeClr val="dk1"/>
              </a:solidFill>
              <a:latin typeface="Calibri"/>
              <a:ea typeface="Calibri"/>
              <a:cs typeface="Calibri"/>
              <a:sym typeface="Calibri"/>
            </a:endParaRPr>
          </a:p>
        </p:txBody>
      </p:sp>
      <p:sp>
        <p:nvSpPr>
          <p:cNvPr id="286" name="Google Shape;286;p4"/>
          <p:cNvSpPr/>
          <p:nvPr/>
        </p:nvSpPr>
        <p:spPr>
          <a:xfrm>
            <a:off x="7848600" y="3200400"/>
            <a:ext cx="76200" cy="762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par>
                                <p:cTn id="8" presetID="2" presetClass="entr" presetSubtype="4"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 calcmode="lin" valueType="num">
                                      <p:cBhvr additive="base">
                                        <p:cTn id="10" dur="500"/>
                                        <p:tgtEl>
                                          <p:spTgt spid="28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86"/>
                                        </p:tgtEl>
                                        <p:attrNameLst>
                                          <p:attrName>style.visibility</p:attrName>
                                        </p:attrNameLst>
                                      </p:cBhvr>
                                      <p:to>
                                        <p:strVal val="visible"/>
                                      </p:to>
                                    </p:set>
                                    <p:anim calcmode="lin" valueType="num">
                                      <p:cBhvr additive="base">
                                        <p:cTn id="13" dur="500"/>
                                        <p:tgtEl>
                                          <p:spTgt spid="28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83"/>
                                        </p:tgtEl>
                                        <p:attrNameLst>
                                          <p:attrName>style.visibility</p:attrName>
                                        </p:attrNameLst>
                                      </p:cBhvr>
                                      <p:to>
                                        <p:strVal val="visible"/>
                                      </p:to>
                                    </p:set>
                                  </p:childTnLst>
                                </p:cTn>
                              </p:par>
                              <p:par>
                                <p:cTn id="18" presetID="23" presetClass="entr" presetSubtype="16" fill="hold" nodeType="withEffect">
                                  <p:stCondLst>
                                    <p:cond delay="0"/>
                                  </p:stCondLst>
                                  <p:childTnLst>
                                    <p:set>
                                      <p:cBhvr>
                                        <p:cTn id="19" dur="1" fill="hold">
                                          <p:stCondLst>
                                            <p:cond delay="0"/>
                                          </p:stCondLst>
                                        </p:cTn>
                                        <p:tgtEl>
                                          <p:spTgt spid="284"/>
                                        </p:tgtEl>
                                        <p:attrNameLst>
                                          <p:attrName>style.visibility</p:attrName>
                                        </p:attrNameLst>
                                      </p:cBhvr>
                                      <p:to>
                                        <p:strVal val="visible"/>
                                      </p:to>
                                    </p:set>
                                    <p:anim calcmode="lin" valueType="num">
                                      <p:cBhvr additive="base">
                                        <p:cTn id="20" dur="500"/>
                                        <p:tgtEl>
                                          <p:spTgt spid="284"/>
                                        </p:tgtEl>
                                        <p:attrNameLst>
                                          <p:attrName>ppt_w</p:attrName>
                                        </p:attrNameLst>
                                      </p:cBhvr>
                                      <p:tavLst>
                                        <p:tav tm="0">
                                          <p:val>
                                            <p:strVal val="0"/>
                                          </p:val>
                                        </p:tav>
                                        <p:tav tm="100000">
                                          <p:val>
                                            <p:strVal val="#ppt_w"/>
                                          </p:val>
                                        </p:tav>
                                      </p:tavLst>
                                    </p:anim>
                                    <p:anim calcmode="lin" valueType="num">
                                      <p:cBhvr additive="base">
                                        <p:cTn id="21" dur="500"/>
                                        <p:tgtEl>
                                          <p:spTgt spid="2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5" descr="https://upload.wikimedia.org/wikipedia/commons/4/4e/Tarawa%2C_South_Pacific%2C_1943_by_Sergeant_Tom_Lovell.jpg"/>
          <p:cNvPicPr preferRelativeResize="0"/>
          <p:nvPr/>
        </p:nvPicPr>
        <p:blipFill rotWithShape="1">
          <a:blip r:embed="rId3">
            <a:alphaModFix/>
          </a:blip>
          <a:srcRect/>
          <a:stretch/>
        </p:blipFill>
        <p:spPr>
          <a:xfrm>
            <a:off x="2743200" y="2970553"/>
            <a:ext cx="6400800" cy="3915156"/>
          </a:xfrm>
          <a:prstGeom prst="rect">
            <a:avLst/>
          </a:prstGeom>
          <a:noFill/>
          <a:ln>
            <a:noFill/>
          </a:ln>
        </p:spPr>
      </p:pic>
      <p:pic>
        <p:nvPicPr>
          <p:cNvPr id="293" name="Google Shape;293;p5" descr="Related image"/>
          <p:cNvPicPr preferRelativeResize="0"/>
          <p:nvPr/>
        </p:nvPicPr>
        <p:blipFill rotWithShape="1">
          <a:blip r:embed="rId4">
            <a:alphaModFix/>
          </a:blip>
          <a:srcRect t="19423"/>
          <a:stretch/>
        </p:blipFill>
        <p:spPr>
          <a:xfrm>
            <a:off x="0" y="1600200"/>
            <a:ext cx="4783218" cy="3161145"/>
          </a:xfrm>
          <a:prstGeom prst="rect">
            <a:avLst/>
          </a:prstGeom>
          <a:noFill/>
          <a:ln>
            <a:noFill/>
          </a:ln>
        </p:spPr>
      </p:pic>
      <p:sp>
        <p:nvSpPr>
          <p:cNvPr id="294" name="Google Shape;294;p5"/>
          <p:cNvSpPr/>
          <p:nvPr/>
        </p:nvSpPr>
        <p:spPr>
          <a:xfrm>
            <a:off x="0" y="457200"/>
            <a:ext cx="9144000" cy="523862"/>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latin typeface="Times New Roman" panose="02020603050405020304" pitchFamily="18" charset="0"/>
                <a:ea typeface="Calibri"/>
                <a:cs typeface="Times New Roman" panose="02020603050405020304" pitchFamily="18" charset="0"/>
                <a:sym typeface="Calibri"/>
              </a:rPr>
              <a:t>USMC invade Makin and Tarawa at neap tide</a:t>
            </a:r>
            <a:endParaRPr sz="2800" b="1" i="0" u="none" strike="noStrike" cap="none" dirty="0">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Tides and Current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895609320"/>
              </p:ext>
            </p:extLst>
          </p:nvPr>
        </p:nvGraphicFramePr>
        <p:xfrm>
          <a:off x="152400" y="1905000"/>
          <a:ext cx="8695240" cy="2438400"/>
        </p:xfrm>
        <a:graphic>
          <a:graphicData uri="http://schemas.openxmlformats.org/drawingml/2006/table">
            <a:tbl>
              <a:tblPr firstRow="1" firstCol="1" bandRow="1">
                <a:tableStyleId>{5C22544A-7EE6-4342-B048-85BDC9FD1C3A}</a:tableStyleId>
              </a:tblPr>
              <a:tblGrid>
                <a:gridCol w="8695240">
                  <a:extLst>
                    <a:ext uri="{9D8B030D-6E8A-4147-A177-3AD203B41FA5}">
                      <a16:colId xmlns:a16="http://schemas.microsoft.com/office/drawing/2014/main" val="460837169"/>
                    </a:ext>
                  </a:extLst>
                </a:gridCol>
              </a:tblGrid>
              <a:tr h="1514078">
                <a:tc>
                  <a:txBody>
                    <a:bodyPr/>
                    <a:lstStyle/>
                    <a:p>
                      <a:pPr marL="0" marR="0" hangingPunct="0">
                        <a:spcBef>
                          <a:spcPts val="0"/>
                        </a:spcBef>
                        <a:spcAft>
                          <a:spcPts val="0"/>
                        </a:spcAft>
                      </a:pPr>
                      <a:r>
                        <a:rPr lang="en-US" sz="1400" b="1" dirty="0">
                          <a:solidFill>
                            <a:schemeClr val="tx1"/>
                          </a:solidFill>
                          <a:effectLst/>
                          <a:latin typeface="Times New Roman" panose="02020603050405020304" pitchFamily="18" charset="0"/>
                          <a:ea typeface="Times New Roman" panose="02020603050405020304" pitchFamily="18" charset="0"/>
                        </a:rPr>
                        <a:t>-</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Tide</a:t>
                      </a:r>
                      <a:r>
                        <a:rPr lang="en-US" sz="1600" b="1" u="none" dirty="0">
                          <a:solidFill>
                            <a:schemeClr val="tx1"/>
                          </a:solidFill>
                          <a:effectLst/>
                          <a:latin typeface="Times New Roman" panose="02020603050405020304" pitchFamily="18" charset="0"/>
                          <a:ea typeface="Times New Roman" panose="02020603050405020304" pitchFamily="18" charset="0"/>
                        </a:rPr>
                        <a:t> is the vertical rise and fall of ocean levels (bodies of water) caused by gravitational and centrifugal forces of the Moon and to a lesser extent the Sun.</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-Tides rise and fall.</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Current</a:t>
                      </a:r>
                      <a:r>
                        <a:rPr lang="en-US" sz="1600" b="1" u="none" dirty="0">
                          <a:solidFill>
                            <a:schemeClr val="tx1"/>
                          </a:solidFill>
                          <a:effectLst/>
                          <a:latin typeface="Times New Roman" panose="02020603050405020304" pitchFamily="18" charset="0"/>
                          <a:ea typeface="Times New Roman" panose="02020603050405020304" pitchFamily="18" charset="0"/>
                        </a:rPr>
                        <a:t> is the horizontal movement of bodies of water resulting from the daily changes in tidal levels.</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-Currents Ebb and Flood.</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16297">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424640119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Tides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118624139"/>
              </p:ext>
            </p:extLst>
          </p:nvPr>
        </p:nvGraphicFramePr>
        <p:xfrm>
          <a:off x="152400" y="1905000"/>
          <a:ext cx="3581400" cy="4212669"/>
        </p:xfrm>
        <a:graphic>
          <a:graphicData uri="http://schemas.openxmlformats.org/drawingml/2006/table">
            <a:tbl>
              <a:tblPr firstRow="1" firstCol="1" bandRow="1">
                <a:tableStyleId>{5C22544A-7EE6-4342-B048-85BDC9FD1C3A}</a:tableStyleId>
              </a:tblPr>
              <a:tblGrid>
                <a:gridCol w="3581400">
                  <a:extLst>
                    <a:ext uri="{9D8B030D-6E8A-4147-A177-3AD203B41FA5}">
                      <a16:colId xmlns:a16="http://schemas.microsoft.com/office/drawing/2014/main" val="460837169"/>
                    </a:ext>
                  </a:extLst>
                </a:gridCol>
              </a:tblGrid>
              <a:tr h="3851461">
                <a:tc>
                  <a:txBody>
                    <a:bodyPr/>
                    <a:lstStyle/>
                    <a:p>
                      <a:pPr marL="0" marR="0" hangingPunct="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Flood tide </a:t>
                      </a:r>
                      <a:r>
                        <a:rPr lang="en-US" sz="1600" b="1" dirty="0">
                          <a:solidFill>
                            <a:schemeClr val="tx1"/>
                          </a:solidFill>
                          <a:effectLst/>
                          <a:latin typeface="Times New Roman" panose="02020603050405020304" pitchFamily="18" charset="0"/>
                          <a:ea typeface="Times New Roman" panose="02020603050405020304" pitchFamily="18" charset="0"/>
                        </a:rPr>
                        <a:t>– When the tide is rising</a:t>
                      </a:r>
                    </a:p>
                    <a:p>
                      <a:pPr marL="0" marR="0" hangingPunct="0">
                        <a:spcBef>
                          <a:spcPts val="0"/>
                        </a:spcBef>
                        <a:spcAft>
                          <a:spcPts val="0"/>
                        </a:spcAft>
                      </a:pPr>
                      <a:endParaRPr lang="en-US" sz="1600" b="1"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Ebb tide </a:t>
                      </a:r>
                      <a:r>
                        <a:rPr lang="en-US" sz="1600" b="1" dirty="0">
                          <a:solidFill>
                            <a:schemeClr val="tx1"/>
                          </a:solidFill>
                          <a:effectLst/>
                          <a:latin typeface="Times New Roman" panose="02020603050405020304" pitchFamily="18" charset="0"/>
                          <a:ea typeface="Times New Roman" panose="02020603050405020304" pitchFamily="18" charset="0"/>
                        </a:rPr>
                        <a:t>– When the tide is falling</a:t>
                      </a:r>
                    </a:p>
                    <a:p>
                      <a:pPr marL="0" marR="0" hangingPunct="0">
                        <a:spcBef>
                          <a:spcPts val="0"/>
                        </a:spcBef>
                        <a:spcAft>
                          <a:spcPts val="0"/>
                        </a:spcAft>
                      </a:pPr>
                      <a:endParaRPr lang="en-US" sz="1600" b="1"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Stand</a:t>
                      </a:r>
                      <a:r>
                        <a:rPr lang="en-US" sz="1600" b="1" dirty="0">
                          <a:solidFill>
                            <a:schemeClr val="tx1"/>
                          </a:solidFill>
                          <a:effectLst/>
                          <a:latin typeface="Times New Roman" panose="02020603050405020304" pitchFamily="18" charset="0"/>
                          <a:ea typeface="Times New Roman" panose="02020603050405020304" pitchFamily="18" charset="0"/>
                        </a:rPr>
                        <a:t> – The period when no change in water level is detected</a:t>
                      </a:r>
                    </a:p>
                    <a:p>
                      <a:pPr marL="0" marR="0" hangingPunct="0">
                        <a:spcBef>
                          <a:spcPts val="0"/>
                        </a:spcBef>
                        <a:spcAft>
                          <a:spcPts val="0"/>
                        </a:spcAft>
                      </a:pPr>
                      <a:endParaRPr lang="en-US" sz="1600" b="1"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Range of tide </a:t>
                      </a:r>
                      <a:r>
                        <a:rPr lang="en-US" sz="1600" b="1" dirty="0">
                          <a:solidFill>
                            <a:schemeClr val="tx1"/>
                          </a:solidFill>
                          <a:effectLst/>
                          <a:latin typeface="Times New Roman" panose="02020603050405020304" pitchFamily="18" charset="0"/>
                          <a:ea typeface="Times New Roman" panose="02020603050405020304" pitchFamily="18" charset="0"/>
                        </a:rPr>
                        <a:t>– Total rise or fall from consecutive low water to high water</a:t>
                      </a:r>
                    </a:p>
                    <a:p>
                      <a:pPr marL="0" marR="0" hangingPunct="0">
                        <a:spcBef>
                          <a:spcPts val="0"/>
                        </a:spcBef>
                        <a:spcAft>
                          <a:spcPts val="0"/>
                        </a:spcAft>
                      </a:pPr>
                      <a:endParaRPr lang="en-US" sz="1600" b="1"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High Tide</a:t>
                      </a:r>
                      <a:r>
                        <a:rPr lang="en-US" sz="1600" b="1" u="none" dirty="0">
                          <a:solidFill>
                            <a:schemeClr val="tx1"/>
                          </a:solidFill>
                          <a:effectLst/>
                          <a:latin typeface="Times New Roman" panose="02020603050405020304" pitchFamily="18" charset="0"/>
                          <a:ea typeface="Times New Roman" panose="02020603050405020304" pitchFamily="18" charset="0"/>
                        </a:rPr>
                        <a:t>- </a:t>
                      </a:r>
                      <a:r>
                        <a:rPr lang="en-US" sz="1600" b="1" dirty="0">
                          <a:solidFill>
                            <a:schemeClr val="tx1"/>
                          </a:solidFill>
                          <a:effectLst/>
                          <a:latin typeface="Times New Roman" panose="02020603050405020304" pitchFamily="18" charset="0"/>
                          <a:ea typeface="Times New Roman" panose="02020603050405020304" pitchFamily="18" charset="0"/>
                        </a:rPr>
                        <a:t>Maximum height of the tide</a:t>
                      </a:r>
                    </a:p>
                    <a:p>
                      <a:pPr marL="0" marR="0" hangingPunct="0">
                        <a:spcBef>
                          <a:spcPts val="0"/>
                        </a:spcBef>
                        <a:spcAft>
                          <a:spcPts val="0"/>
                        </a:spcAft>
                      </a:pPr>
                      <a:endParaRPr lang="en-US" sz="1600" b="1"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Low Tide </a:t>
                      </a:r>
                      <a:r>
                        <a:rPr lang="en-US" sz="1600" b="1" dirty="0">
                          <a:solidFill>
                            <a:schemeClr val="tx1"/>
                          </a:solidFill>
                          <a:effectLst/>
                          <a:latin typeface="Times New Roman" panose="02020603050405020304" pitchFamily="18" charset="0"/>
                          <a:ea typeface="Times New Roman" panose="02020603050405020304" pitchFamily="18" charset="0"/>
                        </a:rPr>
                        <a:t>– Minimum height of the tide.</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311229">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576B8D33-05CB-45CB-B144-69EDA2653D19}"/>
              </a:ext>
            </a:extLst>
          </p:cNvPr>
          <p:cNvPicPr>
            <a:picLocks noChangeAspect="1"/>
          </p:cNvPicPr>
          <p:nvPr/>
        </p:nvPicPr>
        <p:blipFill>
          <a:blip r:embed="rId5"/>
          <a:stretch>
            <a:fillRect/>
          </a:stretch>
        </p:blipFill>
        <p:spPr>
          <a:xfrm>
            <a:off x="3850134" y="2645759"/>
            <a:ext cx="5278322" cy="2771119"/>
          </a:xfrm>
          <a:prstGeom prst="rect">
            <a:avLst/>
          </a:prstGeom>
        </p:spPr>
      </p:pic>
    </p:spTree>
    <p:extLst>
      <p:ext uri="{BB962C8B-B14F-4D97-AF65-F5344CB8AC3E}">
        <p14:creationId xmlns:p14="http://schemas.microsoft.com/office/powerpoint/2010/main" val="228552204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Tides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595955150"/>
              </p:ext>
            </p:extLst>
          </p:nvPr>
        </p:nvGraphicFramePr>
        <p:xfrm>
          <a:off x="152400" y="1905000"/>
          <a:ext cx="8915400" cy="4212669"/>
        </p:xfrm>
        <a:graphic>
          <a:graphicData uri="http://schemas.openxmlformats.org/drawingml/2006/table">
            <a:tbl>
              <a:tblPr firstRow="1" firstCol="1" bandRow="1">
                <a:tableStyleId>{5C22544A-7EE6-4342-B048-85BDC9FD1C3A}</a:tableStyleId>
              </a:tblPr>
              <a:tblGrid>
                <a:gridCol w="8915400">
                  <a:extLst>
                    <a:ext uri="{9D8B030D-6E8A-4147-A177-3AD203B41FA5}">
                      <a16:colId xmlns:a16="http://schemas.microsoft.com/office/drawing/2014/main" val="460837169"/>
                    </a:ext>
                  </a:extLst>
                </a:gridCol>
              </a:tblGrid>
              <a:tr h="3851461">
                <a:tc>
                  <a:txBody>
                    <a:bodyPr/>
                    <a:lstStyle/>
                    <a:p>
                      <a:pPr marL="0" marR="0" hangingPunct="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-If the Earth were a perfect sphere without large continents, all areas on the planet would experience two equally proportioned high and low tides every lunar day. The large continents on the planet, however, block the westward passage of the tidal bulges as the Earth rotates. Unable to move freely around the globe, these tides establish complex patterns within each ocean basin that often differ greatly from tidal patterns of adjacent ocean basins or other regions of the same ocean basin. Dependent upon a body of waters dimensions it will have a natural period of oscillations classified into 3 categories:</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Semidiurnal Tide </a:t>
                      </a:r>
                      <a:r>
                        <a:rPr lang="en-US" sz="1600" b="1" u="none" dirty="0">
                          <a:solidFill>
                            <a:schemeClr val="tx1"/>
                          </a:solidFill>
                          <a:effectLst/>
                          <a:latin typeface="Times New Roman" panose="02020603050405020304" pitchFamily="18" charset="0"/>
                          <a:ea typeface="Times New Roman" panose="02020603050405020304" pitchFamily="18" charset="0"/>
                        </a:rPr>
                        <a:t>– Two high and two low waters each tidal day with relatively  small inequality in consecutive high and low heights</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Diurnal Tide </a:t>
                      </a:r>
                      <a:r>
                        <a:rPr lang="en-US" sz="1600" b="1" u="none" dirty="0">
                          <a:solidFill>
                            <a:schemeClr val="tx1"/>
                          </a:solidFill>
                          <a:effectLst/>
                          <a:latin typeface="Times New Roman" panose="02020603050405020304" pitchFamily="18" charset="0"/>
                          <a:ea typeface="Times New Roman" panose="02020603050405020304" pitchFamily="18" charset="0"/>
                        </a:rPr>
                        <a:t>– One high and one low water each tidal day</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Mixed Semidiurnal Tide </a:t>
                      </a:r>
                      <a:r>
                        <a:rPr lang="en-US" sz="1600" b="1" u="none" dirty="0">
                          <a:solidFill>
                            <a:schemeClr val="tx1"/>
                          </a:solidFill>
                          <a:effectLst/>
                          <a:latin typeface="Times New Roman" panose="02020603050405020304" pitchFamily="18" charset="0"/>
                          <a:ea typeface="Times New Roman" panose="02020603050405020304" pitchFamily="18" charset="0"/>
                        </a:rPr>
                        <a:t>– Both semidiurnal and diurnal oscillations occur where the tide is typically characterized by a large inequality in the high-water heights, low-water heights or both.</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311229">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23870232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Tides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C0DC3C7-02B5-4422-880E-4CC048F9D72A}"/>
              </a:ext>
            </a:extLst>
          </p:cNvPr>
          <p:cNvPicPr>
            <a:picLocks noChangeAspect="1"/>
          </p:cNvPicPr>
          <p:nvPr/>
        </p:nvPicPr>
        <p:blipFill>
          <a:blip r:embed="rId5"/>
          <a:stretch>
            <a:fillRect/>
          </a:stretch>
        </p:blipFill>
        <p:spPr>
          <a:xfrm>
            <a:off x="152400" y="1717116"/>
            <a:ext cx="4041998" cy="2286198"/>
          </a:xfrm>
          <a:prstGeom prst="rect">
            <a:avLst/>
          </a:prstGeom>
        </p:spPr>
      </p:pic>
      <p:pic>
        <p:nvPicPr>
          <p:cNvPr id="4" name="Picture 3">
            <a:extLst>
              <a:ext uri="{FF2B5EF4-FFF2-40B4-BE49-F238E27FC236}">
                <a16:creationId xmlns:a16="http://schemas.microsoft.com/office/drawing/2014/main" id="{CF5E1EDF-CDB2-41D3-8236-933F181A8B8C}"/>
              </a:ext>
            </a:extLst>
          </p:cNvPr>
          <p:cNvPicPr>
            <a:picLocks noChangeAspect="1"/>
          </p:cNvPicPr>
          <p:nvPr/>
        </p:nvPicPr>
        <p:blipFill>
          <a:blip r:embed="rId6"/>
          <a:stretch>
            <a:fillRect/>
          </a:stretch>
        </p:blipFill>
        <p:spPr>
          <a:xfrm>
            <a:off x="4724400" y="1785570"/>
            <a:ext cx="3962743" cy="2213040"/>
          </a:xfrm>
          <a:prstGeom prst="rect">
            <a:avLst/>
          </a:prstGeom>
        </p:spPr>
      </p:pic>
      <p:pic>
        <p:nvPicPr>
          <p:cNvPr id="5" name="Picture 4">
            <a:extLst>
              <a:ext uri="{FF2B5EF4-FFF2-40B4-BE49-F238E27FC236}">
                <a16:creationId xmlns:a16="http://schemas.microsoft.com/office/drawing/2014/main" id="{198F97BB-2FD9-4BCC-8C63-6F04B236AB4C}"/>
              </a:ext>
            </a:extLst>
          </p:cNvPr>
          <p:cNvPicPr>
            <a:picLocks noChangeAspect="1"/>
          </p:cNvPicPr>
          <p:nvPr/>
        </p:nvPicPr>
        <p:blipFill>
          <a:blip r:embed="rId7"/>
          <a:stretch>
            <a:fillRect/>
          </a:stretch>
        </p:blipFill>
        <p:spPr>
          <a:xfrm>
            <a:off x="2286000" y="4206677"/>
            <a:ext cx="4041998" cy="2213040"/>
          </a:xfrm>
          <a:prstGeom prst="rect">
            <a:avLst/>
          </a:prstGeom>
        </p:spPr>
      </p:pic>
    </p:spTree>
    <p:extLst>
      <p:ext uri="{BB962C8B-B14F-4D97-AF65-F5344CB8AC3E}">
        <p14:creationId xmlns:p14="http://schemas.microsoft.com/office/powerpoint/2010/main" val="42386218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8EF6F8-0D2B-45F5-8E1A-76EFE9CC950D}"/>
              </a:ext>
            </a:extLst>
          </p:cNvPr>
          <p:cNvPicPr>
            <a:picLocks noChangeAspect="1"/>
          </p:cNvPicPr>
          <p:nvPr/>
        </p:nvPicPr>
        <p:blipFill>
          <a:blip r:embed="rId2"/>
          <a:stretch>
            <a:fillRect/>
          </a:stretch>
        </p:blipFill>
        <p:spPr>
          <a:xfrm>
            <a:off x="389781" y="1176333"/>
            <a:ext cx="8364437" cy="4505334"/>
          </a:xfrm>
          <a:prstGeom prst="rect">
            <a:avLst/>
          </a:prstGeom>
        </p:spPr>
      </p:pic>
    </p:spTree>
    <p:extLst>
      <p:ext uri="{BB962C8B-B14F-4D97-AF65-F5344CB8AC3E}">
        <p14:creationId xmlns:p14="http://schemas.microsoft.com/office/powerpoint/2010/main" val="79711645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16" descr="Animation of spring and neap tides"/>
          <p:cNvPicPr preferRelativeResize="0"/>
          <p:nvPr/>
        </p:nvPicPr>
        <p:blipFill rotWithShape="1">
          <a:blip r:embed="rId3">
            <a:alphaModFix/>
          </a:blip>
          <a:srcRect/>
          <a:stretch/>
        </p:blipFill>
        <p:spPr>
          <a:xfrm>
            <a:off x="2283854" y="1676400"/>
            <a:ext cx="6860146" cy="5181600"/>
          </a:xfrm>
          <a:prstGeom prst="rect">
            <a:avLst/>
          </a:prstGeom>
          <a:noFill/>
          <a:ln>
            <a:noFill/>
          </a:ln>
        </p:spPr>
      </p:pic>
      <p:sp>
        <p:nvSpPr>
          <p:cNvPr id="506" name="Google Shape;506;p16"/>
          <p:cNvSpPr txBox="1"/>
          <p:nvPr/>
        </p:nvSpPr>
        <p:spPr>
          <a:xfrm>
            <a:off x="228600" y="1674674"/>
            <a:ext cx="3276600"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Spring Tide </a:t>
            </a:r>
            <a:r>
              <a:rPr lang="en-US" sz="1800" b="0" i="0" u="none" strike="noStrike" cap="none" dirty="0">
                <a:solidFill>
                  <a:schemeClr val="dk1"/>
                </a:solidFill>
                <a:latin typeface="Calibri"/>
                <a:ea typeface="Calibri"/>
                <a:cs typeface="Calibri"/>
                <a:sym typeface="Calibri"/>
              </a:rPr>
              <a:t>– When the Moon and Sun are in line with Earth the two influences act together, resulting in higher than average high tides and lower than average low tides</a:t>
            </a:r>
            <a:endParaRPr sz="1800" b="0" i="0" u="none" strike="noStrike" cap="none" dirty="0">
              <a:solidFill>
                <a:schemeClr val="dk1"/>
              </a:solidFill>
              <a:latin typeface="Calibri"/>
              <a:ea typeface="Calibri"/>
              <a:cs typeface="Calibri"/>
              <a:sym typeface="Calibri"/>
            </a:endParaRPr>
          </a:p>
        </p:txBody>
      </p:sp>
      <p:sp>
        <p:nvSpPr>
          <p:cNvPr id="507" name="Google Shape;507;p16"/>
          <p:cNvSpPr txBox="1"/>
          <p:nvPr/>
        </p:nvSpPr>
        <p:spPr>
          <a:xfrm>
            <a:off x="228600" y="4343400"/>
            <a:ext cx="3276600"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Neap Tide </a:t>
            </a:r>
            <a:r>
              <a:rPr lang="en-US" sz="1800" b="0" i="0" u="none" strike="noStrike" cap="none">
                <a:solidFill>
                  <a:schemeClr val="dk1"/>
                </a:solidFill>
                <a:latin typeface="Calibri"/>
                <a:ea typeface="Calibri"/>
                <a:cs typeface="Calibri"/>
                <a:sym typeface="Calibri"/>
              </a:rPr>
              <a:t>– When the direction from the Moon and Sun are 90 degrees apart the effect of the Sun partially counteracts the Moon’s influence, resulting in lower than average high tides and higher than average low tides</a:t>
            </a:r>
            <a:endParaRPr sz="1800" b="0" i="0" u="none" strike="noStrike" cap="none">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A4CA82C-995F-420B-BCD1-373A241D1E96}"/>
              </a:ext>
            </a:extLst>
          </p:cNvPr>
          <p:cNvPicPr>
            <a:picLocks noChangeAspect="1"/>
          </p:cNvPicPr>
          <p:nvPr/>
        </p:nvPicPr>
        <p:blipFill>
          <a:blip r:embed="rId4"/>
          <a:stretch>
            <a:fillRect/>
          </a:stretch>
        </p:blipFill>
        <p:spPr>
          <a:xfrm>
            <a:off x="0" y="0"/>
            <a:ext cx="9144000" cy="1676400"/>
          </a:xfrm>
          <a:prstGeom prst="rect">
            <a:avLst/>
          </a:prstGeom>
        </p:spPr>
      </p:pic>
      <p:pic>
        <p:nvPicPr>
          <p:cNvPr id="3" name="Picture 2">
            <a:extLst>
              <a:ext uri="{FF2B5EF4-FFF2-40B4-BE49-F238E27FC236}">
                <a16:creationId xmlns:a16="http://schemas.microsoft.com/office/drawing/2014/main" id="{7D42CE68-23B5-4613-A688-F263ACDCDB48}"/>
              </a:ext>
            </a:extLst>
          </p:cNvPr>
          <p:cNvPicPr>
            <a:picLocks noChangeAspect="1"/>
          </p:cNvPicPr>
          <p:nvPr/>
        </p:nvPicPr>
        <p:blipFill>
          <a:blip r:embed="rId5"/>
          <a:stretch>
            <a:fillRect/>
          </a:stretch>
        </p:blipFill>
        <p:spPr>
          <a:xfrm>
            <a:off x="76200" y="152400"/>
            <a:ext cx="1146147" cy="1146147"/>
          </a:xfrm>
          <a:prstGeom prst="rect">
            <a:avLst/>
          </a:prstGeom>
        </p:spPr>
      </p:pic>
      <p:sp>
        <p:nvSpPr>
          <p:cNvPr id="9" name="Google Shape;109;p4">
            <a:extLst>
              <a:ext uri="{FF2B5EF4-FFF2-40B4-BE49-F238E27FC236}">
                <a16:creationId xmlns:a16="http://schemas.microsoft.com/office/drawing/2014/main" id="{3510E060-8EE1-43CF-ABD9-EC596E920CE7}"/>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Tides</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6">
                                            <p:txEl>
                                              <p:pRg st="0" end="0"/>
                                            </p:txEl>
                                          </p:spTgt>
                                        </p:tgtEl>
                                        <p:attrNameLst>
                                          <p:attrName>style.visibility</p:attrName>
                                        </p:attrNameLst>
                                      </p:cBhvr>
                                      <p:to>
                                        <p:strVal val="visible"/>
                                      </p:to>
                                    </p:set>
                                    <p:animEffect transition="in" filter="fade">
                                      <p:cBhvr>
                                        <p:cTn id="12" dur="500"/>
                                        <p:tgtEl>
                                          <p:spTgt spid="5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7">
                                            <p:txEl>
                                              <p:pRg st="0" end="0"/>
                                            </p:txEl>
                                          </p:spTgt>
                                        </p:tgtEl>
                                        <p:attrNameLst>
                                          <p:attrName>style.visibility</p:attrName>
                                        </p:attrNameLst>
                                      </p:cBhvr>
                                      <p:to>
                                        <p:strVal val="visible"/>
                                      </p:to>
                                    </p:set>
                                    <p:animEffect transition="in" filter="fade">
                                      <p:cBhvr>
                                        <p:cTn id="17" dur="500"/>
                                        <p:tgtEl>
                                          <p:spTgt spid="5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Currents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676691308"/>
              </p:ext>
            </p:extLst>
          </p:nvPr>
        </p:nvGraphicFramePr>
        <p:xfrm>
          <a:off x="152400" y="1905000"/>
          <a:ext cx="8695240" cy="4511040"/>
        </p:xfrm>
        <a:graphic>
          <a:graphicData uri="http://schemas.openxmlformats.org/drawingml/2006/table">
            <a:tbl>
              <a:tblPr firstRow="1" firstCol="1" bandRow="1">
                <a:tableStyleId>{5C22544A-7EE6-4342-B048-85BDC9FD1C3A}</a:tableStyleId>
              </a:tblPr>
              <a:tblGrid>
                <a:gridCol w="8695240">
                  <a:extLst>
                    <a:ext uri="{9D8B030D-6E8A-4147-A177-3AD203B41FA5}">
                      <a16:colId xmlns:a16="http://schemas.microsoft.com/office/drawing/2014/main" val="460837169"/>
                    </a:ext>
                  </a:extLst>
                </a:gridCol>
              </a:tblGrid>
              <a:tr h="1514078">
                <a:tc>
                  <a:txBody>
                    <a:bodyPr/>
                    <a:lstStyle/>
                    <a:p>
                      <a:pPr marL="285750" marR="0" indent="-285750" hangingPunct="0">
                        <a:spcBef>
                          <a:spcPts val="0"/>
                        </a:spcBef>
                        <a:spcAft>
                          <a:spcPts val="0"/>
                        </a:spcAft>
                        <a:buFontTx/>
                        <a:buChar char="-"/>
                      </a:pPr>
                      <a:r>
                        <a:rPr lang="en-US" sz="2400" b="1" u="none" dirty="0">
                          <a:solidFill>
                            <a:schemeClr val="tx1"/>
                          </a:solidFill>
                          <a:effectLst/>
                          <a:latin typeface="Times New Roman" panose="02020603050405020304" pitchFamily="18" charset="0"/>
                          <a:ea typeface="Times New Roman" panose="02020603050405020304" pitchFamily="18" charset="0"/>
                        </a:rPr>
                        <a:t>Currents are the horizontal movement of bodies of water.</a:t>
                      </a:r>
                    </a:p>
                    <a:p>
                      <a:pPr marL="285750" marR="0" indent="-285750" hangingPunct="0">
                        <a:spcBef>
                          <a:spcPts val="0"/>
                        </a:spcBef>
                        <a:spcAft>
                          <a:spcPts val="0"/>
                        </a:spcAft>
                        <a:buFontTx/>
                        <a:buChar char="-"/>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285750" marR="0" indent="-285750" hangingPunct="0">
                        <a:spcBef>
                          <a:spcPts val="0"/>
                        </a:spcBef>
                        <a:spcAft>
                          <a:spcPts val="0"/>
                        </a:spcAft>
                        <a:buFontTx/>
                        <a:buChar char="-"/>
                      </a:pPr>
                      <a:r>
                        <a:rPr lang="en-US" sz="2400" b="1" u="none" dirty="0">
                          <a:solidFill>
                            <a:schemeClr val="tx1"/>
                          </a:solidFill>
                          <a:effectLst/>
                          <a:latin typeface="Times New Roman" panose="02020603050405020304" pitchFamily="18" charset="0"/>
                          <a:ea typeface="Times New Roman" panose="02020603050405020304" pitchFamily="18" charset="0"/>
                        </a:rPr>
                        <a:t>It is a result of:</a:t>
                      </a:r>
                    </a:p>
                    <a:p>
                      <a:pPr marL="457200" marR="0" indent="-457200" hangingPunct="0">
                        <a:spcBef>
                          <a:spcPts val="0"/>
                        </a:spcBef>
                        <a:spcAft>
                          <a:spcPts val="0"/>
                        </a:spcAft>
                        <a:buFont typeface="+mj-lt"/>
                        <a:buAutoNum type="arabicPeriod"/>
                      </a:pPr>
                      <a:r>
                        <a:rPr lang="en-US" sz="2400" b="1" u="none" dirty="0">
                          <a:solidFill>
                            <a:schemeClr val="tx1"/>
                          </a:solidFill>
                          <a:effectLst/>
                          <a:latin typeface="Times New Roman" panose="02020603050405020304" pitchFamily="18" charset="0"/>
                          <a:ea typeface="Times New Roman" panose="02020603050405020304" pitchFamily="18" charset="0"/>
                        </a:rPr>
                        <a:t>Daily changes in tidal levels</a:t>
                      </a:r>
                    </a:p>
                    <a:p>
                      <a:pPr marL="457200" marR="0" indent="-457200" hangingPunct="0">
                        <a:spcBef>
                          <a:spcPts val="0"/>
                        </a:spcBef>
                        <a:spcAft>
                          <a:spcPts val="0"/>
                        </a:spcAft>
                        <a:buFont typeface="+mj-lt"/>
                        <a:buAutoNum type="arabicPeriod"/>
                      </a:pPr>
                      <a:r>
                        <a:rPr lang="en-US" sz="2400" b="1" u="none" dirty="0">
                          <a:solidFill>
                            <a:schemeClr val="tx1"/>
                          </a:solidFill>
                          <a:effectLst/>
                          <a:latin typeface="Times New Roman" panose="02020603050405020304" pitchFamily="18" charset="0"/>
                          <a:ea typeface="Times New Roman" panose="02020603050405020304" pitchFamily="18" charset="0"/>
                        </a:rPr>
                        <a:t>Steady blowing of the wind</a:t>
                      </a:r>
                    </a:p>
                    <a:p>
                      <a:pPr marL="457200" marR="0" indent="-457200" hangingPunct="0">
                        <a:spcBef>
                          <a:spcPts val="0"/>
                        </a:spcBef>
                        <a:spcAft>
                          <a:spcPts val="0"/>
                        </a:spcAft>
                        <a:buFont typeface="+mj-lt"/>
                        <a:buAutoNum type="arabicPeriod"/>
                      </a:pPr>
                      <a:r>
                        <a:rPr lang="en-US" sz="2400" b="1" u="none" dirty="0">
                          <a:solidFill>
                            <a:schemeClr val="tx1"/>
                          </a:solidFill>
                          <a:effectLst/>
                          <a:latin typeface="Times New Roman" panose="02020603050405020304" pitchFamily="18" charset="0"/>
                          <a:ea typeface="Times New Roman" panose="02020603050405020304" pitchFamily="18" charset="0"/>
                        </a:rPr>
                        <a:t>Normal flow of rivers from higher elevations to sea</a:t>
                      </a:r>
                    </a:p>
                    <a:p>
                      <a:pPr marL="457200" marR="0" indent="-457200" hangingPunct="0">
                        <a:spcBef>
                          <a:spcPts val="0"/>
                        </a:spcBef>
                        <a:spcAft>
                          <a:spcPts val="0"/>
                        </a:spcAft>
                        <a:buFont typeface="+mj-lt"/>
                        <a:buAutoNum type="arabicPeriod"/>
                      </a:pPr>
                      <a:r>
                        <a:rPr lang="en-US" sz="2400" b="1" u="none" dirty="0">
                          <a:solidFill>
                            <a:schemeClr val="tx1"/>
                          </a:solidFill>
                          <a:effectLst/>
                          <a:latin typeface="Times New Roman" panose="02020603050405020304" pitchFamily="18" charset="0"/>
                          <a:ea typeface="Times New Roman" panose="02020603050405020304" pitchFamily="18" charset="0"/>
                        </a:rPr>
                        <a:t>Long term climate or weather conditions</a:t>
                      </a:r>
                    </a:p>
                    <a:p>
                      <a:pPr marL="457200" marR="0" indent="-457200" hangingPunct="0">
                        <a:spcBef>
                          <a:spcPts val="0"/>
                        </a:spcBef>
                        <a:spcAft>
                          <a:spcPts val="0"/>
                        </a:spcAft>
                        <a:buFont typeface="+mj-lt"/>
                        <a:buAutoNum type="arabicPeriod"/>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r>
                        <a:rPr lang="en-US" sz="2400" b="1" u="none" dirty="0">
                          <a:solidFill>
                            <a:schemeClr val="tx1"/>
                          </a:solidFill>
                          <a:effectLst/>
                          <a:latin typeface="Times New Roman" panose="02020603050405020304" pitchFamily="18" charset="0"/>
                          <a:ea typeface="Times New Roman" panose="02020603050405020304" pitchFamily="18" charset="0"/>
                        </a:rPr>
                        <a:t>-The direction of current is referred to as SET</a:t>
                      </a:r>
                    </a:p>
                    <a:p>
                      <a:pPr marL="0" marR="0" indent="0" hangingPunct="0">
                        <a:spcBef>
                          <a:spcPts val="0"/>
                        </a:spcBef>
                        <a:spcAft>
                          <a:spcPts val="0"/>
                        </a:spcAft>
                        <a:buFont typeface="+mj-lt"/>
                        <a:buNone/>
                      </a:pPr>
                      <a:r>
                        <a:rPr lang="en-US" sz="2400" b="1" u="none" dirty="0">
                          <a:solidFill>
                            <a:schemeClr val="tx1"/>
                          </a:solidFill>
                          <a:effectLst/>
                          <a:latin typeface="Times New Roman" panose="02020603050405020304" pitchFamily="18" charset="0"/>
                          <a:ea typeface="Times New Roman" panose="02020603050405020304" pitchFamily="18" charset="0"/>
                        </a:rPr>
                        <a:t>-The speed of the current is referred to as DRIFT</a:t>
                      </a:r>
                    </a:p>
                    <a:p>
                      <a:pPr marL="285750" marR="0" indent="-285750" hangingPunct="0">
                        <a:spcBef>
                          <a:spcPts val="0"/>
                        </a:spcBef>
                        <a:spcAft>
                          <a:spcPts val="0"/>
                        </a:spcAft>
                        <a:buFontTx/>
                        <a:buChar char="-"/>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16297">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3114320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Getting Underway!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2355CF16-7EF4-4058-B04A-2FC92FC00374}"/>
              </a:ext>
            </a:extLst>
          </p:cNvPr>
          <p:cNvGraphicFramePr>
            <a:graphicFrameLocks noGrp="1"/>
          </p:cNvGraphicFramePr>
          <p:nvPr>
            <p:extLst>
              <p:ext uri="{D42A27DB-BD31-4B8C-83A1-F6EECF244321}">
                <p14:modId xmlns:p14="http://schemas.microsoft.com/office/powerpoint/2010/main" val="2576856930"/>
              </p:ext>
            </p:extLst>
          </p:nvPr>
        </p:nvGraphicFramePr>
        <p:xfrm>
          <a:off x="201754" y="1883598"/>
          <a:ext cx="8781982" cy="188976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1942820755"/>
                    </a:ext>
                  </a:extLst>
                </a:gridCol>
              </a:tblGrid>
              <a:tr h="0">
                <a:tc>
                  <a:txBody>
                    <a:bodyPr/>
                    <a:lstStyle/>
                    <a:p>
                      <a:pPr marL="0" marR="0" hangingPunct="0">
                        <a:spcBef>
                          <a:spcPts val="0"/>
                        </a:spcBef>
                        <a:spcAft>
                          <a:spcPts val="0"/>
                        </a:spcAft>
                      </a:pPr>
                      <a:endParaRPr lang="en-US" sz="2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4294505870"/>
                  </a:ext>
                </a:extLst>
              </a:tr>
              <a:tr h="0">
                <a:tc>
                  <a:txBody>
                    <a:bodyPr/>
                    <a:lstStyle/>
                    <a:p>
                      <a:pPr marL="0" marR="0" algn="ctr" hangingPunct="0">
                        <a:spcBef>
                          <a:spcPts val="0"/>
                        </a:spcBef>
                        <a:spcAft>
                          <a:spcPts val="0"/>
                        </a:spcAft>
                      </a:pPr>
                      <a:r>
                        <a:rPr lang="en-US" sz="4000" dirty="0">
                          <a:hlinkClick r:id="rId5"/>
                        </a:rPr>
                        <a:t>Navy Amphibious Assault Ship Departs Naval Base – USS Boxer - YouTube</a:t>
                      </a:r>
                      <a:endParaRPr lang="en-US" sz="4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45988613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175752240"/>
                  </a:ext>
                </a:extLst>
              </a:tr>
            </a:tbl>
          </a:graphicData>
        </a:graphic>
      </p:graphicFrame>
    </p:spTree>
    <p:extLst>
      <p:ext uri="{BB962C8B-B14F-4D97-AF65-F5344CB8AC3E}">
        <p14:creationId xmlns:p14="http://schemas.microsoft.com/office/powerpoint/2010/main" val="19615260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Currents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A100F9D-D147-4AA7-8DD8-C96466CB7C36}"/>
              </a:ext>
            </a:extLst>
          </p:cNvPr>
          <p:cNvPicPr>
            <a:picLocks noChangeAspect="1"/>
          </p:cNvPicPr>
          <p:nvPr/>
        </p:nvPicPr>
        <p:blipFill rotWithShape="1">
          <a:blip r:embed="rId5"/>
          <a:srcRect l="65833" t="33849" r="8334" b="14445"/>
          <a:stretch/>
        </p:blipFill>
        <p:spPr>
          <a:xfrm>
            <a:off x="304800" y="1717116"/>
            <a:ext cx="8382000" cy="4718507"/>
          </a:xfrm>
          <a:prstGeom prst="rect">
            <a:avLst/>
          </a:prstGeom>
        </p:spPr>
      </p:pic>
    </p:spTree>
    <p:extLst>
      <p:ext uri="{BB962C8B-B14F-4D97-AF65-F5344CB8AC3E}">
        <p14:creationId xmlns:p14="http://schemas.microsoft.com/office/powerpoint/2010/main" val="201354198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Reversing Currents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829072E-E429-4546-B9B3-18230E947D6B}"/>
              </a:ext>
            </a:extLst>
          </p:cNvPr>
          <p:cNvPicPr>
            <a:picLocks noChangeAspect="1"/>
          </p:cNvPicPr>
          <p:nvPr/>
        </p:nvPicPr>
        <p:blipFill>
          <a:blip r:embed="rId5"/>
          <a:stretch>
            <a:fillRect/>
          </a:stretch>
        </p:blipFill>
        <p:spPr>
          <a:xfrm>
            <a:off x="-13447" y="1934012"/>
            <a:ext cx="4194412" cy="3700593"/>
          </a:xfrm>
          <a:prstGeom prst="rect">
            <a:avLst/>
          </a:prstGeom>
        </p:spPr>
      </p:pic>
      <p:pic>
        <p:nvPicPr>
          <p:cNvPr id="5" name="Picture 4">
            <a:extLst>
              <a:ext uri="{FF2B5EF4-FFF2-40B4-BE49-F238E27FC236}">
                <a16:creationId xmlns:a16="http://schemas.microsoft.com/office/drawing/2014/main" id="{F34CF596-DE8B-4F22-96D5-58EDE312DB8F}"/>
              </a:ext>
            </a:extLst>
          </p:cNvPr>
          <p:cNvPicPr>
            <a:picLocks noChangeAspect="1"/>
          </p:cNvPicPr>
          <p:nvPr/>
        </p:nvPicPr>
        <p:blipFill>
          <a:blip r:embed="rId6"/>
          <a:stretch>
            <a:fillRect/>
          </a:stretch>
        </p:blipFill>
        <p:spPr>
          <a:xfrm>
            <a:off x="4213030" y="1885775"/>
            <a:ext cx="4901609" cy="3712786"/>
          </a:xfrm>
          <a:prstGeom prst="rect">
            <a:avLst/>
          </a:prstGeom>
        </p:spPr>
      </p:pic>
    </p:spTree>
    <p:extLst>
      <p:ext uri="{BB962C8B-B14F-4D97-AF65-F5344CB8AC3E}">
        <p14:creationId xmlns:p14="http://schemas.microsoft.com/office/powerpoint/2010/main" val="29886005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Rotary Currents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5601C24-40B1-46AF-B7F1-E172F9743A44}"/>
              </a:ext>
            </a:extLst>
          </p:cNvPr>
          <p:cNvPicPr>
            <a:picLocks noChangeAspect="1"/>
          </p:cNvPicPr>
          <p:nvPr/>
        </p:nvPicPr>
        <p:blipFill>
          <a:blip r:embed="rId5"/>
          <a:stretch>
            <a:fillRect/>
          </a:stretch>
        </p:blipFill>
        <p:spPr>
          <a:xfrm>
            <a:off x="5410200" y="1817320"/>
            <a:ext cx="3200677" cy="3109229"/>
          </a:xfrm>
          <a:prstGeom prst="rect">
            <a:avLst/>
          </a:prstGeom>
        </p:spPr>
      </p:pic>
      <p:pic>
        <p:nvPicPr>
          <p:cNvPr id="6" name="Picture 5">
            <a:extLst>
              <a:ext uri="{FF2B5EF4-FFF2-40B4-BE49-F238E27FC236}">
                <a16:creationId xmlns:a16="http://schemas.microsoft.com/office/drawing/2014/main" id="{F90826D0-198A-4E63-9609-9A86E5A1E3BB}"/>
              </a:ext>
            </a:extLst>
          </p:cNvPr>
          <p:cNvPicPr>
            <a:picLocks noChangeAspect="1"/>
          </p:cNvPicPr>
          <p:nvPr/>
        </p:nvPicPr>
        <p:blipFill>
          <a:blip r:embed="rId6"/>
          <a:stretch>
            <a:fillRect/>
          </a:stretch>
        </p:blipFill>
        <p:spPr>
          <a:xfrm>
            <a:off x="178540" y="1758391"/>
            <a:ext cx="5108891" cy="4322439"/>
          </a:xfrm>
          <a:prstGeom prst="rect">
            <a:avLst/>
          </a:prstGeom>
        </p:spPr>
      </p:pic>
      <p:sp>
        <p:nvSpPr>
          <p:cNvPr id="8" name="TextBox 7">
            <a:extLst>
              <a:ext uri="{FF2B5EF4-FFF2-40B4-BE49-F238E27FC236}">
                <a16:creationId xmlns:a16="http://schemas.microsoft.com/office/drawing/2014/main" id="{FB34E88F-8498-47A6-8F82-234DD5B8E622}"/>
              </a:ext>
            </a:extLst>
          </p:cNvPr>
          <p:cNvSpPr txBox="1"/>
          <p:nvPr/>
        </p:nvSpPr>
        <p:spPr>
          <a:xfrm>
            <a:off x="5486400" y="5072431"/>
            <a:ext cx="3352800"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A current with the direction of flow rotating through all points of the compass.</a:t>
            </a:r>
          </a:p>
        </p:txBody>
      </p:sp>
    </p:spTree>
    <p:extLst>
      <p:ext uri="{BB962C8B-B14F-4D97-AF65-F5344CB8AC3E}">
        <p14:creationId xmlns:p14="http://schemas.microsoft.com/office/powerpoint/2010/main" val="15352187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Tide and Current Determination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34E88F-8498-47A6-8F82-234DD5B8E622}"/>
              </a:ext>
            </a:extLst>
          </p:cNvPr>
          <p:cNvSpPr txBox="1"/>
          <p:nvPr/>
        </p:nvSpPr>
        <p:spPr>
          <a:xfrm>
            <a:off x="152400" y="1912073"/>
            <a:ext cx="5105400" cy="4093428"/>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-In the past, Tide and Current Tables were needed to determine the tide and current information.</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-Online services, such as NOAA Tides and Currents, allow real time access to the current tide and current levels for stations located around the United States.</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-Applications such as Admiralty Total Tide allow mariners the ability to determine tide and current ranges at a variety of locations around the world.</a:t>
            </a:r>
          </a:p>
        </p:txBody>
      </p:sp>
      <p:pic>
        <p:nvPicPr>
          <p:cNvPr id="19458" name="Picture 2" descr="Tide Tables &amp; Tidal Current Tables | NOAA Tides and Currents - Amnautical">
            <a:extLst>
              <a:ext uri="{FF2B5EF4-FFF2-40B4-BE49-F238E27FC236}">
                <a16:creationId xmlns:a16="http://schemas.microsoft.com/office/drawing/2014/main" id="{CEC5898D-6CFC-45C3-930C-EFC4FAB40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912073"/>
            <a:ext cx="3067050" cy="396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48880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Tide and Current Determination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34E88F-8498-47A6-8F82-234DD5B8E622}"/>
              </a:ext>
            </a:extLst>
          </p:cNvPr>
          <p:cNvSpPr txBox="1"/>
          <p:nvPr/>
        </p:nvSpPr>
        <p:spPr>
          <a:xfrm>
            <a:off x="152400" y="1912073"/>
            <a:ext cx="5105400" cy="3785652"/>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-In the past, Tide and Current Tables were needed to determine the tide and current information.</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-Online services, such as NOAA Tides and Currents, allow real time access to the current tide and current levels.</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-Applications such as Admiralty Total Tide allow mariners the ability to determine tide and current ranges at a variety of locations around the world.</a:t>
            </a:r>
          </a:p>
        </p:txBody>
      </p:sp>
      <p:pic>
        <p:nvPicPr>
          <p:cNvPr id="2" name="Picture 1">
            <a:extLst>
              <a:ext uri="{FF2B5EF4-FFF2-40B4-BE49-F238E27FC236}">
                <a16:creationId xmlns:a16="http://schemas.microsoft.com/office/drawing/2014/main" id="{3392BDBA-840E-499C-9879-8CF1633A89B4}"/>
              </a:ext>
            </a:extLst>
          </p:cNvPr>
          <p:cNvPicPr>
            <a:picLocks noChangeAspect="1"/>
          </p:cNvPicPr>
          <p:nvPr/>
        </p:nvPicPr>
        <p:blipFill rotWithShape="1">
          <a:blip r:embed="rId5"/>
          <a:srcRect l="50000" t="7323" r="2500" b="17408"/>
          <a:stretch/>
        </p:blipFill>
        <p:spPr>
          <a:xfrm>
            <a:off x="-8467" y="-1"/>
            <a:ext cx="9139020" cy="4073025"/>
          </a:xfrm>
          <a:prstGeom prst="rect">
            <a:avLst/>
          </a:prstGeom>
        </p:spPr>
      </p:pic>
      <p:pic>
        <p:nvPicPr>
          <p:cNvPr id="4" name="Picture 3">
            <a:extLst>
              <a:ext uri="{FF2B5EF4-FFF2-40B4-BE49-F238E27FC236}">
                <a16:creationId xmlns:a16="http://schemas.microsoft.com/office/drawing/2014/main" id="{073DB8B8-D99F-49ED-8A03-74AE001ED21C}"/>
              </a:ext>
            </a:extLst>
          </p:cNvPr>
          <p:cNvPicPr>
            <a:picLocks noChangeAspect="1"/>
          </p:cNvPicPr>
          <p:nvPr/>
        </p:nvPicPr>
        <p:blipFill rotWithShape="1">
          <a:blip r:embed="rId6"/>
          <a:srcRect l="67500" t="7324" r="11667" b="52963"/>
          <a:stretch/>
        </p:blipFill>
        <p:spPr>
          <a:xfrm>
            <a:off x="-8466" y="3872070"/>
            <a:ext cx="5629814" cy="3018352"/>
          </a:xfrm>
          <a:prstGeom prst="rect">
            <a:avLst/>
          </a:prstGeom>
        </p:spPr>
      </p:pic>
      <p:pic>
        <p:nvPicPr>
          <p:cNvPr id="5" name="Picture 4">
            <a:extLst>
              <a:ext uri="{FF2B5EF4-FFF2-40B4-BE49-F238E27FC236}">
                <a16:creationId xmlns:a16="http://schemas.microsoft.com/office/drawing/2014/main" id="{4A977B10-EF9B-421B-A053-CEB935511EF6}"/>
              </a:ext>
            </a:extLst>
          </p:cNvPr>
          <p:cNvPicPr>
            <a:picLocks noChangeAspect="1"/>
          </p:cNvPicPr>
          <p:nvPr/>
        </p:nvPicPr>
        <p:blipFill rotWithShape="1">
          <a:blip r:embed="rId7"/>
          <a:srcRect l="59259" t="23333" r="20000" b="47037"/>
          <a:stretch/>
        </p:blipFill>
        <p:spPr>
          <a:xfrm>
            <a:off x="4958186" y="4029793"/>
            <a:ext cx="4172367" cy="1676399"/>
          </a:xfrm>
          <a:prstGeom prst="rect">
            <a:avLst/>
          </a:prstGeom>
        </p:spPr>
      </p:pic>
    </p:spTree>
    <p:extLst>
      <p:ext uri="{BB962C8B-B14F-4D97-AF65-F5344CB8AC3E}">
        <p14:creationId xmlns:p14="http://schemas.microsoft.com/office/powerpoint/2010/main" val="216480033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Tide and Current Determination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34E88F-8498-47A6-8F82-234DD5B8E622}"/>
              </a:ext>
            </a:extLst>
          </p:cNvPr>
          <p:cNvSpPr txBox="1"/>
          <p:nvPr/>
        </p:nvSpPr>
        <p:spPr>
          <a:xfrm>
            <a:off x="152400" y="1912073"/>
            <a:ext cx="5105400" cy="3785652"/>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-In the past, Tide and Current Tables were needed to determine the tide and current information.</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-Online services, such as NOAA Tides and Currents, allow real time access to the current tide and current levels.</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-Applications such as Admiralty Total Tide allow mariners the ability to determine tide and current ranges at a variety of locations around the world.</a:t>
            </a:r>
          </a:p>
        </p:txBody>
      </p:sp>
      <p:pic>
        <p:nvPicPr>
          <p:cNvPr id="2" name="Picture 1">
            <a:extLst>
              <a:ext uri="{FF2B5EF4-FFF2-40B4-BE49-F238E27FC236}">
                <a16:creationId xmlns:a16="http://schemas.microsoft.com/office/drawing/2014/main" id="{3392BDBA-840E-499C-9879-8CF1633A89B4}"/>
              </a:ext>
            </a:extLst>
          </p:cNvPr>
          <p:cNvPicPr>
            <a:picLocks noChangeAspect="1"/>
          </p:cNvPicPr>
          <p:nvPr/>
        </p:nvPicPr>
        <p:blipFill rotWithShape="1">
          <a:blip r:embed="rId5"/>
          <a:srcRect l="50000" t="7323" r="2500" b="17408"/>
          <a:stretch/>
        </p:blipFill>
        <p:spPr>
          <a:xfrm>
            <a:off x="-8467" y="-1"/>
            <a:ext cx="9139020" cy="4073025"/>
          </a:xfrm>
          <a:prstGeom prst="rect">
            <a:avLst/>
          </a:prstGeom>
        </p:spPr>
      </p:pic>
      <p:pic>
        <p:nvPicPr>
          <p:cNvPr id="4" name="Picture 3">
            <a:extLst>
              <a:ext uri="{FF2B5EF4-FFF2-40B4-BE49-F238E27FC236}">
                <a16:creationId xmlns:a16="http://schemas.microsoft.com/office/drawing/2014/main" id="{073DB8B8-D99F-49ED-8A03-74AE001ED21C}"/>
              </a:ext>
            </a:extLst>
          </p:cNvPr>
          <p:cNvPicPr>
            <a:picLocks noChangeAspect="1"/>
          </p:cNvPicPr>
          <p:nvPr/>
        </p:nvPicPr>
        <p:blipFill rotWithShape="1">
          <a:blip r:embed="rId6"/>
          <a:srcRect l="67500" t="7324" r="11667" b="52963"/>
          <a:stretch/>
        </p:blipFill>
        <p:spPr>
          <a:xfrm>
            <a:off x="-8466" y="3872070"/>
            <a:ext cx="5629814" cy="3018352"/>
          </a:xfrm>
          <a:prstGeom prst="rect">
            <a:avLst/>
          </a:prstGeom>
        </p:spPr>
      </p:pic>
      <p:pic>
        <p:nvPicPr>
          <p:cNvPr id="5" name="Picture 4">
            <a:extLst>
              <a:ext uri="{FF2B5EF4-FFF2-40B4-BE49-F238E27FC236}">
                <a16:creationId xmlns:a16="http://schemas.microsoft.com/office/drawing/2014/main" id="{4A977B10-EF9B-421B-A053-CEB935511EF6}"/>
              </a:ext>
            </a:extLst>
          </p:cNvPr>
          <p:cNvPicPr>
            <a:picLocks noChangeAspect="1"/>
          </p:cNvPicPr>
          <p:nvPr/>
        </p:nvPicPr>
        <p:blipFill rotWithShape="1">
          <a:blip r:embed="rId7"/>
          <a:srcRect l="59259" t="23333" r="20000" b="47037"/>
          <a:stretch/>
        </p:blipFill>
        <p:spPr>
          <a:xfrm>
            <a:off x="4958186" y="4029793"/>
            <a:ext cx="4172367" cy="1676399"/>
          </a:xfrm>
          <a:prstGeom prst="rect">
            <a:avLst/>
          </a:prstGeom>
        </p:spPr>
      </p:pic>
      <p:pic>
        <p:nvPicPr>
          <p:cNvPr id="14" name="Picture 13">
            <a:extLst>
              <a:ext uri="{FF2B5EF4-FFF2-40B4-BE49-F238E27FC236}">
                <a16:creationId xmlns:a16="http://schemas.microsoft.com/office/drawing/2014/main" id="{C6F6B715-26F0-4D5F-8F8F-5A8EA72E67A7}"/>
              </a:ext>
            </a:extLst>
          </p:cNvPr>
          <p:cNvPicPr>
            <a:picLocks noChangeAspect="1"/>
          </p:cNvPicPr>
          <p:nvPr/>
        </p:nvPicPr>
        <p:blipFill>
          <a:blip r:embed="rId8"/>
          <a:stretch>
            <a:fillRect/>
          </a:stretch>
        </p:blipFill>
        <p:spPr>
          <a:xfrm>
            <a:off x="-3487" y="0"/>
            <a:ext cx="9165913" cy="6874435"/>
          </a:xfrm>
          <a:prstGeom prst="rect">
            <a:avLst/>
          </a:prstGeom>
        </p:spPr>
      </p:pic>
    </p:spTree>
    <p:extLst>
      <p:ext uri="{BB962C8B-B14F-4D97-AF65-F5344CB8AC3E}">
        <p14:creationId xmlns:p14="http://schemas.microsoft.com/office/powerpoint/2010/main" val="428497376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Getting Underway!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267200" cy="3693319"/>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-With tides and currents having been predicted, we must now identify the appropriate watch condition and the </a:t>
            </a:r>
            <a:r>
              <a:rPr lang="en-US" sz="1800" dirty="0" err="1">
                <a:solidFill>
                  <a:prstClr val="black"/>
                </a:solidFill>
                <a:latin typeface="Times New Roman" panose="02020603050405020304" pitchFamily="18" charset="0"/>
                <a:ea typeface="Times New Roman" panose="02020603050405020304" pitchFamily="18" charset="0"/>
              </a:rPr>
              <a:t>watchstanders</a:t>
            </a:r>
            <a:r>
              <a:rPr lang="en-US" sz="1800" dirty="0">
                <a:solidFill>
                  <a:prstClr val="black"/>
                </a:solidFill>
                <a:latin typeface="Times New Roman" panose="02020603050405020304" pitchFamily="18" charset="0"/>
                <a:ea typeface="Times New Roman" panose="02020603050405020304" pitchFamily="18" charset="0"/>
              </a:rPr>
              <a:t> that we will be required to have during a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Sea and Anchor Detail </a:t>
            </a:r>
            <a:r>
              <a:rPr lang="en-US" sz="1800" dirty="0">
                <a:solidFill>
                  <a:prstClr val="black"/>
                </a:solidFill>
                <a:latin typeface="Times New Roman" panose="02020603050405020304" pitchFamily="18" charset="0"/>
                <a:ea typeface="Times New Roman" panose="02020603050405020304" pitchFamily="18" charset="0"/>
              </a:rPr>
              <a:t>or the evolution that occurs as we proceed into and out of port, as well as through restricted waters and into anchorage.</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-This is a ship wide evolution, and the majority of the ship will be standing watch.</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6FC8E447-2124-47FF-A12A-D86C387A6BB7}"/>
              </a:ext>
            </a:extLst>
          </p:cNvPr>
          <p:cNvPicPr>
            <a:picLocks noChangeAspect="1"/>
          </p:cNvPicPr>
          <p:nvPr/>
        </p:nvPicPr>
        <p:blipFill>
          <a:blip r:embed="rId5"/>
          <a:stretch>
            <a:fillRect/>
          </a:stretch>
        </p:blipFill>
        <p:spPr>
          <a:xfrm>
            <a:off x="4634325" y="2309020"/>
            <a:ext cx="4496228" cy="2995612"/>
          </a:xfrm>
          <a:prstGeom prst="rect">
            <a:avLst/>
          </a:prstGeom>
        </p:spPr>
      </p:pic>
    </p:spTree>
    <p:extLst>
      <p:ext uri="{BB962C8B-B14F-4D97-AF65-F5344CB8AC3E}">
        <p14:creationId xmlns:p14="http://schemas.microsoft.com/office/powerpoint/2010/main" val="930797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Watch Conditions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669405848"/>
              </p:ext>
            </p:extLst>
          </p:nvPr>
        </p:nvGraphicFramePr>
        <p:xfrm>
          <a:off x="51753" y="1905000"/>
          <a:ext cx="8795887" cy="4838700"/>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-The U.S. Navy established watch conditions to state the various conditions of readiness and their purpose.</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CONDITION I </a:t>
                      </a:r>
                      <a:r>
                        <a:rPr lang="en-US" sz="2000" i="0" u="none" dirty="0">
                          <a:solidFill>
                            <a:schemeClr val="tx1"/>
                          </a:solidFill>
                          <a:effectLst/>
                          <a:latin typeface="Times New Roman" panose="02020603050405020304" pitchFamily="18" charset="0"/>
                          <a:ea typeface="Times New Roman" panose="02020603050405020304" pitchFamily="18" charset="0"/>
                        </a:rPr>
                        <a:t>– General Quarters, all hands to Battle Stations</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CONDITION II </a:t>
                      </a:r>
                      <a:r>
                        <a:rPr lang="en-US" sz="2000" i="0" u="none" dirty="0">
                          <a:solidFill>
                            <a:schemeClr val="tx1"/>
                          </a:solidFill>
                          <a:effectLst/>
                          <a:latin typeface="Times New Roman" panose="02020603050405020304" pitchFamily="18" charset="0"/>
                          <a:ea typeface="Times New Roman" panose="02020603050405020304" pitchFamily="18" charset="0"/>
                        </a:rPr>
                        <a:t>– Modified General Quarters, also called Condition II Damage Control to support DC efforts.</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CONDITION III </a:t>
                      </a:r>
                      <a:r>
                        <a:rPr lang="en-US" sz="2000" i="0" u="none" dirty="0">
                          <a:solidFill>
                            <a:schemeClr val="tx1"/>
                          </a:solidFill>
                          <a:effectLst/>
                          <a:latin typeface="Times New Roman" panose="02020603050405020304" pitchFamily="18" charset="0"/>
                          <a:ea typeface="Times New Roman" panose="02020603050405020304" pitchFamily="18" charset="0"/>
                        </a:rPr>
                        <a:t>– Wartime Cruising, generally 1/3 of the crew is on watch and strategic stations are manned or partly manned.</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CONDITION IV </a:t>
                      </a:r>
                      <a:r>
                        <a:rPr lang="en-US" sz="2000" i="0" u="none" dirty="0">
                          <a:solidFill>
                            <a:schemeClr val="tx1"/>
                          </a:solidFill>
                          <a:effectLst/>
                          <a:latin typeface="Times New Roman" panose="02020603050405020304" pitchFamily="18" charset="0"/>
                          <a:ea typeface="Times New Roman" panose="02020603050405020304" pitchFamily="18" charset="0"/>
                        </a:rPr>
                        <a:t>– Peacetime Cruising, provides adequate watch manning and provides personnel economy.</a:t>
                      </a:r>
                      <a:endParaRPr lang="en-US" sz="28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8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52611822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Watch Conditions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438195616"/>
              </p:ext>
            </p:extLst>
          </p:nvPr>
        </p:nvGraphicFramePr>
        <p:xfrm>
          <a:off x="51753" y="1905000"/>
          <a:ext cx="8795887" cy="399029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-The Ship will build watch bills for each Watch Condition.</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-CONDITION III – Wartime Cruising, is the most common watch condition while underway. </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i="0" u="none" dirty="0">
                          <a:solidFill>
                            <a:schemeClr val="tx1"/>
                          </a:solidFill>
                          <a:effectLst/>
                          <a:latin typeface="Times New Roman" panose="02020603050405020304" pitchFamily="18" charset="0"/>
                          <a:ea typeface="Times New Roman" panose="02020603050405020304" pitchFamily="18" charset="0"/>
                        </a:rPr>
                        <a:t>-The NAVDORM dictates what watch standers a ship MUST have during the different phases of navigation, but based on a ship’s watch condition, they will stand up additional watches to support.</a:t>
                      </a:r>
                    </a:p>
                    <a:p>
                      <a:pPr marL="0" marR="0" hangingPunct="0">
                        <a:spcBef>
                          <a:spcPts val="0"/>
                        </a:spcBef>
                        <a:spcAft>
                          <a:spcPts val="0"/>
                        </a:spcAft>
                      </a:pPr>
                      <a:endParaRPr lang="en-US" sz="20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99946486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20C128-CF7E-459A-B3CD-E715DDE29F46}"/>
              </a:ext>
            </a:extLst>
          </p:cNvPr>
          <p:cNvPicPr>
            <a:picLocks noChangeAspect="1"/>
          </p:cNvPicPr>
          <p:nvPr/>
        </p:nvPicPr>
        <p:blipFill rotWithShape="1">
          <a:blip r:embed="rId2"/>
          <a:srcRect t="3333"/>
          <a:stretch/>
        </p:blipFill>
        <p:spPr>
          <a:xfrm>
            <a:off x="1557993" y="0"/>
            <a:ext cx="6028013" cy="6858000"/>
          </a:xfrm>
          <a:prstGeom prst="rect">
            <a:avLst/>
          </a:prstGeom>
        </p:spPr>
      </p:pic>
      <p:sp>
        <p:nvSpPr>
          <p:cNvPr id="3" name="Oval 2">
            <a:extLst>
              <a:ext uri="{FF2B5EF4-FFF2-40B4-BE49-F238E27FC236}">
                <a16:creationId xmlns:a16="http://schemas.microsoft.com/office/drawing/2014/main" id="{E4BD0BFD-7825-447B-A675-09B40EE1F3A5}"/>
              </a:ext>
            </a:extLst>
          </p:cNvPr>
          <p:cNvSpPr/>
          <p:nvPr/>
        </p:nvSpPr>
        <p:spPr>
          <a:xfrm>
            <a:off x="4114800" y="0"/>
            <a:ext cx="838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63E541B-0BD3-495E-927D-5018E8EFA19A}"/>
              </a:ext>
            </a:extLst>
          </p:cNvPr>
          <p:cNvSpPr/>
          <p:nvPr/>
        </p:nvSpPr>
        <p:spPr>
          <a:xfrm>
            <a:off x="5041564" y="0"/>
            <a:ext cx="838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968D2BA-7CC0-4AFC-8FC1-152F4E82514A}"/>
              </a:ext>
            </a:extLst>
          </p:cNvPr>
          <p:cNvSpPr/>
          <p:nvPr/>
        </p:nvSpPr>
        <p:spPr>
          <a:xfrm>
            <a:off x="6019800" y="9787"/>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13267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Getting Underway!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572000" cy="3970318"/>
          </a:xfrm>
          <a:prstGeom prst="rect">
            <a:avLst/>
          </a:prstGeom>
        </p:spPr>
        <p:txBody>
          <a:bodyPr>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process of getting a ship underway starts long before the ship ever leaves a berth.</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-Navigation is comprised of a number of different processes.</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-Some are done in order, some randomly, others infrequently.</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-For the navigation team, ensuring the ship can safely depart a berth and proceed onto her operational commitments is of the utmost importance.</a:t>
            </a:r>
          </a:p>
        </p:txBody>
      </p:sp>
      <p:pic>
        <p:nvPicPr>
          <p:cNvPr id="2" name="Picture 1">
            <a:extLst>
              <a:ext uri="{FF2B5EF4-FFF2-40B4-BE49-F238E27FC236}">
                <a16:creationId xmlns:a16="http://schemas.microsoft.com/office/drawing/2014/main" id="{6FC8E447-2124-47FF-A12A-D86C387A6BB7}"/>
              </a:ext>
            </a:extLst>
          </p:cNvPr>
          <p:cNvPicPr>
            <a:picLocks noChangeAspect="1"/>
          </p:cNvPicPr>
          <p:nvPr/>
        </p:nvPicPr>
        <p:blipFill>
          <a:blip r:embed="rId5"/>
          <a:stretch>
            <a:fillRect/>
          </a:stretch>
        </p:blipFill>
        <p:spPr>
          <a:xfrm>
            <a:off x="4634325" y="2309020"/>
            <a:ext cx="4496228" cy="2995612"/>
          </a:xfrm>
          <a:prstGeom prst="rect">
            <a:avLst/>
          </a:prstGeom>
        </p:spPr>
      </p:pic>
    </p:spTree>
    <p:extLst>
      <p:ext uri="{BB962C8B-B14F-4D97-AF65-F5344CB8AC3E}">
        <p14:creationId xmlns:p14="http://schemas.microsoft.com/office/powerpoint/2010/main" val="29520852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Required </a:t>
            </a:r>
            <a:r>
              <a:rPr lang="en-US" sz="4000" dirty="0" err="1">
                <a:latin typeface="Calibri" panose="020F0502020204030204" pitchFamily="34" charset="0"/>
                <a:cs typeface="Calibri" panose="020F0502020204030204" pitchFamily="34" charset="0"/>
              </a:rPr>
              <a:t>Watchstanders</a:t>
            </a:r>
            <a:endParaRPr lang="en-US" sz="40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F8A61D-9489-4D66-AA8A-E777471B881A}"/>
              </a:ext>
            </a:extLst>
          </p:cNvPr>
          <p:cNvPicPr>
            <a:picLocks noChangeAspect="1"/>
          </p:cNvPicPr>
          <p:nvPr/>
        </p:nvPicPr>
        <p:blipFill>
          <a:blip r:embed="rId5"/>
          <a:stretch>
            <a:fillRect/>
          </a:stretch>
        </p:blipFill>
        <p:spPr>
          <a:xfrm>
            <a:off x="-13447" y="0"/>
            <a:ext cx="9157447" cy="6934200"/>
          </a:xfrm>
          <a:prstGeom prst="rect">
            <a:avLst/>
          </a:prstGeom>
        </p:spPr>
      </p:pic>
    </p:spTree>
    <p:extLst>
      <p:ext uri="{BB962C8B-B14F-4D97-AF65-F5344CB8AC3E}">
        <p14:creationId xmlns:p14="http://schemas.microsoft.com/office/powerpoint/2010/main" val="250492237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Getting Underway!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267200" cy="2308324"/>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-We have identified the </a:t>
            </a:r>
            <a:r>
              <a:rPr lang="en-US" sz="1800" dirty="0" err="1">
                <a:solidFill>
                  <a:prstClr val="black"/>
                </a:solidFill>
                <a:latin typeface="Times New Roman" panose="02020603050405020304" pitchFamily="18" charset="0"/>
                <a:ea typeface="Times New Roman" panose="02020603050405020304" pitchFamily="18" charset="0"/>
              </a:rPr>
              <a:t>watchstanders</a:t>
            </a:r>
            <a:r>
              <a:rPr lang="en-US" sz="1800" dirty="0">
                <a:solidFill>
                  <a:prstClr val="black"/>
                </a:solidFill>
                <a:latin typeface="Times New Roman" panose="02020603050405020304" pitchFamily="18" charset="0"/>
                <a:ea typeface="Times New Roman" panose="02020603050405020304" pitchFamily="18" charset="0"/>
              </a:rPr>
              <a:t> needed to conduct a successful Sea and Anchor Detail.</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-Now we must put all our information together and brief it to the crew.  This is called a Navigation Brief.</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6FC8E447-2124-47FF-A12A-D86C387A6BB7}"/>
              </a:ext>
            </a:extLst>
          </p:cNvPr>
          <p:cNvPicPr>
            <a:picLocks noChangeAspect="1"/>
          </p:cNvPicPr>
          <p:nvPr/>
        </p:nvPicPr>
        <p:blipFill>
          <a:blip r:embed="rId5"/>
          <a:stretch>
            <a:fillRect/>
          </a:stretch>
        </p:blipFill>
        <p:spPr>
          <a:xfrm>
            <a:off x="4634325" y="2309020"/>
            <a:ext cx="4496228" cy="2995612"/>
          </a:xfrm>
          <a:prstGeom prst="rect">
            <a:avLst/>
          </a:prstGeom>
        </p:spPr>
      </p:pic>
    </p:spTree>
    <p:extLst>
      <p:ext uri="{BB962C8B-B14F-4D97-AF65-F5344CB8AC3E}">
        <p14:creationId xmlns:p14="http://schemas.microsoft.com/office/powerpoint/2010/main" val="137913739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Navigation Brief</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612559855"/>
              </p:ext>
            </p:extLst>
          </p:nvPr>
        </p:nvGraphicFramePr>
        <p:xfrm>
          <a:off x="51753" y="1905000"/>
          <a:ext cx="8795887" cy="4084320"/>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-The </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Navigation Brief </a:t>
                      </a:r>
                      <a:r>
                        <a:rPr lang="en-US" sz="1800" u="none" dirty="0">
                          <a:solidFill>
                            <a:schemeClr val="tx1"/>
                          </a:solidFill>
                          <a:effectLst/>
                          <a:latin typeface="Times New Roman" panose="02020603050405020304" pitchFamily="18" charset="0"/>
                          <a:ea typeface="Times New Roman" panose="02020603050405020304" pitchFamily="18" charset="0"/>
                        </a:rPr>
                        <a:t>is prepared to provide a plan for safe and prudent passage, including piloting in Restricted Waters.</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-Provides </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Commanders Intent</a:t>
                      </a:r>
                      <a:r>
                        <a:rPr lang="en-US" sz="1800" u="none" dirty="0">
                          <a:solidFill>
                            <a:schemeClr val="tx1"/>
                          </a:solidFill>
                          <a:effectLst/>
                          <a:latin typeface="Times New Roman" panose="02020603050405020304" pitchFamily="18" charset="0"/>
                          <a:ea typeface="Times New Roman" panose="02020603050405020304" pitchFamily="18" charset="0"/>
                        </a:rPr>
                        <a:t>, which means the Commanding Officer is able to directly state their intention for how the evolution will be conducted.</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-Written and briefed by the Navigator, with contributions from the 1</a:t>
                      </a:r>
                      <a:r>
                        <a:rPr lang="en-US" sz="1800" u="none" baseline="30000" dirty="0">
                          <a:solidFill>
                            <a:schemeClr val="tx1"/>
                          </a:solidFill>
                          <a:effectLst/>
                          <a:latin typeface="Times New Roman" panose="02020603050405020304" pitchFamily="18" charset="0"/>
                          <a:ea typeface="Times New Roman" panose="02020603050405020304" pitchFamily="18" charset="0"/>
                        </a:rPr>
                        <a:t>st</a:t>
                      </a:r>
                      <a:r>
                        <a:rPr lang="en-US" sz="1800" u="none" dirty="0">
                          <a:solidFill>
                            <a:schemeClr val="tx1"/>
                          </a:solidFill>
                          <a:effectLst/>
                          <a:latin typeface="Times New Roman" panose="02020603050405020304" pitchFamily="18" charset="0"/>
                          <a:ea typeface="Times New Roman" panose="02020603050405020304" pitchFamily="18" charset="0"/>
                        </a:rPr>
                        <a:t> LT, Operations Officer, Chief Engineer and others.</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-It is signed by the Commanding Officer and retained onboard for one year.</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-The NAVDORM lists all the requirements needed for a brief.</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-IS REQUIRED WITHIN 24 HOURS OF A SEA AND ANCHOR DETAIL!</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31073907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6009E-E05E-4A83-82B2-13060B66A69D}"/>
              </a:ext>
            </a:extLst>
          </p:cNvPr>
          <p:cNvPicPr>
            <a:picLocks noChangeAspect="1"/>
          </p:cNvPicPr>
          <p:nvPr/>
        </p:nvPicPr>
        <p:blipFill rotWithShape="1">
          <a:blip r:embed="rId2"/>
          <a:srcRect l="65000" t="11481" r="19167" b="17407"/>
          <a:stretch/>
        </p:blipFill>
        <p:spPr>
          <a:xfrm>
            <a:off x="28662" y="0"/>
            <a:ext cx="5248272" cy="6629400"/>
          </a:xfrm>
          <a:prstGeom prst="rect">
            <a:avLst/>
          </a:prstGeom>
        </p:spPr>
      </p:pic>
      <p:pic>
        <p:nvPicPr>
          <p:cNvPr id="3" name="Picture 2">
            <a:extLst>
              <a:ext uri="{FF2B5EF4-FFF2-40B4-BE49-F238E27FC236}">
                <a16:creationId xmlns:a16="http://schemas.microsoft.com/office/drawing/2014/main" id="{DDB3991F-A5B3-4566-AA0C-9098708F5CF4}"/>
              </a:ext>
            </a:extLst>
          </p:cNvPr>
          <p:cNvPicPr>
            <a:picLocks noChangeAspect="1"/>
          </p:cNvPicPr>
          <p:nvPr/>
        </p:nvPicPr>
        <p:blipFill rotWithShape="1">
          <a:blip r:embed="rId3"/>
          <a:srcRect l="65833" t="14445" r="21667" b="64814"/>
          <a:stretch/>
        </p:blipFill>
        <p:spPr>
          <a:xfrm>
            <a:off x="4343400" y="1676400"/>
            <a:ext cx="4571991" cy="2133600"/>
          </a:xfrm>
          <a:prstGeom prst="rect">
            <a:avLst/>
          </a:prstGeom>
        </p:spPr>
      </p:pic>
    </p:spTree>
    <p:extLst>
      <p:ext uri="{BB962C8B-B14F-4D97-AF65-F5344CB8AC3E}">
        <p14:creationId xmlns:p14="http://schemas.microsoft.com/office/powerpoint/2010/main" val="8102264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B6051-3103-4633-B418-A4CF9DF62344}"/>
              </a:ext>
            </a:extLst>
          </p:cNvPr>
          <p:cNvPicPr>
            <a:picLocks noChangeAspect="1"/>
          </p:cNvPicPr>
          <p:nvPr/>
        </p:nvPicPr>
        <p:blipFill rotWithShape="1">
          <a:blip r:embed="rId2"/>
          <a:srcRect l="65000" t="22279" r="16667" b="23333"/>
          <a:stretch/>
        </p:blipFill>
        <p:spPr>
          <a:xfrm>
            <a:off x="0" y="76200"/>
            <a:ext cx="5205660" cy="4343400"/>
          </a:xfrm>
          <a:prstGeom prst="rect">
            <a:avLst/>
          </a:prstGeom>
        </p:spPr>
      </p:pic>
      <p:pic>
        <p:nvPicPr>
          <p:cNvPr id="3" name="Picture 2">
            <a:extLst>
              <a:ext uri="{FF2B5EF4-FFF2-40B4-BE49-F238E27FC236}">
                <a16:creationId xmlns:a16="http://schemas.microsoft.com/office/drawing/2014/main" id="{43EEE570-71BF-4164-9A8A-97185766FA59}"/>
              </a:ext>
            </a:extLst>
          </p:cNvPr>
          <p:cNvPicPr>
            <a:picLocks noChangeAspect="1"/>
          </p:cNvPicPr>
          <p:nvPr/>
        </p:nvPicPr>
        <p:blipFill rotWithShape="1">
          <a:blip r:embed="rId3"/>
          <a:srcRect l="65000" t="19742" r="17500" b="5556"/>
          <a:stretch/>
        </p:blipFill>
        <p:spPr>
          <a:xfrm>
            <a:off x="4800600" y="762000"/>
            <a:ext cx="4062044" cy="4876800"/>
          </a:xfrm>
          <a:prstGeom prst="rect">
            <a:avLst/>
          </a:prstGeom>
        </p:spPr>
      </p:pic>
    </p:spTree>
    <p:extLst>
      <p:ext uri="{BB962C8B-B14F-4D97-AF65-F5344CB8AC3E}">
        <p14:creationId xmlns:p14="http://schemas.microsoft.com/office/powerpoint/2010/main" val="46694209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C6373E-1CD2-4EAF-B3CF-2AF25393DFD3}"/>
              </a:ext>
            </a:extLst>
          </p:cNvPr>
          <p:cNvPicPr>
            <a:picLocks noChangeAspect="1"/>
          </p:cNvPicPr>
          <p:nvPr/>
        </p:nvPicPr>
        <p:blipFill rotWithShape="1">
          <a:blip r:embed="rId2"/>
          <a:srcRect l="65000" t="11481" r="17500" b="11481"/>
          <a:stretch/>
        </p:blipFill>
        <p:spPr>
          <a:xfrm>
            <a:off x="36351" y="76200"/>
            <a:ext cx="5292967" cy="6553200"/>
          </a:xfrm>
          <a:prstGeom prst="rect">
            <a:avLst/>
          </a:prstGeom>
        </p:spPr>
      </p:pic>
      <p:pic>
        <p:nvPicPr>
          <p:cNvPr id="3" name="Picture 2">
            <a:extLst>
              <a:ext uri="{FF2B5EF4-FFF2-40B4-BE49-F238E27FC236}">
                <a16:creationId xmlns:a16="http://schemas.microsoft.com/office/drawing/2014/main" id="{CB1EDEF4-6E77-4832-8041-D4115352A8DA}"/>
              </a:ext>
            </a:extLst>
          </p:cNvPr>
          <p:cNvPicPr>
            <a:picLocks noChangeAspect="1"/>
          </p:cNvPicPr>
          <p:nvPr/>
        </p:nvPicPr>
        <p:blipFill rotWithShape="1">
          <a:blip r:embed="rId3"/>
          <a:srcRect l="65833" t="15446" r="20000" b="8518"/>
          <a:stretch/>
        </p:blipFill>
        <p:spPr>
          <a:xfrm>
            <a:off x="5105400" y="55228"/>
            <a:ext cx="4001704" cy="6040772"/>
          </a:xfrm>
          <a:prstGeom prst="rect">
            <a:avLst/>
          </a:prstGeom>
        </p:spPr>
      </p:pic>
    </p:spTree>
    <p:extLst>
      <p:ext uri="{BB962C8B-B14F-4D97-AF65-F5344CB8AC3E}">
        <p14:creationId xmlns:p14="http://schemas.microsoft.com/office/powerpoint/2010/main" val="233092119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B43B3C-B5C5-4C86-8F91-BDB1511DD375}"/>
              </a:ext>
            </a:extLst>
          </p:cNvPr>
          <p:cNvPicPr>
            <a:picLocks noChangeAspect="1"/>
          </p:cNvPicPr>
          <p:nvPr/>
        </p:nvPicPr>
        <p:blipFill rotWithShape="1">
          <a:blip r:embed="rId2"/>
          <a:srcRect l="65000" t="20371" r="16667" b="4647"/>
          <a:stretch/>
        </p:blipFill>
        <p:spPr>
          <a:xfrm>
            <a:off x="-1" y="76200"/>
            <a:ext cx="4835767" cy="5562600"/>
          </a:xfrm>
          <a:prstGeom prst="rect">
            <a:avLst/>
          </a:prstGeom>
        </p:spPr>
      </p:pic>
      <p:pic>
        <p:nvPicPr>
          <p:cNvPr id="3" name="Picture 2">
            <a:extLst>
              <a:ext uri="{FF2B5EF4-FFF2-40B4-BE49-F238E27FC236}">
                <a16:creationId xmlns:a16="http://schemas.microsoft.com/office/drawing/2014/main" id="{AACCA95B-F494-4EB3-A96F-5E0A9FB9B6B4}"/>
              </a:ext>
            </a:extLst>
          </p:cNvPr>
          <p:cNvPicPr>
            <a:picLocks noChangeAspect="1"/>
          </p:cNvPicPr>
          <p:nvPr/>
        </p:nvPicPr>
        <p:blipFill rotWithShape="1">
          <a:blip r:embed="rId3"/>
          <a:srcRect l="65000" t="11481" r="16667" b="11481"/>
          <a:stretch/>
        </p:blipFill>
        <p:spPr>
          <a:xfrm>
            <a:off x="4572000" y="381000"/>
            <a:ext cx="4577859" cy="5410200"/>
          </a:xfrm>
          <a:prstGeom prst="rect">
            <a:avLst/>
          </a:prstGeom>
        </p:spPr>
      </p:pic>
    </p:spTree>
    <p:extLst>
      <p:ext uri="{BB962C8B-B14F-4D97-AF65-F5344CB8AC3E}">
        <p14:creationId xmlns:p14="http://schemas.microsoft.com/office/powerpoint/2010/main" val="117417008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D37ACF-143C-4BEE-A9BE-B446B5C52BB5}"/>
              </a:ext>
            </a:extLst>
          </p:cNvPr>
          <p:cNvPicPr>
            <a:picLocks noChangeAspect="1"/>
          </p:cNvPicPr>
          <p:nvPr/>
        </p:nvPicPr>
        <p:blipFill rotWithShape="1">
          <a:blip r:embed="rId2"/>
          <a:srcRect l="65000" t="17407" r="17500" b="8519"/>
          <a:stretch/>
        </p:blipFill>
        <p:spPr>
          <a:xfrm>
            <a:off x="28661" y="0"/>
            <a:ext cx="5312661" cy="6324600"/>
          </a:xfrm>
          <a:prstGeom prst="rect">
            <a:avLst/>
          </a:prstGeom>
        </p:spPr>
      </p:pic>
      <p:pic>
        <p:nvPicPr>
          <p:cNvPr id="3" name="Picture 2">
            <a:extLst>
              <a:ext uri="{FF2B5EF4-FFF2-40B4-BE49-F238E27FC236}">
                <a16:creationId xmlns:a16="http://schemas.microsoft.com/office/drawing/2014/main" id="{46E0BF6C-B0EA-44DA-9DFA-B5B0785F478A}"/>
              </a:ext>
            </a:extLst>
          </p:cNvPr>
          <p:cNvPicPr>
            <a:picLocks noChangeAspect="1"/>
          </p:cNvPicPr>
          <p:nvPr/>
        </p:nvPicPr>
        <p:blipFill rotWithShape="1">
          <a:blip r:embed="rId3"/>
          <a:srcRect l="65446" t="22646" r="17597" b="27301"/>
          <a:stretch/>
        </p:blipFill>
        <p:spPr>
          <a:xfrm>
            <a:off x="4114800" y="152399"/>
            <a:ext cx="4648200" cy="3858883"/>
          </a:xfrm>
          <a:prstGeom prst="rect">
            <a:avLst/>
          </a:prstGeom>
        </p:spPr>
      </p:pic>
    </p:spTree>
    <p:extLst>
      <p:ext uri="{BB962C8B-B14F-4D97-AF65-F5344CB8AC3E}">
        <p14:creationId xmlns:p14="http://schemas.microsoft.com/office/powerpoint/2010/main" val="44085591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Sample NAVBRIEF</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878206315"/>
              </p:ext>
            </p:extLst>
          </p:nvPr>
        </p:nvGraphicFramePr>
        <p:xfrm>
          <a:off x="51753" y="1905000"/>
          <a:ext cx="8795887" cy="399029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-The following is a sample NAVBRIEF from USS LASSEN on INBOUND transit to NS Mayport on 30MAY2019.</a:t>
                      </a:r>
                      <a:endParaRPr lang="en-US" sz="20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8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341284488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42077"/>
          <a:stretch/>
        </p:blipFill>
        <p:spPr>
          <a:xfrm>
            <a:off x="0" y="1"/>
            <a:ext cx="9144000" cy="6858000"/>
          </a:xfrm>
          <a:prstGeom prst="rect">
            <a:avLst/>
          </a:prstGeom>
        </p:spPr>
      </p:pic>
      <p:sp>
        <p:nvSpPr>
          <p:cNvPr id="2051" name="WordArt 7"/>
          <p:cNvSpPr>
            <a:spLocks noChangeArrowheads="1" noChangeShapeType="1" noTextEdit="1"/>
          </p:cNvSpPr>
          <p:nvPr/>
        </p:nvSpPr>
        <p:spPr bwMode="auto">
          <a:xfrm>
            <a:off x="1905000" y="228600"/>
            <a:ext cx="5486400" cy="2057400"/>
          </a:xfrm>
          <a:prstGeom prst="rect">
            <a:avLst/>
          </a:prstGeom>
        </p:spPr>
        <p:txBody>
          <a:bodyPr wrap="none" fromWordArt="1">
            <a:prstTxWarp prst="textPlain">
              <a:avLst>
                <a:gd name="adj" fmla="val 51935"/>
              </a:avLst>
            </a:prstTxWarp>
          </a:bodyPr>
          <a:lstStyle/>
          <a:p>
            <a:pPr algn="ctr"/>
            <a:r>
              <a:rPr lang="en-US" sz="2400" b="1" kern="10" dirty="0">
                <a:ln w="12700">
                  <a:solidFill>
                    <a:schemeClr val="tx1"/>
                  </a:solidFill>
                  <a:round/>
                  <a:headEnd/>
                  <a:tailEnd/>
                </a:ln>
                <a:solidFill>
                  <a:schemeClr val="bg1"/>
                </a:solidFill>
                <a:latin typeface="Antique Olive Roman" pitchFamily="34" charset="0"/>
              </a:rPr>
              <a:t> </a:t>
            </a:r>
            <a:r>
              <a:rPr lang="en-US" sz="2400" b="1" kern="10" dirty="0">
                <a:ln w="12700">
                  <a:solidFill>
                    <a:schemeClr val="tx1"/>
                  </a:solidFill>
                  <a:round/>
                  <a:headEnd/>
                  <a:tailEnd/>
                </a:ln>
                <a:latin typeface="Antique Olive Roman" pitchFamily="34" charset="0"/>
              </a:rPr>
              <a:t>INBOUND NS</a:t>
            </a:r>
            <a:r>
              <a:rPr lang="en-US" sz="2400" b="1" kern="10" dirty="0">
                <a:ln w="12700">
                  <a:solidFill>
                    <a:schemeClr val="tx1"/>
                  </a:solidFill>
                  <a:round/>
                  <a:headEnd/>
                  <a:tailEnd/>
                </a:ln>
                <a:solidFill>
                  <a:schemeClr val="bg1"/>
                </a:solidFill>
                <a:latin typeface="Antique Olive Roman" pitchFamily="34" charset="0"/>
              </a:rPr>
              <a:t> </a:t>
            </a:r>
            <a:r>
              <a:rPr lang="en-US" sz="2400" b="1" kern="10" dirty="0">
                <a:ln w="12700">
                  <a:solidFill>
                    <a:schemeClr val="tx1"/>
                  </a:solidFill>
                  <a:round/>
                  <a:headEnd/>
                  <a:tailEnd/>
                </a:ln>
                <a:latin typeface="Antique Olive Roman" pitchFamily="34" charset="0"/>
              </a:rPr>
              <a:t>MAYPORT FL </a:t>
            </a:r>
          </a:p>
          <a:p>
            <a:pPr algn="ctr"/>
            <a:r>
              <a:rPr lang="en-US" sz="2400" b="1" kern="10" dirty="0">
                <a:ln w="12700">
                  <a:solidFill>
                    <a:schemeClr val="tx1"/>
                  </a:solidFill>
                  <a:round/>
                  <a:headEnd/>
                  <a:tailEnd/>
                </a:ln>
                <a:latin typeface="Antique Olive Roman" pitchFamily="34" charset="0"/>
              </a:rPr>
              <a:t>LTJG  WILHELM</a:t>
            </a:r>
          </a:p>
          <a:p>
            <a:pPr algn="ctr"/>
            <a:r>
              <a:rPr lang="en-US" sz="2400" b="1" kern="10" dirty="0">
                <a:ln w="12700">
                  <a:solidFill>
                    <a:schemeClr val="tx1"/>
                  </a:solidFill>
                  <a:round/>
                  <a:headEnd/>
                  <a:tailEnd/>
                </a:ln>
                <a:latin typeface="Antique Olive Roman" pitchFamily="34" charset="0"/>
              </a:rPr>
              <a:t>NAVIGATOR</a:t>
            </a:r>
          </a:p>
          <a:p>
            <a:pPr algn="ctr"/>
            <a:r>
              <a:rPr lang="en-US" sz="2400" b="1" kern="10" dirty="0">
                <a:ln w="12700">
                  <a:solidFill>
                    <a:schemeClr val="tx1"/>
                  </a:solidFill>
                  <a:round/>
                  <a:headEnd/>
                  <a:tailEnd/>
                </a:ln>
                <a:latin typeface="Antique Olive Roman" pitchFamily="34" charset="0"/>
              </a:rPr>
              <a:t>30-MAY-2019</a:t>
            </a:r>
          </a:p>
        </p:txBody>
      </p:sp>
    </p:spTree>
    <p:extLst>
      <p:ext uri="{BB962C8B-B14F-4D97-AF65-F5344CB8AC3E}">
        <p14:creationId xmlns:p14="http://schemas.microsoft.com/office/powerpoint/2010/main" val="39942624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Operational Messages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763000" cy="2308324"/>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-Messages are sent continuously to advise higher commands about the whereabouts and operational capacity of the ships at sea.</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-Before departure and arrival into port, there are messages that must be sent to ensure the ships can safely proceed into and out of port.</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most common are the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Logistics Request (LOGREQ) </a:t>
            </a:r>
            <a:r>
              <a:rPr lang="en-US" sz="1800" dirty="0">
                <a:solidFill>
                  <a:prstClr val="black"/>
                </a:solidFill>
                <a:latin typeface="Times New Roman" panose="02020603050405020304" pitchFamily="18" charset="0"/>
                <a:ea typeface="Times New Roman" panose="02020603050405020304" pitchFamily="18" charset="0"/>
              </a:rPr>
              <a:t>and the </a:t>
            </a:r>
            <a:r>
              <a:rPr lang="en-US" sz="18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Movement Report (MOVREP)</a:t>
            </a:r>
            <a:r>
              <a:rPr lang="en-US" sz="1800" dirty="0">
                <a:solidFill>
                  <a:prstClr val="black"/>
                </a:solidFill>
                <a:latin typeface="Times New Roman" panose="02020603050405020304" pitchFamily="18" charset="0"/>
                <a:ea typeface="Times New Roman" panose="02020603050405020304" pitchFamily="18" charset="0"/>
              </a:rPr>
              <a:t>.</a:t>
            </a:r>
          </a:p>
        </p:txBody>
      </p:sp>
      <mc:AlternateContent xmlns:mc="http://schemas.openxmlformats.org/markup-compatibility/2006" xmlns:am3d="http://schemas.microsoft.com/office/drawing/2017/model3d">
        <mc:Choice Requires="am3d">
          <p:graphicFrame>
            <p:nvGraphicFramePr>
              <p:cNvPr id="4" name="3D Model 3" descr="Overdue bill">
                <a:extLst>
                  <a:ext uri="{FF2B5EF4-FFF2-40B4-BE49-F238E27FC236}">
                    <a16:creationId xmlns:a16="http://schemas.microsoft.com/office/drawing/2014/main" id="{6BBBDA30-C498-4D73-903D-FCC4FAEE0740}"/>
                  </a:ext>
                </a:extLst>
              </p:cNvPr>
              <p:cNvGraphicFramePr>
                <a:graphicFrameLocks noChangeAspect="1"/>
              </p:cNvGraphicFramePr>
              <p:nvPr>
                <p:extLst>
                  <p:ext uri="{D42A27DB-BD31-4B8C-83A1-F6EECF244321}">
                    <p14:modId xmlns:p14="http://schemas.microsoft.com/office/powerpoint/2010/main" val="1004047562"/>
                  </p:ext>
                </p:extLst>
              </p:nvPr>
            </p:nvGraphicFramePr>
            <p:xfrm>
              <a:off x="2950522" y="4072866"/>
              <a:ext cx="2641896" cy="2090255"/>
            </p:xfrm>
            <a:graphic>
              <a:graphicData uri="http://schemas.microsoft.com/office/drawing/2017/model3d">
                <am3d:model3d r:embed="rId5">
                  <am3d:spPr>
                    <a:xfrm>
                      <a:off x="0" y="0"/>
                      <a:ext cx="2641896" cy="2090255"/>
                    </a:xfrm>
                    <a:prstGeom prst="rect">
                      <a:avLst/>
                    </a:prstGeom>
                  </am3d:spPr>
                  <am3d:camera>
                    <am3d:pos x="0" y="0" z="61262031"/>
                    <am3d:up dx="0" dy="36000000" dz="0"/>
                    <am3d:lookAt x="0" y="0" z="0"/>
                    <am3d:perspective fov="2700000"/>
                  </am3d:camera>
                  <am3d:trans>
                    <am3d:meterPerModelUnit n="3257329" d="1000000"/>
                    <am3d:preTrans dx="0" dy="-15018803" dz="0"/>
                    <am3d:scale>
                      <am3d:sx n="1000000" d="1000000"/>
                      <am3d:sy n="1000000" d="1000000"/>
                      <am3d:sz n="1000000" d="1000000"/>
                    </am3d:scale>
                    <am3d:rot ax="725828" ay="632489" az="134733"/>
                    <am3d:postTrans dx="0" dy="0" dz="0"/>
                  </am3d:trans>
                  <am3d:raster rName="Office3DRenderer" rVer="16.0.8326">
                    <am3d:blip r:embed="rId6"/>
                  </am3d:raster>
                  <am3d:objViewport viewportSz="33904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Overdue bill">
                <a:extLst>
                  <a:ext uri="{FF2B5EF4-FFF2-40B4-BE49-F238E27FC236}">
                    <a16:creationId xmlns:a16="http://schemas.microsoft.com/office/drawing/2014/main" id="{6BBBDA30-C498-4D73-903D-FCC4FAEE0740}"/>
                  </a:ext>
                </a:extLst>
              </p:cNvPr>
              <p:cNvPicPr>
                <a:picLocks noGrp="1" noRot="1" noChangeAspect="1" noMove="1" noResize="1" noEditPoints="1" noAdjustHandles="1" noChangeArrowheads="1" noChangeShapeType="1" noCrop="1"/>
              </p:cNvPicPr>
              <p:nvPr/>
            </p:nvPicPr>
            <p:blipFill>
              <a:blip r:embed="rId7"/>
              <a:stretch>
                <a:fillRect/>
              </a:stretch>
            </p:blipFill>
            <p:spPr>
              <a:xfrm>
                <a:off x="2950522" y="4072866"/>
                <a:ext cx="2641896" cy="2090255"/>
              </a:xfrm>
              <a:prstGeom prst="rect">
                <a:avLst/>
              </a:prstGeom>
            </p:spPr>
          </p:pic>
        </mc:Fallback>
      </mc:AlternateContent>
    </p:spTree>
    <p:extLst>
      <p:ext uri="{BB962C8B-B14F-4D97-AF65-F5344CB8AC3E}">
        <p14:creationId xmlns:p14="http://schemas.microsoft.com/office/powerpoint/2010/main" val="3183658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457200" y="57150"/>
            <a:ext cx="8229600" cy="609600"/>
          </a:xfrm>
        </p:spPr>
        <p:txBody>
          <a:bodyPr/>
          <a:lstStyle/>
          <a:p>
            <a:pPr eaLnBrk="1" hangingPunct="1">
              <a:defRPr/>
            </a:pPr>
            <a:br>
              <a:rPr lang="en-US" altLang="en-US" sz="2400" u="sng" dirty="0">
                <a:effectLst>
                  <a:outerShdw blurRad="38100" dist="38100" dir="2700000" algn="tl">
                    <a:srgbClr val="000000">
                      <a:alpha val="43137"/>
                    </a:srgbClr>
                  </a:outerShdw>
                </a:effectLst>
                <a:latin typeface="Arial Black" panose="020B0A04020102020204" pitchFamily="34" charset="0"/>
              </a:rPr>
            </a:br>
            <a:r>
              <a:rPr lang="en-US" altLang="en-US" sz="2400" u="sng" dirty="0">
                <a:effectLst>
                  <a:outerShdw blurRad="38100" dist="38100" dir="2700000" algn="tl">
                    <a:srgbClr val="000000">
                      <a:alpha val="43137"/>
                    </a:srgbClr>
                  </a:outerShdw>
                </a:effectLst>
                <a:latin typeface="Arial Black" panose="020B0A04020102020204" pitchFamily="34" charset="0"/>
              </a:rPr>
              <a:t>REQUIRED ATTENDANCE</a:t>
            </a:r>
            <a:br>
              <a:rPr lang="en-US" altLang="en-US" sz="2400" u="sng" dirty="0">
                <a:effectLst>
                  <a:outerShdw blurRad="38100" dist="38100" dir="2700000" algn="tl">
                    <a:srgbClr val="000000">
                      <a:alpha val="43137"/>
                    </a:srgbClr>
                  </a:outerShdw>
                </a:effectLst>
                <a:latin typeface="Arial Black" panose="020B0A04020102020204" pitchFamily="34" charset="0"/>
              </a:rPr>
            </a:br>
            <a:r>
              <a:rPr lang="en-US" altLang="en-US" sz="2400" i="1" dirty="0">
                <a:effectLst>
                  <a:outerShdw blurRad="38100" dist="38100" dir="2700000" algn="tl">
                    <a:srgbClr val="000000">
                      <a:alpha val="43137"/>
                    </a:srgbClr>
                  </a:outerShdw>
                </a:effectLst>
                <a:latin typeface="Arial Black" panose="020B0A04020102020204" pitchFamily="34" charset="0"/>
              </a:rPr>
              <a:t>Navigator</a:t>
            </a:r>
            <a:endParaRPr lang="en-US" altLang="en-US" sz="2400" u="sng" dirty="0">
              <a:effectLst>
                <a:outerShdw blurRad="38100" dist="38100" dir="2700000" algn="tl">
                  <a:srgbClr val="000000">
                    <a:alpha val="43137"/>
                  </a:srgbClr>
                </a:outerShdw>
              </a:effectLst>
              <a:latin typeface="Arial Black" panose="020B0A04020102020204" pitchFamily="34" charset="0"/>
            </a:endParaRPr>
          </a:p>
        </p:txBody>
      </p:sp>
      <p:pic>
        <p:nvPicPr>
          <p:cNvPr id="3075" name="Picture 4" descr="QM Wheel"/>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2500" t="6250" r="53751" b="50000"/>
          <a:stretch>
            <a:fillRect/>
          </a:stretch>
        </p:blipFill>
        <p:spPr bwMode="auto">
          <a:xfrm>
            <a:off x="0" y="6248400"/>
            <a:ext cx="5873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78" name="Group 70"/>
          <p:cNvGraphicFramePr>
            <a:graphicFrameLocks noGrp="1"/>
          </p:cNvGraphicFramePr>
          <p:nvPr>
            <p:ph type="tbl" idx="4294967295"/>
            <p:extLst/>
          </p:nvPr>
        </p:nvGraphicFramePr>
        <p:xfrm>
          <a:off x="990600" y="1371601"/>
          <a:ext cx="7620000" cy="5087629"/>
        </p:xfrm>
        <a:graphic>
          <a:graphicData uri="http://schemas.openxmlformats.org/drawingml/2006/table">
            <a:tbl>
              <a:tblPr/>
              <a:tblGrid>
                <a:gridCol w="3774722">
                  <a:extLst>
                    <a:ext uri="{9D8B030D-6E8A-4147-A177-3AD203B41FA5}">
                      <a16:colId xmlns:a16="http://schemas.microsoft.com/office/drawing/2014/main" val="20000"/>
                    </a:ext>
                  </a:extLst>
                </a:gridCol>
                <a:gridCol w="3845278">
                  <a:extLst>
                    <a:ext uri="{9D8B030D-6E8A-4147-A177-3AD203B41FA5}">
                      <a16:colId xmlns:a16="http://schemas.microsoft.com/office/drawing/2014/main" val="20001"/>
                    </a:ext>
                  </a:extLst>
                </a:gridCol>
              </a:tblGrid>
              <a:tr h="712953">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COMMANDING OFFICER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CDR VENTRESCA</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6272">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EXECUTIVE OFFICER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CDR MALLORY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6272">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CHIEF ENGINEER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LT </a:t>
                      </a:r>
                      <a:r>
                        <a:rPr kumimoji="0" lang="en-US" altLang="en-US" sz="1800" b="1" i="0" u="none" strike="noStrike" cap="none" normalizeH="0" baseline="0" dirty="0" err="1">
                          <a:ln>
                            <a:noFill/>
                          </a:ln>
                          <a:solidFill>
                            <a:schemeClr val="tx1"/>
                          </a:solidFill>
                          <a:effectLst>
                            <a:outerShdw blurRad="38100" dist="38100" dir="2700000" algn="tl">
                              <a:srgbClr val="000000">
                                <a:alpha val="43137"/>
                              </a:srgbClr>
                            </a:outerShdw>
                          </a:effectLst>
                          <a:latin typeface="+mj-lt"/>
                          <a:cs typeface="Arial" pitchFamily="34" charset="0"/>
                        </a:rPr>
                        <a:t>McCARTHY</a:t>
                      </a:r>
                      <a:endPar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5628">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000000">
                                <a:alpha val="43137"/>
                              </a:srgbClr>
                            </a:outerShdw>
                          </a:effectLst>
                          <a:latin typeface="+mj-lt"/>
                          <a:cs typeface="Arial" pitchFamily="34" charset="0"/>
                        </a:rPr>
                        <a:t>OPERATIONS OFFICER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LT HANKS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873">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000000">
                                <a:alpha val="43137"/>
                              </a:srgbClr>
                            </a:outerShdw>
                          </a:effectLst>
                          <a:latin typeface="+mj-lt"/>
                          <a:cs typeface="Arial" pitchFamily="34" charset="0"/>
                        </a:rPr>
                        <a:t>NAVIGATOR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LTJG WILHELM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5628">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SENIOR QUARTERMASTER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QM1 CLANTON</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46257">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SENIOR OPERATIONS SPECIALIST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OS1 CROCKETT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873">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1</a:t>
                      </a:r>
                      <a:r>
                        <a:rPr kumimoji="0" lang="en-US" altLang="en-US" sz="1800" b="1" i="0" u="none" strike="noStrike" cap="none" normalizeH="0" baseline="30000" dirty="0">
                          <a:ln>
                            <a:noFill/>
                          </a:ln>
                          <a:solidFill>
                            <a:schemeClr val="tx1"/>
                          </a:solidFill>
                          <a:effectLst>
                            <a:outerShdw blurRad="38100" dist="38100" dir="2700000" algn="tl">
                              <a:srgbClr val="000000">
                                <a:alpha val="43137"/>
                              </a:srgbClr>
                            </a:outerShdw>
                          </a:effectLst>
                          <a:latin typeface="+mj-lt"/>
                          <a:cs typeface="Arial" pitchFamily="34" charset="0"/>
                        </a:rPr>
                        <a:t>st</a:t>
                      </a: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 LIEUTENANT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marL="742950" indent="-285750">
                        <a:spcBef>
                          <a:spcPct val="20000"/>
                        </a:spcBef>
                        <a:defRPr sz="2400">
                          <a:solidFill>
                            <a:schemeClr val="tx1"/>
                          </a:solidFill>
                          <a:latin typeface="Arial" pitchFamily="34" charset="0"/>
                        </a:defRPr>
                      </a:lvl2pPr>
                      <a:lvl3pPr marL="1143000" indent="-228600">
                        <a:spcBef>
                          <a:spcPct val="20000"/>
                        </a:spcBef>
                        <a:defRPr sz="2000">
                          <a:solidFill>
                            <a:schemeClr val="tx1"/>
                          </a:solidFill>
                          <a:latin typeface="Arial" pitchFamily="34" charset="0"/>
                        </a:defRPr>
                      </a:lvl3pPr>
                      <a:lvl4pPr marL="1600200" indent="-228600">
                        <a:spcBef>
                          <a:spcPct val="20000"/>
                        </a:spcBef>
                        <a:defRPr>
                          <a:solidFill>
                            <a:schemeClr val="tx1"/>
                          </a:solidFill>
                          <a:latin typeface="Arial" pitchFamily="34" charset="0"/>
                        </a:defRPr>
                      </a:lvl4pPr>
                      <a:lvl5pPr marL="2057400" indent="-228600">
                        <a:spcBef>
                          <a:spcPct val="20000"/>
                        </a:spcBef>
                        <a:defRPr>
                          <a:solidFill>
                            <a:schemeClr val="tx1"/>
                          </a:solidFill>
                          <a:latin typeface="Arial" pitchFamily="34" charset="0"/>
                        </a:defRPr>
                      </a:lvl5pPr>
                      <a:lvl6pPr marL="2514600" indent="-228600" fontAlgn="base">
                        <a:spcBef>
                          <a:spcPct val="20000"/>
                        </a:spcBef>
                        <a:spcAft>
                          <a:spcPct val="0"/>
                        </a:spcAft>
                        <a:defRPr>
                          <a:solidFill>
                            <a:schemeClr val="tx1"/>
                          </a:solidFill>
                          <a:latin typeface="Arial" pitchFamily="34" charset="0"/>
                        </a:defRPr>
                      </a:lvl6pPr>
                      <a:lvl7pPr marL="2971800" indent="-228600" fontAlgn="base">
                        <a:spcBef>
                          <a:spcPct val="20000"/>
                        </a:spcBef>
                        <a:spcAft>
                          <a:spcPct val="0"/>
                        </a:spcAft>
                        <a:defRPr>
                          <a:solidFill>
                            <a:schemeClr val="tx1"/>
                          </a:solidFill>
                          <a:latin typeface="Arial" pitchFamily="34" charset="0"/>
                        </a:defRPr>
                      </a:lvl7pPr>
                      <a:lvl8pPr marL="3429000" indent="-228600" fontAlgn="base">
                        <a:spcBef>
                          <a:spcPct val="20000"/>
                        </a:spcBef>
                        <a:spcAft>
                          <a:spcPct val="0"/>
                        </a:spcAft>
                        <a:defRPr>
                          <a:solidFill>
                            <a:schemeClr val="tx1"/>
                          </a:solidFill>
                          <a:latin typeface="Arial" pitchFamily="34" charset="0"/>
                        </a:defRPr>
                      </a:lvl8pPr>
                      <a:lvl9pPr marL="3886200" indent="-228600"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ENS SONNIER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8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CICO</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itchFamily="34" charset="0"/>
                        </a:rPr>
                        <a:t>LTJG CASAS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23375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5"/>
          <p:cNvSpPr>
            <a:spLocks noGrp="1" noChangeArrowheads="1"/>
          </p:cNvSpPr>
          <p:nvPr>
            <p:ph type="title"/>
          </p:nvPr>
        </p:nvSpPr>
        <p:spPr>
          <a:xfrm>
            <a:off x="457200" y="76200"/>
            <a:ext cx="8229600" cy="990600"/>
          </a:xfrm>
        </p:spPr>
        <p:txBody>
          <a:bodyPr/>
          <a:lstStyle/>
          <a:p>
            <a:pPr eaLnBrk="1" hangingPunct="1">
              <a:defRPr/>
            </a:pPr>
            <a:r>
              <a:rPr lang="en-US" altLang="en-US" sz="2000" dirty="0"/>
              <a:t>USS LASSEN (DDG 82)</a:t>
            </a:r>
            <a:br>
              <a:rPr lang="en-US" altLang="en-US" sz="2000" dirty="0"/>
            </a:br>
            <a:r>
              <a:rPr lang="en-US" altLang="en-US" sz="2000" dirty="0"/>
              <a:t>Outbound </a:t>
            </a:r>
            <a:r>
              <a:rPr lang="en-US" altLang="en-US" sz="2000" dirty="0" err="1"/>
              <a:t>Mayport</a:t>
            </a:r>
            <a:r>
              <a:rPr lang="en-US" altLang="en-US" sz="2000" dirty="0"/>
              <a:t>, FL</a:t>
            </a:r>
            <a:br>
              <a:rPr lang="en-US" altLang="en-US" sz="1600" dirty="0"/>
            </a:br>
            <a:r>
              <a:rPr lang="en-US" altLang="en-US" sz="1800" dirty="0"/>
              <a:t>Sea &amp; Anchor Detail 29 MAY 2019 </a:t>
            </a:r>
          </a:p>
        </p:txBody>
      </p:sp>
      <p:sp>
        <p:nvSpPr>
          <p:cNvPr id="34825" name="Line 9"/>
          <p:cNvSpPr>
            <a:spLocks noChangeShapeType="1"/>
          </p:cNvSpPr>
          <p:nvPr/>
        </p:nvSpPr>
        <p:spPr bwMode="auto">
          <a:xfrm>
            <a:off x="304800" y="1143000"/>
            <a:ext cx="8458200" cy="0"/>
          </a:xfrm>
          <a:prstGeom prst="line">
            <a:avLst/>
          </a:prstGeom>
          <a:noFill/>
          <a:ln w="63500" cmpd="thickThin">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ookman Old Style" charset="0"/>
              <a:ea typeface="ＭＳ Ｐゴシック" charset="0"/>
              <a:cs typeface="+mn-cs"/>
            </a:endParaRPr>
          </a:p>
        </p:txBody>
      </p:sp>
      <p:graphicFrame>
        <p:nvGraphicFramePr>
          <p:cNvPr id="2101" name="Group 53"/>
          <p:cNvGraphicFramePr>
            <a:graphicFrameLocks noGrp="1"/>
          </p:cNvGraphicFramePr>
          <p:nvPr/>
        </p:nvGraphicFramePr>
        <p:xfrm>
          <a:off x="7086600" y="1371600"/>
          <a:ext cx="1752600" cy="889001"/>
        </p:xfrm>
        <a:graphic>
          <a:graphicData uri="http://schemas.openxmlformats.org/drawingml/2006/table">
            <a:tbl>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tblGrid>
              <a:tr h="296863">
                <a:tc>
                  <a:txBody>
                    <a:bodyPr/>
                    <a:lstStyle>
                      <a:lvl1pPr eaLnBrk="0" hangingPunct="0">
                        <a:spcBef>
                          <a:spcPct val="20000"/>
                        </a:spcBef>
                        <a:defRPr sz="2800">
                          <a:solidFill>
                            <a:schemeClr val="tx1"/>
                          </a:solidFill>
                          <a:latin typeface="Arial" pitchFamily="34" charset="0"/>
                          <a:ea typeface="ＭＳ Ｐゴシック" pitchFamily="34" charset="-128"/>
                        </a:defRPr>
                      </a:lvl1pPr>
                      <a:lvl2pPr marL="742950" indent="-285750" eaLnBrk="0" hangingPunct="0">
                        <a:spcBef>
                          <a:spcPct val="20000"/>
                        </a:spcBef>
                        <a:defRPr sz="24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defRPr>
                          <a:solidFill>
                            <a:schemeClr val="tx1"/>
                          </a:solidFill>
                          <a:latin typeface="Arial" pitchFamily="34" charset="0"/>
                          <a:ea typeface="ＭＳ Ｐゴシック" pitchFamily="34" charset="-128"/>
                        </a:defRPr>
                      </a:lvl4pPr>
                      <a:lvl5pPr marL="2057400" indent="-228600" eaLnBrk="0" hangingPunct="0">
                        <a:spcBef>
                          <a:spcPct val="20000"/>
                        </a:spcBef>
                        <a:defRPr>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a:solidFill>
                            <a:schemeClr val="tx1"/>
                          </a:solidFill>
                          <a:latin typeface="Arial" pitchFamily="34" charset="0"/>
                          <a:ea typeface="ＭＳ Ｐゴシック" pitchFamily="34" charset="-128"/>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itchFamily="34" charset="0"/>
                          <a:ea typeface="ＭＳ Ｐゴシック" pitchFamily="34" charset="-128"/>
                        </a:rPr>
                        <a:t>CO</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ＭＳ Ｐゴシック" pitchFamily="34" charset="-128"/>
                        </a:defRPr>
                      </a:lvl1pPr>
                      <a:lvl2pPr marL="742950" indent="-285750" eaLnBrk="0" hangingPunct="0">
                        <a:spcBef>
                          <a:spcPct val="20000"/>
                        </a:spcBef>
                        <a:defRPr sz="24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defRPr>
                          <a:solidFill>
                            <a:schemeClr val="tx1"/>
                          </a:solidFill>
                          <a:latin typeface="Arial" pitchFamily="34" charset="0"/>
                          <a:ea typeface="ＭＳ Ｐゴシック" pitchFamily="34" charset="-128"/>
                        </a:defRPr>
                      </a:lvl4pPr>
                      <a:lvl5pPr marL="2057400" indent="-228600" eaLnBrk="0" hangingPunct="0">
                        <a:spcBef>
                          <a:spcPct val="20000"/>
                        </a:spcBef>
                        <a:defRPr>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itchFamily="34" charset="0"/>
                        <a:ea typeface="ＭＳ Ｐゴシック" pitchFamily="34" charset="-128"/>
                      </a:endParaRP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5275">
                <a:tc>
                  <a:txBody>
                    <a:bodyPr/>
                    <a:lstStyle>
                      <a:lvl1pPr eaLnBrk="0" hangingPunct="0">
                        <a:spcBef>
                          <a:spcPct val="20000"/>
                        </a:spcBef>
                        <a:defRPr sz="2800">
                          <a:solidFill>
                            <a:schemeClr val="tx1"/>
                          </a:solidFill>
                          <a:latin typeface="Arial" pitchFamily="34" charset="0"/>
                          <a:ea typeface="ＭＳ Ｐゴシック" pitchFamily="34" charset="-128"/>
                        </a:defRPr>
                      </a:lvl1pPr>
                      <a:lvl2pPr marL="742950" indent="-285750" eaLnBrk="0" hangingPunct="0">
                        <a:spcBef>
                          <a:spcPct val="20000"/>
                        </a:spcBef>
                        <a:defRPr sz="24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defRPr>
                          <a:solidFill>
                            <a:schemeClr val="tx1"/>
                          </a:solidFill>
                          <a:latin typeface="Arial" pitchFamily="34" charset="0"/>
                          <a:ea typeface="ＭＳ Ｐゴシック" pitchFamily="34" charset="-128"/>
                        </a:defRPr>
                      </a:lvl4pPr>
                      <a:lvl5pPr marL="2057400" indent="-228600" eaLnBrk="0" hangingPunct="0">
                        <a:spcBef>
                          <a:spcPct val="20000"/>
                        </a:spcBef>
                        <a:defRPr>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a:solidFill>
                            <a:schemeClr val="tx1"/>
                          </a:solidFill>
                          <a:latin typeface="Arial" pitchFamily="34" charset="0"/>
                          <a:ea typeface="ＭＳ Ｐゴシック" pitchFamily="34" charset="-128"/>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itchFamily="34" charset="0"/>
                          <a:ea typeface="ＭＳ Ｐゴシック" pitchFamily="34" charset="-128"/>
                        </a:rPr>
                        <a:t>XO</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ＭＳ Ｐゴシック" pitchFamily="34" charset="-128"/>
                        </a:defRPr>
                      </a:lvl1pPr>
                      <a:lvl2pPr marL="742950" indent="-285750" eaLnBrk="0" hangingPunct="0">
                        <a:spcBef>
                          <a:spcPct val="20000"/>
                        </a:spcBef>
                        <a:defRPr sz="24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defRPr>
                          <a:solidFill>
                            <a:schemeClr val="tx1"/>
                          </a:solidFill>
                          <a:latin typeface="Arial" pitchFamily="34" charset="0"/>
                          <a:ea typeface="ＭＳ Ｐゴシック" pitchFamily="34" charset="-128"/>
                        </a:defRPr>
                      </a:lvl4pPr>
                      <a:lvl5pPr marL="2057400" indent="-228600" eaLnBrk="0" hangingPunct="0">
                        <a:spcBef>
                          <a:spcPct val="20000"/>
                        </a:spcBef>
                        <a:defRPr>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itchFamily="34" charset="0"/>
                        <a:ea typeface="ＭＳ Ｐゴシック" pitchFamily="34" charset="-128"/>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6863">
                <a:tc>
                  <a:txBody>
                    <a:bodyPr/>
                    <a:lstStyle>
                      <a:lvl1pPr eaLnBrk="0" hangingPunct="0">
                        <a:spcBef>
                          <a:spcPct val="20000"/>
                        </a:spcBef>
                        <a:defRPr sz="2800">
                          <a:solidFill>
                            <a:schemeClr val="tx1"/>
                          </a:solidFill>
                          <a:latin typeface="Arial" pitchFamily="34" charset="0"/>
                          <a:ea typeface="ＭＳ Ｐゴシック" pitchFamily="34" charset="-128"/>
                        </a:defRPr>
                      </a:lvl1pPr>
                      <a:lvl2pPr marL="742950" indent="-285750" eaLnBrk="0" hangingPunct="0">
                        <a:spcBef>
                          <a:spcPct val="20000"/>
                        </a:spcBef>
                        <a:defRPr sz="24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defRPr>
                          <a:solidFill>
                            <a:schemeClr val="tx1"/>
                          </a:solidFill>
                          <a:latin typeface="Arial" pitchFamily="34" charset="0"/>
                          <a:ea typeface="ＭＳ Ｐゴシック" pitchFamily="34" charset="-128"/>
                        </a:defRPr>
                      </a:lvl4pPr>
                      <a:lvl5pPr marL="2057400" indent="-228600" eaLnBrk="0" hangingPunct="0">
                        <a:spcBef>
                          <a:spcPct val="20000"/>
                        </a:spcBef>
                        <a:defRPr>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a:solidFill>
                            <a:schemeClr val="tx1"/>
                          </a:solidFill>
                          <a:latin typeface="Arial" pitchFamily="34" charset="0"/>
                          <a:ea typeface="ＭＳ Ｐゴシック" pitchFamily="34" charset="-128"/>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pitchFamily="34" charset="0"/>
                          <a:ea typeface="ＭＳ Ｐゴシック" pitchFamily="34" charset="-128"/>
                        </a:rPr>
                        <a:t>SWO</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pitchFamily="34" charset="0"/>
                          <a:ea typeface="ＭＳ Ｐゴシック" pitchFamily="34" charset="-128"/>
                        </a:defRPr>
                      </a:lvl1pPr>
                      <a:lvl2pPr marL="742950" indent="-285750" eaLnBrk="0" hangingPunct="0">
                        <a:spcBef>
                          <a:spcPct val="20000"/>
                        </a:spcBef>
                        <a:defRPr sz="24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defRPr>
                          <a:solidFill>
                            <a:schemeClr val="tx1"/>
                          </a:solidFill>
                          <a:latin typeface="Arial" pitchFamily="34" charset="0"/>
                          <a:ea typeface="ＭＳ Ｐゴシック" pitchFamily="34" charset="-128"/>
                        </a:defRPr>
                      </a:lvl4pPr>
                      <a:lvl5pPr marL="2057400" indent="-228600" eaLnBrk="0" hangingPunct="0">
                        <a:spcBef>
                          <a:spcPct val="20000"/>
                        </a:spcBef>
                        <a:defRPr>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itchFamily="34" charset="0"/>
                        <a:ea typeface="ＭＳ Ｐゴシック" pitchFamily="34" charset="-128"/>
                      </a:endParaRP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01" t="14897" r="27356" b="7862"/>
          <a:stretch/>
        </p:blipFill>
        <p:spPr bwMode="auto">
          <a:xfrm>
            <a:off x="0" y="1"/>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7047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976A10F0-8B7D-4199-BB84-C54002F98C2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5" name="Text Box 2">
            <a:extLst>
              <a:ext uri="{FF2B5EF4-FFF2-40B4-BE49-F238E27FC236}">
                <a16:creationId xmlns:a16="http://schemas.microsoft.com/office/drawing/2014/main" id="{955D7A27-ED6F-44DD-B68D-56518EA039F3}"/>
              </a:ext>
            </a:extLst>
          </p:cNvPr>
          <p:cNvSpPr txBox="1">
            <a:spLocks noChangeArrowheads="1"/>
          </p:cNvSpPr>
          <p:nvPr/>
        </p:nvSpPr>
        <p:spPr bwMode="auto">
          <a:xfrm>
            <a:off x="4495800" y="1447800"/>
            <a:ext cx="44958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7" name="Rectangle 3">
            <a:extLst>
              <a:ext uri="{FF2B5EF4-FFF2-40B4-BE49-F238E27FC236}">
                <a16:creationId xmlns:a16="http://schemas.microsoft.com/office/drawing/2014/main" id="{928A1743-72A8-4772-B05A-15C91EDA8DAC}"/>
              </a:ext>
            </a:extLst>
          </p:cNvPr>
          <p:cNvSpPr>
            <a:spLocks noChangeArrowheads="1"/>
          </p:cNvSpPr>
          <p:nvPr/>
        </p:nvSpPr>
        <p:spPr bwMode="auto">
          <a:xfrm>
            <a:off x="3810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INTERNAL COMMUNICATIONS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Navigator</a:t>
            </a:r>
          </a:p>
        </p:txBody>
      </p:sp>
      <p:sp>
        <p:nvSpPr>
          <p:cNvPr id="8199" name="Text Box 9">
            <a:extLst>
              <a:ext uri="{FF2B5EF4-FFF2-40B4-BE49-F238E27FC236}">
                <a16:creationId xmlns:a16="http://schemas.microsoft.com/office/drawing/2014/main" id="{F88F04AB-B13C-48D9-B411-B6CEF0597B4A}"/>
              </a:ext>
            </a:extLst>
          </p:cNvPr>
          <p:cNvSpPr txBox="1">
            <a:spLocks noChangeArrowheads="1"/>
          </p:cNvSpPr>
          <p:nvPr/>
        </p:nvSpPr>
        <p:spPr bwMode="auto">
          <a:xfrm>
            <a:off x="50042" y="1066800"/>
            <a:ext cx="4419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202" name="Text Box 14">
            <a:extLst>
              <a:ext uri="{FF2B5EF4-FFF2-40B4-BE49-F238E27FC236}">
                <a16:creationId xmlns:a16="http://schemas.microsoft.com/office/drawing/2014/main" id="{8C3CE426-B79C-4ECA-9020-3E4E779D5E83}"/>
              </a:ext>
            </a:extLst>
          </p:cNvPr>
          <p:cNvSpPr txBox="1">
            <a:spLocks noChangeArrowheads="1"/>
          </p:cNvSpPr>
          <p:nvPr/>
        </p:nvSpPr>
        <p:spPr bwMode="auto">
          <a:xfrm>
            <a:off x="4572000" y="3613150"/>
            <a:ext cx="45720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1" indent="0" algn="l" defTabSz="914400" rtl="0" eaLnBrk="1" fontAlgn="base" latinLnBrk="0" hangingPunct="1">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203" name="Line 13">
            <a:extLst>
              <a:ext uri="{FF2B5EF4-FFF2-40B4-BE49-F238E27FC236}">
                <a16:creationId xmlns:a16="http://schemas.microsoft.com/office/drawing/2014/main" id="{82C95708-6410-450C-82A0-2D2695D8736B}"/>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04" name="Line 14">
            <a:extLst>
              <a:ext uri="{FF2B5EF4-FFF2-40B4-BE49-F238E27FC236}">
                <a16:creationId xmlns:a16="http://schemas.microsoft.com/office/drawing/2014/main" id="{18F4910A-EBB0-46F7-B013-B65B2BEC2E52}"/>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05" name="Rectangle 17">
            <a:extLst>
              <a:ext uri="{FF2B5EF4-FFF2-40B4-BE49-F238E27FC236}">
                <a16:creationId xmlns:a16="http://schemas.microsoft.com/office/drawing/2014/main" id="{E9A2756C-0E4F-49FF-A514-7ECB8B1A1B80}"/>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graphicFrame>
        <p:nvGraphicFramePr>
          <p:cNvPr id="15" name="Table 14"/>
          <p:cNvGraphicFramePr>
            <a:graphicFrameLocks noGrp="1"/>
          </p:cNvGraphicFramePr>
          <p:nvPr>
            <p:extLst/>
          </p:nvPr>
        </p:nvGraphicFramePr>
        <p:xfrm>
          <a:off x="304800" y="1138963"/>
          <a:ext cx="8686800" cy="5378165"/>
        </p:xfrm>
        <a:graphic>
          <a:graphicData uri="http://schemas.openxmlformats.org/drawingml/2006/table">
            <a:tbl>
              <a:tblPr firstRow="1" bandRow="1">
                <a:tableStyleId>{5C22544A-7EE6-4342-B048-85BDC9FD1C3A}</a:tableStyleId>
              </a:tblPr>
              <a:tblGrid>
                <a:gridCol w="2458528">
                  <a:extLst>
                    <a:ext uri="{9D8B030D-6E8A-4147-A177-3AD203B41FA5}">
                      <a16:colId xmlns:a16="http://schemas.microsoft.com/office/drawing/2014/main" val="20000"/>
                    </a:ext>
                  </a:extLst>
                </a:gridCol>
                <a:gridCol w="2458528">
                  <a:extLst>
                    <a:ext uri="{9D8B030D-6E8A-4147-A177-3AD203B41FA5}">
                      <a16:colId xmlns:a16="http://schemas.microsoft.com/office/drawing/2014/main" val="20001"/>
                    </a:ext>
                  </a:extLst>
                </a:gridCol>
                <a:gridCol w="3769744">
                  <a:extLst>
                    <a:ext uri="{9D8B030D-6E8A-4147-A177-3AD203B41FA5}">
                      <a16:colId xmlns:a16="http://schemas.microsoft.com/office/drawing/2014/main" val="20002"/>
                    </a:ext>
                  </a:extLst>
                </a:gridCol>
              </a:tblGrid>
              <a:tr h="476500">
                <a:tc>
                  <a:txBody>
                    <a:bodyPr/>
                    <a:lstStyle/>
                    <a:p>
                      <a:pPr algn="ctr"/>
                      <a:r>
                        <a:rPr lang="en-US" dirty="0">
                          <a:solidFill>
                            <a:schemeClr val="accent6">
                              <a:lumMod val="50000"/>
                            </a:schemeClr>
                          </a:solidFill>
                        </a:rPr>
                        <a:t>Controlling</a:t>
                      </a:r>
                      <a:r>
                        <a:rPr lang="en-US" baseline="0" dirty="0">
                          <a:solidFill>
                            <a:schemeClr val="accent6">
                              <a:lumMod val="50000"/>
                            </a:schemeClr>
                          </a:solidFill>
                        </a:rPr>
                        <a:t> Station</a:t>
                      </a:r>
                      <a:endParaRPr lang="en-US" dirty="0">
                        <a:solidFill>
                          <a:schemeClr val="accent6">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6">
                              <a:lumMod val="50000"/>
                            </a:schemeClr>
                          </a:solidFill>
                        </a:rPr>
                        <a:t>Controlling</a:t>
                      </a:r>
                      <a:r>
                        <a:rPr lang="en-US" baseline="0" dirty="0">
                          <a:solidFill>
                            <a:schemeClr val="accent6">
                              <a:lumMod val="50000"/>
                            </a:schemeClr>
                          </a:solidFill>
                        </a:rPr>
                        <a:t> Station</a:t>
                      </a:r>
                      <a:endParaRPr lang="en-US" dirty="0">
                        <a:solidFill>
                          <a:schemeClr val="accent6">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6">
                              <a:lumMod val="50000"/>
                            </a:schemeClr>
                          </a:solidFill>
                        </a:rPr>
                        <a:t>Net(s)</a:t>
                      </a:r>
                      <a:r>
                        <a:rPr lang="en-US" baseline="0" dirty="0">
                          <a:solidFill>
                            <a:schemeClr val="accent6">
                              <a:lumMod val="50000"/>
                            </a:schemeClr>
                          </a:solidFill>
                        </a:rPr>
                        <a:t> Monitored</a:t>
                      </a:r>
                      <a:endParaRPr lang="en-US" dirty="0">
                        <a:solidFill>
                          <a:schemeClr val="accent6">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81741">
                <a:tc>
                  <a:txBody>
                    <a:bodyPr/>
                    <a:lstStyle/>
                    <a:p>
                      <a:pPr algn="ctr"/>
                      <a:r>
                        <a:rPr lang="en-US" sz="1050" b="1" dirty="0">
                          <a:solidFill>
                            <a:schemeClr val="accent6">
                              <a:lumMod val="50000"/>
                            </a:schemeClr>
                          </a:solidFill>
                        </a:rPr>
                        <a:t>BRIDGE</a:t>
                      </a:r>
                      <a:r>
                        <a:rPr lang="en-US" sz="1050" b="1" baseline="0" dirty="0">
                          <a:solidFill>
                            <a:schemeClr val="accent6">
                              <a:lumMod val="50000"/>
                            </a:schemeClr>
                          </a:solidFill>
                        </a:rPr>
                        <a:t> </a:t>
                      </a:r>
                      <a:endParaRPr lang="en-US" sz="1050"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50" b="1" dirty="0">
                          <a:solidFill>
                            <a:schemeClr val="accent6">
                              <a:lumMod val="50000"/>
                            </a:schemeClr>
                          </a:solidFill>
                        </a:rPr>
                        <a:t>CIC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50" b="1" baseline="0" dirty="0">
                          <a:solidFill>
                            <a:schemeClr val="accent6">
                              <a:lumMod val="50000"/>
                            </a:schemeClr>
                          </a:solidFill>
                        </a:rPr>
                        <a:t>Primary: NET 15</a:t>
                      </a:r>
                    </a:p>
                    <a:p>
                      <a:pPr algn="ctr"/>
                      <a:r>
                        <a:rPr lang="en-US" sz="1050" b="1" baseline="0" dirty="0">
                          <a:solidFill>
                            <a:schemeClr val="accent6">
                              <a:lumMod val="50000"/>
                            </a:schemeClr>
                          </a:solidFill>
                        </a:rPr>
                        <a:t>Secondary: 1MC</a:t>
                      </a:r>
                    </a:p>
                    <a:p>
                      <a:pPr algn="ctr"/>
                      <a:r>
                        <a:rPr lang="en-US" sz="1050" b="1" baseline="0" dirty="0">
                          <a:solidFill>
                            <a:schemeClr val="accent6">
                              <a:lumMod val="50000"/>
                            </a:schemeClr>
                          </a:solidFill>
                        </a:rPr>
                        <a:t>Tertiary: NET 53 (MANEUVERING NET)</a:t>
                      </a:r>
                    </a:p>
                    <a:p>
                      <a:pPr algn="ctr"/>
                      <a:r>
                        <a:rPr lang="en-US" sz="1050" b="1" baseline="0" dirty="0">
                          <a:solidFill>
                            <a:schemeClr val="accent6">
                              <a:lumMod val="50000"/>
                            </a:schemeClr>
                          </a:solidFill>
                        </a:rPr>
                        <a:t>Emergency: NET 91 (EMERGENCY 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81741">
                <a:tc>
                  <a:txBody>
                    <a:bodyPr/>
                    <a:lstStyle/>
                    <a:p>
                      <a:pPr algn="ctr"/>
                      <a:r>
                        <a:rPr lang="en-US" sz="1050" b="1" dirty="0">
                          <a:solidFill>
                            <a:schemeClr val="accent6">
                              <a:lumMod val="50000"/>
                            </a:schemeClr>
                          </a:solidFill>
                        </a:rPr>
                        <a:t>BRIDGE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50" b="1" dirty="0">
                          <a:solidFill>
                            <a:schemeClr val="accent6">
                              <a:lumMod val="50000"/>
                            </a:schemeClr>
                          </a:solidFill>
                        </a:rPr>
                        <a:t>CCS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50" b="1" baseline="0" dirty="0">
                          <a:solidFill>
                            <a:schemeClr val="accent6">
                              <a:lumMod val="50000"/>
                            </a:schemeClr>
                          </a:solidFill>
                        </a:rPr>
                        <a:t>Primary: NET 15</a:t>
                      </a:r>
                    </a:p>
                    <a:p>
                      <a:pPr algn="ctr"/>
                      <a:r>
                        <a:rPr lang="en-US" sz="1050" b="1" baseline="0" dirty="0">
                          <a:solidFill>
                            <a:schemeClr val="accent6">
                              <a:lumMod val="50000"/>
                            </a:schemeClr>
                          </a:solidFill>
                        </a:rPr>
                        <a:t>Secondary: 1MC</a:t>
                      </a:r>
                    </a:p>
                    <a:p>
                      <a:pPr algn="ctr"/>
                      <a:r>
                        <a:rPr lang="en-US" sz="1050" b="1" baseline="0" dirty="0">
                          <a:solidFill>
                            <a:schemeClr val="accent6">
                              <a:lumMod val="50000"/>
                            </a:schemeClr>
                          </a:solidFill>
                        </a:rPr>
                        <a:t>Tertiary: NET 53 (MANEUVERING NET)</a:t>
                      </a:r>
                    </a:p>
                    <a:p>
                      <a:pPr algn="ctr"/>
                      <a:r>
                        <a:rPr lang="en-US" sz="1050" b="1" baseline="0" dirty="0">
                          <a:solidFill>
                            <a:schemeClr val="accent6">
                              <a:lumMod val="50000"/>
                            </a:schemeClr>
                          </a:solidFill>
                        </a:rPr>
                        <a:t>Emergency: NET 91 (EMRGENCY 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991880">
                <a:tc>
                  <a:txBody>
                    <a:bodyPr/>
                    <a:lstStyle/>
                    <a:p>
                      <a:pPr algn="ctr"/>
                      <a:r>
                        <a:rPr lang="en-US" sz="1050" b="1" dirty="0">
                          <a:solidFill>
                            <a:schemeClr val="accent6">
                              <a:lumMod val="50000"/>
                            </a:schemeClr>
                          </a:solidFill>
                        </a:rPr>
                        <a:t>BRIDGE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50" b="1" dirty="0">
                          <a:solidFill>
                            <a:schemeClr val="accent6">
                              <a:lumMod val="50000"/>
                            </a:schemeClr>
                          </a:solidFill>
                        </a:rPr>
                        <a:t>FOC’SLE/</a:t>
                      </a:r>
                    </a:p>
                    <a:p>
                      <a:pPr algn="ctr"/>
                      <a:r>
                        <a:rPr lang="en-US" sz="1050" b="1" dirty="0">
                          <a:solidFill>
                            <a:schemeClr val="accent6">
                              <a:lumMod val="50000"/>
                            </a:schemeClr>
                          </a:solidFill>
                        </a:rPr>
                        <a:t>MIDSHIPS/FANTAIL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50" b="1" dirty="0">
                          <a:solidFill>
                            <a:schemeClr val="accent6">
                              <a:lumMod val="50000"/>
                            </a:schemeClr>
                          </a:solidFill>
                        </a:rPr>
                        <a:t>Primary</a:t>
                      </a:r>
                      <a:r>
                        <a:rPr lang="en-US" sz="1050" b="1" baseline="0" dirty="0">
                          <a:solidFill>
                            <a:schemeClr val="accent6">
                              <a:lumMod val="50000"/>
                            </a:schemeClr>
                          </a:solidFill>
                        </a:rPr>
                        <a:t>: NET 56/1MC</a:t>
                      </a:r>
                    </a:p>
                    <a:p>
                      <a:pPr algn="ctr"/>
                      <a:r>
                        <a:rPr lang="en-US" sz="1050" b="1" baseline="0" dirty="0">
                          <a:solidFill>
                            <a:schemeClr val="accent6">
                              <a:lumMod val="50000"/>
                            </a:schemeClr>
                          </a:solidFill>
                        </a:rPr>
                        <a:t>Secondary: NET 52 (LOOKOUT’s NET)</a:t>
                      </a:r>
                    </a:p>
                    <a:p>
                      <a:pPr algn="ctr"/>
                      <a:r>
                        <a:rPr lang="en-US" sz="1050" b="1" baseline="0" dirty="0">
                          <a:solidFill>
                            <a:schemeClr val="accent6">
                              <a:lumMod val="50000"/>
                            </a:schemeClr>
                          </a:solidFill>
                        </a:rPr>
                        <a:t>Tertiary: NET 53 (MANEUVERING NET)</a:t>
                      </a:r>
                    </a:p>
                    <a:p>
                      <a:pPr algn="ctr"/>
                      <a:r>
                        <a:rPr lang="en-US" sz="1050" b="1" baseline="0" dirty="0">
                          <a:solidFill>
                            <a:schemeClr val="accent6">
                              <a:lumMod val="50000"/>
                            </a:schemeClr>
                          </a:solidFill>
                        </a:rPr>
                        <a:t>Emergency: NET 91 (EMERGENCY NET)</a:t>
                      </a:r>
                    </a:p>
                    <a:p>
                      <a:pPr algn="ctr"/>
                      <a:endParaRPr lang="en-US" sz="1050" b="1" baseline="0"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87465">
                <a:tc>
                  <a:txBody>
                    <a:bodyPr/>
                    <a:lstStyle/>
                    <a:p>
                      <a:pPr algn="ctr"/>
                      <a:r>
                        <a:rPr lang="en-US" sz="1100" b="1" dirty="0">
                          <a:solidFill>
                            <a:schemeClr val="accent6">
                              <a:lumMod val="50000"/>
                            </a:schemeClr>
                          </a:solidFill>
                        </a:rPr>
                        <a:t>BRIDGE</a:t>
                      </a:r>
                      <a:r>
                        <a:rPr lang="en-US" sz="1100" b="1" baseline="0" dirty="0">
                          <a:solidFill>
                            <a:schemeClr val="accent6">
                              <a:lumMod val="50000"/>
                            </a:schemeClr>
                          </a:solidFill>
                        </a:rPr>
                        <a:t> </a:t>
                      </a:r>
                      <a:endParaRPr lang="en-US" sz="1100"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solidFill>
                            <a:schemeClr val="accent6">
                              <a:lumMod val="50000"/>
                            </a:schemeClr>
                          </a:solidFill>
                        </a:rPr>
                        <a:t>OIL LAB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baseline="0" dirty="0">
                          <a:solidFill>
                            <a:schemeClr val="accent6">
                              <a:lumMod val="50000"/>
                            </a:schemeClr>
                          </a:solidFill>
                        </a:rPr>
                        <a:t>Primary: X40J</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178844">
                <a:tc>
                  <a:txBody>
                    <a:bodyPr/>
                    <a:lstStyle/>
                    <a:p>
                      <a:pPr algn="ctr"/>
                      <a:r>
                        <a:rPr lang="en-US" sz="1100" b="1" dirty="0">
                          <a:solidFill>
                            <a:schemeClr val="accent6">
                              <a:lumMod val="50000"/>
                            </a:schemeClr>
                          </a:solidFill>
                        </a:rPr>
                        <a:t>CONNING OFFICER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solidFill>
                            <a:schemeClr val="accent6">
                              <a:lumMod val="50000"/>
                            </a:schemeClr>
                          </a:solidFill>
                        </a:rPr>
                        <a:t>HELM/HELM</a:t>
                      </a:r>
                      <a:r>
                        <a:rPr lang="en-US" sz="1100" b="1" baseline="0" dirty="0">
                          <a:solidFill>
                            <a:schemeClr val="accent6">
                              <a:lumMod val="50000"/>
                            </a:schemeClr>
                          </a:solidFill>
                        </a:rPr>
                        <a:t> SAFETY</a:t>
                      </a:r>
                      <a:endParaRPr lang="en-US" sz="1100"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solidFill>
                            <a:schemeClr val="accent6">
                              <a:lumMod val="50000"/>
                            </a:schemeClr>
                          </a:solidFill>
                        </a:rPr>
                        <a:t>Primary:</a:t>
                      </a:r>
                      <a:r>
                        <a:rPr lang="en-US" sz="1100" b="1" baseline="0" dirty="0">
                          <a:solidFill>
                            <a:schemeClr val="accent6">
                              <a:lumMod val="50000"/>
                            </a:schemeClr>
                          </a:solidFill>
                        </a:rPr>
                        <a:t> Verbal (In Pilot House)</a:t>
                      </a:r>
                    </a:p>
                    <a:p>
                      <a:pPr algn="ctr"/>
                      <a:r>
                        <a:rPr lang="en-US" sz="1100" b="1" baseline="0" dirty="0">
                          <a:solidFill>
                            <a:schemeClr val="accent6">
                              <a:lumMod val="50000"/>
                            </a:schemeClr>
                          </a:solidFill>
                        </a:rPr>
                        <a:t>Secondary: 1MC</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1" baseline="0" dirty="0">
                          <a:solidFill>
                            <a:schemeClr val="accent6">
                              <a:lumMod val="50000"/>
                            </a:schemeClr>
                          </a:solidFill>
                        </a:rPr>
                        <a:t>Tertiary: NET 53 (MANEUVERING NET)</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baseline="0" dirty="0">
                        <a:solidFill>
                          <a:schemeClr val="accent6">
                            <a:lumMod val="50000"/>
                          </a:schemeClr>
                        </a:solidFill>
                      </a:endParaRPr>
                    </a:p>
                    <a:p>
                      <a:pPr algn="ctr"/>
                      <a:endParaRPr lang="en-US" sz="1100" b="1" baseline="0" dirty="0">
                        <a:solidFill>
                          <a:schemeClr val="accent6">
                            <a:lumMod val="50000"/>
                          </a:schemeClr>
                        </a:solidFill>
                      </a:endParaRPr>
                    </a:p>
                    <a:p>
                      <a:pPr algn="ctr"/>
                      <a:endParaRPr lang="en-US" sz="1100" b="1" baseline="0" dirty="0">
                        <a:solidFill>
                          <a:schemeClr val="accent6">
                            <a:lumMod val="50000"/>
                          </a:schemeClr>
                        </a:solidFill>
                      </a:endParaRPr>
                    </a:p>
                    <a:p>
                      <a:pPr algn="ctr"/>
                      <a:endParaRPr lang="en-US" sz="1100" b="1" baseline="0" dirty="0">
                        <a:solidFill>
                          <a:schemeClr val="accent6">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87465">
                <a:tc>
                  <a:txBody>
                    <a:bodyPr/>
                    <a:lstStyle/>
                    <a:p>
                      <a:pPr algn="ctr"/>
                      <a:r>
                        <a:rPr lang="en-US" sz="1100" b="1" dirty="0">
                          <a:solidFill>
                            <a:schemeClr val="accent6">
                              <a:lumMod val="50000"/>
                            </a:schemeClr>
                          </a:solidFill>
                        </a:rPr>
                        <a:t>CONNING</a:t>
                      </a:r>
                      <a:r>
                        <a:rPr lang="en-US" sz="1100" b="1" baseline="0" dirty="0">
                          <a:solidFill>
                            <a:schemeClr val="accent6">
                              <a:lumMod val="50000"/>
                            </a:schemeClr>
                          </a:solidFill>
                        </a:rPr>
                        <a:t> OFFICER</a:t>
                      </a:r>
                      <a:endParaRPr lang="en-US" sz="1100"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solidFill>
                            <a:schemeClr val="accent6">
                              <a:lumMod val="50000"/>
                            </a:schemeClr>
                          </a:solidFill>
                        </a:rPr>
                        <a:t>AFT</a:t>
                      </a:r>
                      <a:r>
                        <a:rPr lang="en-US" sz="1100" b="1" baseline="0" dirty="0">
                          <a:solidFill>
                            <a:schemeClr val="accent6">
                              <a:lumMod val="50000"/>
                            </a:schemeClr>
                          </a:solidFill>
                        </a:rPr>
                        <a:t> STEERING SAFETY OFFICER</a:t>
                      </a:r>
                      <a:endParaRPr lang="en-US" sz="1100"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100" b="1" dirty="0">
                          <a:solidFill>
                            <a:schemeClr val="accent6">
                              <a:lumMod val="50000"/>
                            </a:schemeClr>
                          </a:solidFill>
                        </a:rPr>
                        <a:t>Primary:</a:t>
                      </a:r>
                      <a:r>
                        <a:rPr lang="en-US" sz="1100" b="1" baseline="0" dirty="0">
                          <a:solidFill>
                            <a:schemeClr val="accent6">
                              <a:lumMod val="50000"/>
                            </a:schemeClr>
                          </a:solidFill>
                        </a:rPr>
                        <a:t> NET 53 via HELM SAFETY</a:t>
                      </a:r>
                    </a:p>
                    <a:p>
                      <a:pPr algn="ctr"/>
                      <a:r>
                        <a:rPr lang="en-US" sz="1100" b="1" baseline="0" dirty="0">
                          <a:solidFill>
                            <a:schemeClr val="accent6">
                              <a:lumMod val="50000"/>
                            </a:schemeClr>
                          </a:solidFill>
                        </a:rPr>
                        <a:t>Secondary: 1MC</a:t>
                      </a:r>
                    </a:p>
                    <a:p>
                      <a:pPr algn="ctr"/>
                      <a:r>
                        <a:rPr lang="en-US" sz="1100" b="1" baseline="0" dirty="0">
                          <a:solidFill>
                            <a:schemeClr val="accent6">
                              <a:lumMod val="50000"/>
                            </a:schemeClr>
                          </a:solidFill>
                        </a:rPr>
                        <a:t>Emergency: NET 91 (EMERGENCY 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53164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976A10F0-8B7D-4199-BB84-C54002F98C2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5" name="Text Box 2">
            <a:extLst>
              <a:ext uri="{FF2B5EF4-FFF2-40B4-BE49-F238E27FC236}">
                <a16:creationId xmlns:a16="http://schemas.microsoft.com/office/drawing/2014/main" id="{955D7A27-ED6F-44DD-B68D-56518EA039F3}"/>
              </a:ext>
            </a:extLst>
          </p:cNvPr>
          <p:cNvSpPr txBox="1">
            <a:spLocks noChangeArrowheads="1"/>
          </p:cNvSpPr>
          <p:nvPr/>
        </p:nvSpPr>
        <p:spPr bwMode="auto">
          <a:xfrm>
            <a:off x="4495800" y="1447800"/>
            <a:ext cx="44958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1507" name="Rectangle 3">
            <a:extLst>
              <a:ext uri="{FF2B5EF4-FFF2-40B4-BE49-F238E27FC236}">
                <a16:creationId xmlns:a16="http://schemas.microsoft.com/office/drawing/2014/main" id="{928A1743-72A8-4772-B05A-15C91EDA8DAC}"/>
              </a:ext>
            </a:extLst>
          </p:cNvPr>
          <p:cNvSpPr>
            <a:spLocks noChangeArrowheads="1"/>
          </p:cNvSpPr>
          <p:nvPr/>
        </p:nvSpPr>
        <p:spPr bwMode="auto">
          <a:xfrm>
            <a:off x="3810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EXTERNAL COMMUNICATIONS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Navigator</a:t>
            </a:r>
          </a:p>
        </p:txBody>
      </p:sp>
      <p:sp>
        <p:nvSpPr>
          <p:cNvPr id="8199" name="Text Box 9">
            <a:extLst>
              <a:ext uri="{FF2B5EF4-FFF2-40B4-BE49-F238E27FC236}">
                <a16:creationId xmlns:a16="http://schemas.microsoft.com/office/drawing/2014/main" id="{F88F04AB-B13C-48D9-B411-B6CEF0597B4A}"/>
              </a:ext>
            </a:extLst>
          </p:cNvPr>
          <p:cNvSpPr txBox="1">
            <a:spLocks noChangeArrowheads="1"/>
          </p:cNvSpPr>
          <p:nvPr/>
        </p:nvSpPr>
        <p:spPr bwMode="auto">
          <a:xfrm>
            <a:off x="50042" y="1066800"/>
            <a:ext cx="4419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202" name="Text Box 14">
            <a:extLst>
              <a:ext uri="{FF2B5EF4-FFF2-40B4-BE49-F238E27FC236}">
                <a16:creationId xmlns:a16="http://schemas.microsoft.com/office/drawing/2014/main" id="{8C3CE426-B79C-4ECA-9020-3E4E779D5E83}"/>
              </a:ext>
            </a:extLst>
          </p:cNvPr>
          <p:cNvSpPr txBox="1">
            <a:spLocks noChangeArrowheads="1"/>
          </p:cNvSpPr>
          <p:nvPr/>
        </p:nvSpPr>
        <p:spPr bwMode="auto">
          <a:xfrm>
            <a:off x="4572000" y="3613150"/>
            <a:ext cx="45720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1" indent="0" algn="l" defTabSz="914400" rtl="0" eaLnBrk="1" fontAlgn="base" latinLnBrk="0" hangingPunct="1">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203" name="Line 13">
            <a:extLst>
              <a:ext uri="{FF2B5EF4-FFF2-40B4-BE49-F238E27FC236}">
                <a16:creationId xmlns:a16="http://schemas.microsoft.com/office/drawing/2014/main" id="{82C95708-6410-450C-82A0-2D2695D8736B}"/>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04" name="Line 14">
            <a:extLst>
              <a:ext uri="{FF2B5EF4-FFF2-40B4-BE49-F238E27FC236}">
                <a16:creationId xmlns:a16="http://schemas.microsoft.com/office/drawing/2014/main" id="{18F4910A-EBB0-46F7-B013-B65B2BEC2E52}"/>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05" name="Rectangle 17">
            <a:extLst>
              <a:ext uri="{FF2B5EF4-FFF2-40B4-BE49-F238E27FC236}">
                <a16:creationId xmlns:a16="http://schemas.microsoft.com/office/drawing/2014/main" id="{E9A2756C-0E4F-49FF-A514-7ECB8B1A1B80}"/>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graphicFrame>
        <p:nvGraphicFramePr>
          <p:cNvPr id="11" name="Table 10"/>
          <p:cNvGraphicFramePr>
            <a:graphicFrameLocks noGrp="1"/>
          </p:cNvGraphicFramePr>
          <p:nvPr>
            <p:extLst/>
          </p:nvPr>
        </p:nvGraphicFramePr>
        <p:xfrm>
          <a:off x="533400" y="1168400"/>
          <a:ext cx="8077200" cy="21082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pPr algn="ctr"/>
                      <a:r>
                        <a:rPr lang="en-US" dirty="0">
                          <a:solidFill>
                            <a:schemeClr val="accent6">
                              <a:lumMod val="50000"/>
                            </a:schemeClr>
                          </a:solidFill>
                        </a:rPr>
                        <a:t>Controlling</a:t>
                      </a:r>
                      <a:r>
                        <a:rPr lang="en-US" baseline="0" dirty="0">
                          <a:solidFill>
                            <a:schemeClr val="accent6">
                              <a:lumMod val="50000"/>
                            </a:schemeClr>
                          </a:solidFill>
                        </a:rPr>
                        <a:t> Station</a:t>
                      </a:r>
                      <a:endParaRPr lang="en-US" dirty="0">
                        <a:solidFill>
                          <a:schemeClr val="accent6">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6">
                              <a:lumMod val="50000"/>
                            </a:schemeClr>
                          </a:solidFill>
                        </a:rPr>
                        <a:t>Controlling</a:t>
                      </a:r>
                      <a:r>
                        <a:rPr lang="en-US" baseline="0" dirty="0">
                          <a:solidFill>
                            <a:schemeClr val="accent6">
                              <a:lumMod val="50000"/>
                            </a:schemeClr>
                          </a:solidFill>
                        </a:rPr>
                        <a:t> Station</a:t>
                      </a:r>
                      <a:endParaRPr lang="en-US" dirty="0">
                        <a:solidFill>
                          <a:schemeClr val="accent6">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6">
                              <a:lumMod val="50000"/>
                            </a:schemeClr>
                          </a:solidFill>
                        </a:rPr>
                        <a:t>Net(s)</a:t>
                      </a:r>
                      <a:r>
                        <a:rPr lang="en-US" baseline="0" dirty="0">
                          <a:solidFill>
                            <a:schemeClr val="accent6">
                              <a:lumMod val="50000"/>
                            </a:schemeClr>
                          </a:solidFill>
                        </a:rPr>
                        <a:t> Monitored</a:t>
                      </a:r>
                      <a:endParaRPr lang="en-US" dirty="0">
                        <a:solidFill>
                          <a:schemeClr val="accent6">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b="1" dirty="0">
                          <a:solidFill>
                            <a:schemeClr val="accent6">
                              <a:lumMod val="50000"/>
                            </a:schemeClr>
                          </a:solidFill>
                        </a:rPr>
                        <a:t>CO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accent6">
                              <a:lumMod val="50000"/>
                            </a:schemeClr>
                          </a:solidFill>
                        </a:rPr>
                        <a:t>MASTER OF</a:t>
                      </a:r>
                      <a:r>
                        <a:rPr lang="en-US" b="1" baseline="0" dirty="0">
                          <a:solidFill>
                            <a:schemeClr val="accent6">
                              <a:lumMod val="50000"/>
                            </a:schemeClr>
                          </a:solidFill>
                        </a:rPr>
                        <a:t> VESSEL</a:t>
                      </a:r>
                      <a:endParaRPr lang="en-US" b="1" dirty="0">
                        <a:solidFill>
                          <a:schemeClr val="accent6">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solidFill>
                            <a:schemeClr val="accent6">
                              <a:lumMod val="50000"/>
                            </a:schemeClr>
                          </a:solidFill>
                        </a:rPr>
                        <a:t>Primary</a:t>
                      </a:r>
                      <a:r>
                        <a:rPr lang="en-US" b="1" baseline="0" dirty="0">
                          <a:solidFill>
                            <a:schemeClr val="accent6">
                              <a:lumMod val="50000"/>
                            </a:schemeClr>
                          </a:solidFill>
                        </a:rPr>
                        <a:t>: BTB (CH 16, CH 12, CH 72)</a:t>
                      </a:r>
                    </a:p>
                    <a:p>
                      <a:pPr algn="ctr"/>
                      <a:r>
                        <a:rPr lang="en-US" b="1" baseline="0" dirty="0">
                          <a:solidFill>
                            <a:schemeClr val="accent6">
                              <a:lumMod val="50000"/>
                            </a:schemeClr>
                          </a:solidFill>
                        </a:rPr>
                        <a:t>Secondary: Signal Flags</a:t>
                      </a:r>
                    </a:p>
                    <a:p>
                      <a:pPr algn="ctr"/>
                      <a:r>
                        <a:rPr lang="en-US" b="1" baseline="0" dirty="0">
                          <a:solidFill>
                            <a:schemeClr val="accent6">
                              <a:lumMod val="50000"/>
                            </a:schemeClr>
                          </a:solidFill>
                        </a:rPr>
                        <a:t>Tertiary (Night): Flashing Light</a:t>
                      </a:r>
                    </a:p>
                    <a:p>
                      <a:pPr algn="ctr"/>
                      <a:r>
                        <a:rPr lang="en-US" b="1" baseline="0" dirty="0">
                          <a:solidFill>
                            <a:schemeClr val="accent6">
                              <a:lumMod val="50000"/>
                            </a:schemeClr>
                          </a:solidFill>
                        </a:rPr>
                        <a:t>Safety Channel: BTB (CH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38672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976A10F0-8B7D-4199-BB84-C54002F98C2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5" name="Text Box 2">
            <a:extLst>
              <a:ext uri="{FF2B5EF4-FFF2-40B4-BE49-F238E27FC236}">
                <a16:creationId xmlns:a16="http://schemas.microsoft.com/office/drawing/2014/main" id="{955D7A27-ED6F-44DD-B68D-56518EA039F3}"/>
              </a:ext>
            </a:extLst>
          </p:cNvPr>
          <p:cNvSpPr txBox="1">
            <a:spLocks noChangeArrowheads="1"/>
          </p:cNvSpPr>
          <p:nvPr/>
        </p:nvSpPr>
        <p:spPr bwMode="auto">
          <a:xfrm>
            <a:off x="4495800" y="1447800"/>
            <a:ext cx="44958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7" name="Rectangle 3">
            <a:extLst>
              <a:ext uri="{FF2B5EF4-FFF2-40B4-BE49-F238E27FC236}">
                <a16:creationId xmlns:a16="http://schemas.microsoft.com/office/drawing/2014/main" id="{928A1743-72A8-4772-B05A-15C91EDA8DAC}"/>
              </a:ext>
            </a:extLst>
          </p:cNvPr>
          <p:cNvSpPr>
            <a:spLocks noChangeArrowheads="1"/>
          </p:cNvSpPr>
          <p:nvPr/>
        </p:nvSpPr>
        <p:spPr bwMode="auto">
          <a:xfrm>
            <a:off x="3810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SEQUENCE OF EVENTS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Navigator</a:t>
            </a:r>
          </a:p>
        </p:txBody>
      </p:sp>
      <p:sp>
        <p:nvSpPr>
          <p:cNvPr id="8197" name="Line 7">
            <a:extLst>
              <a:ext uri="{FF2B5EF4-FFF2-40B4-BE49-F238E27FC236}">
                <a16:creationId xmlns:a16="http://schemas.microsoft.com/office/drawing/2014/main" id="{DAAA2A76-7CEE-4952-BB10-72EF460CD23D}"/>
              </a:ext>
            </a:extLst>
          </p:cNvPr>
          <p:cNvSpPr>
            <a:spLocks noChangeShapeType="1"/>
          </p:cNvSpPr>
          <p:nvPr/>
        </p:nvSpPr>
        <p:spPr bwMode="auto">
          <a:xfrm flipH="1">
            <a:off x="4495800" y="1371600"/>
            <a:ext cx="0" cy="487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8" name="Line 8">
            <a:extLst>
              <a:ext uri="{FF2B5EF4-FFF2-40B4-BE49-F238E27FC236}">
                <a16:creationId xmlns:a16="http://schemas.microsoft.com/office/drawing/2014/main" id="{EA022EE0-4003-40BD-9016-59B111D8B190}"/>
              </a:ext>
            </a:extLst>
          </p:cNvPr>
          <p:cNvSpPr>
            <a:spLocks noChangeShapeType="1"/>
          </p:cNvSpPr>
          <p:nvPr/>
        </p:nvSpPr>
        <p:spPr bwMode="auto">
          <a:xfrm flipH="1" flipV="1">
            <a:off x="457200" y="3613150"/>
            <a:ext cx="8153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9" name="Text Box 9">
            <a:extLst>
              <a:ext uri="{FF2B5EF4-FFF2-40B4-BE49-F238E27FC236}">
                <a16:creationId xmlns:a16="http://schemas.microsoft.com/office/drawing/2014/main" id="{F88F04AB-B13C-48D9-B411-B6CEF0597B4A}"/>
              </a:ext>
            </a:extLst>
          </p:cNvPr>
          <p:cNvSpPr txBox="1">
            <a:spLocks noChangeArrowheads="1"/>
          </p:cNvSpPr>
          <p:nvPr/>
        </p:nvSpPr>
        <p:spPr bwMode="auto">
          <a:xfrm>
            <a:off x="50042" y="1066800"/>
            <a:ext cx="4419600"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Sequence of Events</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a:t>
            </a:r>
            <a:r>
              <a:rPr kumimoji="0" lang="en-US" altLang="en-US" sz="1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0600: Station Sea &amp; Anchor Detail</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0700: STJ/Pilot pick up</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0745: Moored</a:t>
            </a:r>
          </a:p>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200" name="Text Box 11">
            <a:extLst>
              <a:ext uri="{FF2B5EF4-FFF2-40B4-BE49-F238E27FC236}">
                <a16:creationId xmlns:a16="http://schemas.microsoft.com/office/drawing/2014/main" id="{383E98E7-55FF-4DCC-95D8-7EDAAFF65A67}"/>
              </a:ext>
            </a:extLst>
          </p:cNvPr>
          <p:cNvSpPr txBox="1">
            <a:spLocks noChangeArrowheads="1"/>
          </p:cNvSpPr>
          <p:nvPr/>
        </p:nvSpPr>
        <p:spPr bwMode="auto">
          <a:xfrm>
            <a:off x="4495800" y="1676400"/>
            <a:ext cx="44958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Operational Requirements</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Condition of Readiness III</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Modified Zebra set main deck and below</a:t>
            </a: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201" name="Text Box 12">
            <a:extLst>
              <a:ext uri="{FF2B5EF4-FFF2-40B4-BE49-F238E27FC236}">
                <a16:creationId xmlns:a16="http://schemas.microsoft.com/office/drawing/2014/main" id="{8D8C0A92-D8AF-42A9-8CD5-DDA3B1FD237D}"/>
              </a:ext>
            </a:extLst>
          </p:cNvPr>
          <p:cNvSpPr txBox="1">
            <a:spLocks noChangeArrowheads="1"/>
          </p:cNvSpPr>
          <p:nvPr/>
        </p:nvSpPr>
        <p:spPr bwMode="auto">
          <a:xfrm>
            <a:off x="0" y="3644900"/>
            <a:ext cx="4419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Speed Restrictions</a:t>
            </a:r>
            <a:r>
              <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569913" marR="0" lvl="0" indent="-104775" algn="l" defTabSz="914400" rtl="0" eaLnBrk="1" fontAlgn="base" latinLnBrk="0" hangingPunct="1">
              <a:lnSpc>
                <a:spcPct val="8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Mariners are advised to enter/exit the </a:t>
            </a:r>
            <a:r>
              <a:rPr kumimoji="0" lang="en-US" alt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Mayport</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Basin at slack water or at a recommended speed of 13 knots.</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8202" name="Text Box 14">
            <a:extLst>
              <a:ext uri="{FF2B5EF4-FFF2-40B4-BE49-F238E27FC236}">
                <a16:creationId xmlns:a16="http://schemas.microsoft.com/office/drawing/2014/main" id="{8C3CE426-B79C-4ECA-9020-3E4E779D5E83}"/>
              </a:ext>
            </a:extLst>
          </p:cNvPr>
          <p:cNvSpPr txBox="1">
            <a:spLocks noChangeArrowheads="1"/>
          </p:cNvSpPr>
          <p:nvPr/>
        </p:nvSpPr>
        <p:spPr bwMode="auto">
          <a:xfrm>
            <a:off x="4572000" y="3613150"/>
            <a:ext cx="4572000" cy="62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Tactical Condition</a:t>
            </a:r>
            <a:r>
              <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457200" marR="0" lvl="1" indent="0" algn="l" defTabSz="914400" rtl="0" eaLnBrk="0" fontAlgn="base" latinLnBrk="0" hangingPunct="0">
              <a:lnSpc>
                <a:spcPct val="100000"/>
              </a:lnSpc>
              <a:spcBef>
                <a:spcPct val="20000"/>
              </a:spcBef>
              <a:spcAft>
                <a:spcPct val="0"/>
              </a:spcAft>
              <a:buClrTx/>
              <a:buSzTx/>
              <a:buFontTx/>
              <a:buChar char="–"/>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 </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203" name="Line 13">
            <a:extLst>
              <a:ext uri="{FF2B5EF4-FFF2-40B4-BE49-F238E27FC236}">
                <a16:creationId xmlns:a16="http://schemas.microsoft.com/office/drawing/2014/main" id="{82C95708-6410-450C-82A0-2D2695D8736B}"/>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04" name="Line 14">
            <a:extLst>
              <a:ext uri="{FF2B5EF4-FFF2-40B4-BE49-F238E27FC236}">
                <a16:creationId xmlns:a16="http://schemas.microsoft.com/office/drawing/2014/main" id="{18F4910A-EBB0-46F7-B013-B65B2BEC2E52}"/>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05" name="Rectangle 17">
            <a:extLst>
              <a:ext uri="{FF2B5EF4-FFF2-40B4-BE49-F238E27FC236}">
                <a16:creationId xmlns:a16="http://schemas.microsoft.com/office/drawing/2014/main" id="{E9A2756C-0E4F-49FF-A514-7ECB8B1A1B80}"/>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2">
            <a:extLst>
              <a:ext uri="{FF2B5EF4-FFF2-40B4-BE49-F238E27FC236}">
                <a16:creationId xmlns:a16="http://schemas.microsoft.com/office/drawing/2014/main" id="{839F56B5-FC00-4FD1-9D67-6E2C0C7EE311}"/>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426" name="Text Box 2">
            <a:extLst>
              <a:ext uri="{FF2B5EF4-FFF2-40B4-BE49-F238E27FC236}">
                <a16:creationId xmlns:a16="http://schemas.microsoft.com/office/drawing/2014/main" id="{C2326390-CF8A-44A1-8A12-74B11B8C6C32}"/>
              </a:ext>
            </a:extLst>
          </p:cNvPr>
          <p:cNvSpPr txBox="1">
            <a:spLocks noChangeArrowheads="1"/>
          </p:cNvSpPr>
          <p:nvPr/>
        </p:nvSpPr>
        <p:spPr bwMode="auto">
          <a:xfrm>
            <a:off x="4695825" y="1416217"/>
            <a:ext cx="4067175" cy="475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5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WEATHER</a:t>
            </a:r>
            <a:r>
              <a:rPr kumimoji="0" lang="en-US" alt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panose="020B0604020202020204" pitchFamily="34" charset="0"/>
              </a:rPr>
              <a:t> </a:t>
            </a:r>
          </a:p>
          <a:p>
            <a:pPr marL="0" marR="0" lvl="0" indent="0" algn="l" defTabSz="914400" rtl="0" eaLnBrk="1" fontAlgn="base" latinLnBrk="0" hangingPunct="1">
              <a:lnSpc>
                <a:spcPct val="105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Skies:  SUNNY</a:t>
            </a:r>
          </a:p>
          <a:p>
            <a:pPr marL="0" marR="0" lvl="0" indent="0" algn="l" defTabSz="914400" rtl="0" eaLnBrk="1" fontAlgn="base" latinLnBrk="0" hangingPunct="1">
              <a:lnSpc>
                <a:spcPct val="105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Visibility:  &gt;7NM</a:t>
            </a:r>
          </a:p>
          <a:p>
            <a:pPr marL="0" marR="0" lvl="0" indent="0" algn="l" defTabSz="914400" rtl="0" eaLnBrk="1" fontAlgn="base" latinLnBrk="0" hangingPunct="1">
              <a:lnSpc>
                <a:spcPct val="105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Winds: SW 10-15 KTS </a:t>
            </a:r>
          </a:p>
          <a:p>
            <a:pPr marL="0" marR="0" lvl="0" indent="0" algn="l" defTabSz="914400" rtl="0" eaLnBrk="1" fontAlgn="base" latinLnBrk="0" hangingPunct="1">
              <a:lnSpc>
                <a:spcPct val="105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Temp: 94ºF/75ºF</a:t>
            </a:r>
          </a:p>
          <a:p>
            <a:pPr marL="0" marR="0" lvl="0" indent="0" algn="l" defTabSz="914400" rtl="0" eaLnBrk="1" fontAlgn="base" latinLnBrk="0" hangingPunct="1">
              <a:lnSpc>
                <a:spcPct val="105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Precipitation: 0%</a:t>
            </a:r>
          </a:p>
          <a:p>
            <a:pPr marL="0" marR="0" lvl="0" indent="0" algn="l" defTabSz="914400" rtl="0" eaLnBrk="1" fontAlgn="base" latinLnBrk="0" hangingPunct="1">
              <a:lnSpc>
                <a:spcPct val="105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Surface Duct: 6 Meters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ASTRONOMICAL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Time Zone:  4Q</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Sunrise:    0625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Sunset:	    2022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Moonrise: 0409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Moonset:   1649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Illumination: 16%</a:t>
            </a:r>
          </a:p>
          <a:p>
            <a:pPr marL="0" marR="0" lvl="0" indent="0" algn="l" defTabSz="914400" rtl="0" eaLnBrk="1" fontAlgn="base" latinLnBrk="0" hangingPunct="1">
              <a:lnSpc>
                <a:spcPct val="15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p:txBody>
      </p:sp>
      <p:sp>
        <p:nvSpPr>
          <p:cNvPr id="9220" name="AutoShape 3" descr="Loading images....">
            <a:extLst>
              <a:ext uri="{FF2B5EF4-FFF2-40B4-BE49-F238E27FC236}">
                <a16:creationId xmlns:a16="http://schemas.microsoft.com/office/drawing/2014/main" id="{8647FDDC-9500-48E7-B2C3-94EB1A48484D}"/>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21" name="AutoShape 4" descr="Loading images....">
            <a:extLst>
              <a:ext uri="{FF2B5EF4-FFF2-40B4-BE49-F238E27FC236}">
                <a16:creationId xmlns:a16="http://schemas.microsoft.com/office/drawing/2014/main" id="{F781ACDE-A0DE-4431-817A-3C2181FC5337}"/>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22" name="AutoShape 5" descr="Loading images....">
            <a:extLst>
              <a:ext uri="{FF2B5EF4-FFF2-40B4-BE49-F238E27FC236}">
                <a16:creationId xmlns:a16="http://schemas.microsoft.com/office/drawing/2014/main" id="{CCE0D33F-6314-4F20-A864-27897F02A938}"/>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430" name="Rectangle 6">
            <a:extLst>
              <a:ext uri="{FF2B5EF4-FFF2-40B4-BE49-F238E27FC236}">
                <a16:creationId xmlns:a16="http://schemas.microsoft.com/office/drawing/2014/main" id="{40CEDD2E-030B-4744-94CA-797054859295}"/>
              </a:ext>
            </a:extLst>
          </p:cNvPr>
          <p:cNvSpPr>
            <a:spLocks noChangeArrowheads="1"/>
          </p:cNvSpPr>
          <p:nvPr/>
        </p:nvSpPr>
        <p:spPr bwMode="auto">
          <a:xfrm>
            <a:off x="381000" y="2286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2060"/>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WEATHER AND ASTRONOMICAL DATA</a:t>
            </a:r>
            <a:br>
              <a:rPr kumimoji="0" lang="en-US" altLang="en-US" sz="2400" b="1" i="0" u="sng" strike="noStrike" kern="1200" cap="none" spc="0" normalizeH="0" baseline="0" noProof="0" dirty="0">
                <a:ln>
                  <a:noFill/>
                </a:ln>
                <a:solidFill>
                  <a:srgbClr val="002060"/>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2060"/>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Navigator</a:t>
            </a:r>
            <a:r>
              <a:rPr kumimoji="0" lang="en-US" altLang="en-US" sz="2400" b="1" i="0" u="sng" strike="noStrike" kern="1200" cap="none" spc="0" normalizeH="0" baseline="0" noProof="0" dirty="0">
                <a:ln>
                  <a:noFill/>
                </a:ln>
                <a:solidFill>
                  <a:srgbClr val="002060"/>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 </a:t>
            </a:r>
          </a:p>
        </p:txBody>
      </p:sp>
      <p:sp>
        <p:nvSpPr>
          <p:cNvPr id="9224" name="Rectangle 7">
            <a:extLst>
              <a:ext uri="{FF2B5EF4-FFF2-40B4-BE49-F238E27FC236}">
                <a16:creationId xmlns:a16="http://schemas.microsoft.com/office/drawing/2014/main" id="{144EE852-DE82-4D63-A274-AAF99EC46097}"/>
              </a:ext>
            </a:extLst>
          </p:cNvPr>
          <p:cNvSpPr>
            <a:spLocks noChangeArrowheads="1"/>
          </p:cNvSpPr>
          <p:nvPr/>
        </p:nvSpPr>
        <p:spPr bwMode="auto">
          <a:xfrm>
            <a:off x="609600" y="1752600"/>
            <a:ext cx="4114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Courier New" panose="02070309020205020404" pitchFamily="49" charset="0"/>
              <a:ea typeface="+mn-ea"/>
              <a:cs typeface="+mn-cs"/>
            </a:endParaRPr>
          </a:p>
        </p:txBody>
      </p:sp>
      <p:sp>
        <p:nvSpPr>
          <p:cNvPr id="9225" name="Line 8">
            <a:extLst>
              <a:ext uri="{FF2B5EF4-FFF2-40B4-BE49-F238E27FC236}">
                <a16:creationId xmlns:a16="http://schemas.microsoft.com/office/drawing/2014/main" id="{58B2FBAD-10AC-4B64-9A70-0B409D824279}"/>
              </a:ext>
            </a:extLst>
          </p:cNvPr>
          <p:cNvSpPr>
            <a:spLocks noChangeShapeType="1"/>
          </p:cNvSpPr>
          <p:nvPr/>
        </p:nvSpPr>
        <p:spPr bwMode="auto">
          <a:xfrm flipH="1" flipV="1">
            <a:off x="4724400" y="3573223"/>
            <a:ext cx="411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26" name="Line 9">
            <a:extLst>
              <a:ext uri="{FF2B5EF4-FFF2-40B4-BE49-F238E27FC236}">
                <a16:creationId xmlns:a16="http://schemas.microsoft.com/office/drawing/2014/main" id="{0459A2FC-DAC0-4B22-8A5E-B53075A378A0}"/>
              </a:ext>
            </a:extLst>
          </p:cNvPr>
          <p:cNvSpPr>
            <a:spLocks noChangeShapeType="1"/>
          </p:cNvSpPr>
          <p:nvPr/>
        </p:nvSpPr>
        <p:spPr bwMode="auto">
          <a:xfrm flipH="1">
            <a:off x="4648200" y="1371600"/>
            <a:ext cx="0" cy="487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27" name="AutoShape 17" descr="data:image/png;base64,iVBORw0KGgoAAAANSUhEUgAAAtAAAAHgCAYAAACMxVqsAAAFUklEQVR4nO3BAQEAAACCIP+vbkh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vBhsbAAH9O2jvAAAAAElFTkSuQmCC">
            <a:extLst>
              <a:ext uri="{FF2B5EF4-FFF2-40B4-BE49-F238E27FC236}">
                <a16:creationId xmlns:a16="http://schemas.microsoft.com/office/drawing/2014/main" id="{9A547C1A-2CDC-4C50-8ED9-29CDB4A3A5C7}"/>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28" name="AutoShape 19" descr="data:image/png;base64,iVBORw0KGgoAAAANSUhEUgAAAtAAAAHgCAYAAACMxVqsAAAFUklEQVR4nO3BAQEAAACCIP+vbkh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vBhsbAAH9O2jvAAAAAElFTkSuQmCC">
            <a:extLst>
              <a:ext uri="{FF2B5EF4-FFF2-40B4-BE49-F238E27FC236}">
                <a16:creationId xmlns:a16="http://schemas.microsoft.com/office/drawing/2014/main" id="{47DBD03C-8336-49F4-BA30-181B96C5FA3F}"/>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29" name="Line 13">
            <a:extLst>
              <a:ext uri="{FF2B5EF4-FFF2-40B4-BE49-F238E27FC236}">
                <a16:creationId xmlns:a16="http://schemas.microsoft.com/office/drawing/2014/main" id="{C4311DB7-639F-4E0A-9155-2E9956ABD4CF}"/>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30" name="Line 14">
            <a:extLst>
              <a:ext uri="{FF2B5EF4-FFF2-40B4-BE49-F238E27FC236}">
                <a16:creationId xmlns:a16="http://schemas.microsoft.com/office/drawing/2014/main" id="{DD9FA47D-55F3-40A5-A4C9-56B13F4A0BFC}"/>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31" name="Rectangle 40">
            <a:extLst>
              <a:ext uri="{FF2B5EF4-FFF2-40B4-BE49-F238E27FC236}">
                <a16:creationId xmlns:a16="http://schemas.microsoft.com/office/drawing/2014/main" id="{635315B8-B3F4-495A-A222-F6712FCA8586}"/>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063" t="36670" r="45000" b="34514"/>
          <a:stretch/>
        </p:blipFill>
        <p:spPr bwMode="auto">
          <a:xfrm>
            <a:off x="152400" y="1416217"/>
            <a:ext cx="4438934" cy="4832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1685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333" t="13946" r="22874" b="50744"/>
          <a:stretch/>
        </p:blipFill>
        <p:spPr bwMode="auto">
          <a:xfrm>
            <a:off x="0" y="1219200"/>
            <a:ext cx="91440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0019" name="Rectangle 3"/>
          <p:cNvSpPr>
            <a:spLocks noChangeArrowheads="1"/>
          </p:cNvSpPr>
          <p:nvPr/>
        </p:nvSpPr>
        <p:spPr bwMode="auto">
          <a:xfrm>
            <a:off x="762000" y="0"/>
            <a:ext cx="746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Arial Black" panose="020B0A04020102020204" pitchFamily="34" charset="0"/>
                <a:ea typeface="+mn-ea"/>
                <a:cs typeface="+mn-cs"/>
              </a:rPr>
              <a:t>TIDES: MAYPORT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1"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Arial Black" panose="020B0A04020102020204" pitchFamily="34" charset="0"/>
                <a:ea typeface="+mn-ea"/>
                <a:cs typeface="+mn-cs"/>
              </a:rPr>
              <a:t>Navigator</a:t>
            </a:r>
          </a:p>
        </p:txBody>
      </p:sp>
      <p:sp>
        <p:nvSpPr>
          <p:cNvPr id="7192" name="Bent-Up Arrow 3"/>
          <p:cNvSpPr>
            <a:spLocks/>
          </p:cNvSpPr>
          <p:nvPr/>
        </p:nvSpPr>
        <p:spPr bwMode="auto">
          <a:xfrm rot="-5400000">
            <a:off x="76200" y="3352800"/>
            <a:ext cx="2286000" cy="1219200"/>
          </a:xfrm>
          <a:custGeom>
            <a:avLst/>
            <a:gdLst>
              <a:gd name="T0" fmla="*/ 2000818 w 2292824"/>
              <a:gd name="T1" fmla="*/ 0 h 1719618"/>
              <a:gd name="T2" fmla="*/ 1944233 w 2292824"/>
              <a:gd name="T3" fmla="*/ 120646 h 1719618"/>
              <a:gd name="T4" fmla="*/ 0 w 2292824"/>
              <a:gd name="T5" fmla="*/ 1442151 h 1719618"/>
              <a:gd name="T6" fmla="*/ 1003421 w 2292824"/>
              <a:gd name="T7" fmla="*/ 1447805 h 1719618"/>
              <a:gd name="T8" fmla="*/ 2006843 w 2292824"/>
              <a:gd name="T9" fmla="*/ 784225 h 1719618"/>
              <a:gd name="T10" fmla="*/ 2057401 w 2292824"/>
              <a:gd name="T11" fmla="*/ 120646 h 1719618"/>
              <a:gd name="T12" fmla="*/ 17694720 60000 65536"/>
              <a:gd name="T13" fmla="*/ 11796480 60000 65536"/>
              <a:gd name="T14" fmla="*/ 11796480 60000 65536"/>
              <a:gd name="T15" fmla="*/ 5898240 60000 65536"/>
              <a:gd name="T16" fmla="*/ 0 60000 65536"/>
              <a:gd name="T17" fmla="*/ 0 60000 65536"/>
              <a:gd name="T18" fmla="*/ 0 w 2292824"/>
              <a:gd name="T19" fmla="*/ 1706188 h 1719618"/>
              <a:gd name="T20" fmla="*/ 2236481 w 2292824"/>
              <a:gd name="T21" fmla="*/ 1719618 h 1719618"/>
            </a:gdLst>
            <a:ahLst/>
            <a:cxnLst>
              <a:cxn ang="T12">
                <a:pos x="T0" y="T1"/>
              </a:cxn>
              <a:cxn ang="T13">
                <a:pos x="T2" y="T3"/>
              </a:cxn>
              <a:cxn ang="T14">
                <a:pos x="T4" y="T5"/>
              </a:cxn>
              <a:cxn ang="T15">
                <a:pos x="T6" y="T7"/>
              </a:cxn>
              <a:cxn ang="T16">
                <a:pos x="T8" y="T9"/>
              </a:cxn>
              <a:cxn ang="T17">
                <a:pos x="T10" y="T11"/>
              </a:cxn>
            </a:cxnLst>
            <a:rect l="T18" t="T19" r="T20" b="T21"/>
            <a:pathLst>
              <a:path w="2292824" h="1719618">
                <a:moveTo>
                  <a:pt x="0" y="1706188"/>
                </a:moveTo>
                <a:lnTo>
                  <a:pt x="2223051" y="1706188"/>
                </a:lnTo>
                <a:lnTo>
                  <a:pt x="2223051" y="143296"/>
                </a:lnTo>
                <a:lnTo>
                  <a:pt x="2166707" y="143296"/>
                </a:lnTo>
                <a:lnTo>
                  <a:pt x="2229766" y="0"/>
                </a:lnTo>
                <a:lnTo>
                  <a:pt x="2292824" y="143296"/>
                </a:lnTo>
                <a:lnTo>
                  <a:pt x="2236481" y="143296"/>
                </a:lnTo>
                <a:lnTo>
                  <a:pt x="2236481" y="1719618"/>
                </a:lnTo>
                <a:lnTo>
                  <a:pt x="0" y="1719618"/>
                </a:lnTo>
                <a:lnTo>
                  <a:pt x="0" y="1706188"/>
                </a:lnTo>
                <a:close/>
              </a:path>
            </a:pathLst>
          </a:custGeom>
          <a:solidFill>
            <a:srgbClr val="3366FF"/>
          </a:solidFill>
          <a:ln w="28575" cap="flat" cmpd="sng" algn="ctr">
            <a:solidFill>
              <a:srgbClr val="3366FF"/>
            </a:solidFill>
            <a:prstDash val="solid"/>
            <a:round/>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93" name="Text Box 35"/>
          <p:cNvSpPr txBox="1">
            <a:spLocks noChangeArrowheads="1"/>
          </p:cNvSpPr>
          <p:nvPr/>
        </p:nvSpPr>
        <p:spPr bwMode="auto">
          <a:xfrm>
            <a:off x="5825836" y="4146946"/>
            <a:ext cx="2590800" cy="769938"/>
          </a:xfrm>
          <a:prstGeom prst="rect">
            <a:avLst/>
          </a:prstGeom>
          <a:solidFill>
            <a:srgbClr val="198CFF"/>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FFFFFF"/>
                </a:solidFill>
                <a:effectLst/>
                <a:uLnTx/>
                <a:uFillTx/>
                <a:latin typeface="Arial"/>
                <a:ea typeface="+mn-ea"/>
                <a:cs typeface="+mn-cs"/>
              </a:rPr>
              <a:t>LASSEN  WILL BE ARRIVING ON A FALLING TIDE. AT 0700 THE HEIGHT OF TIDE WILL BE 3.8 FT ABOVE CHARTED DEPTH</a:t>
            </a:r>
            <a:endParaRPr kumimoji="0" lang="en-US" altLang="en-US" sz="1100" b="1" i="0" u="sng"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8" name="Group 4"/>
          <p:cNvGraphicFramePr>
            <a:graphicFrameLocks noGrp="1"/>
          </p:cNvGraphicFramePr>
          <p:nvPr>
            <p:extLst/>
          </p:nvPr>
        </p:nvGraphicFramePr>
        <p:xfrm>
          <a:off x="0" y="5564188"/>
          <a:ext cx="9144000" cy="989012"/>
        </p:xfrm>
        <a:graphic>
          <a:graphicData uri="http://schemas.openxmlformats.org/drawingml/2006/table">
            <a:tbl>
              <a:tblPr/>
              <a:tblGrid>
                <a:gridCol w="1450975">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gridCol w="1922463">
                  <a:extLst>
                    <a:ext uri="{9D8B030D-6E8A-4147-A177-3AD203B41FA5}">
                      <a16:colId xmlns:a16="http://schemas.microsoft.com/office/drawing/2014/main" val="20002"/>
                    </a:ext>
                  </a:extLst>
                </a:gridCol>
                <a:gridCol w="2109787">
                  <a:extLst>
                    <a:ext uri="{9D8B030D-6E8A-4147-A177-3AD203B41FA5}">
                      <a16:colId xmlns:a16="http://schemas.microsoft.com/office/drawing/2014/main" val="20003"/>
                    </a:ext>
                  </a:extLst>
                </a:gridCol>
                <a:gridCol w="1736725">
                  <a:extLst>
                    <a:ext uri="{9D8B030D-6E8A-4147-A177-3AD203B41FA5}">
                      <a16:colId xmlns:a16="http://schemas.microsoft.com/office/drawing/2014/main" val="20004"/>
                    </a:ext>
                  </a:extLst>
                </a:gridCol>
              </a:tblGrid>
              <a:tr h="533399">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itchFamily="34" charset="0"/>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itchFamily="34" charset="0"/>
                        </a:rPr>
                        <a:t>0559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itchFamily="34" charset="0"/>
                        </a:rPr>
                        <a:t>4.24FT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itchFamily="34" charset="0"/>
                        </a:rPr>
                        <a:t>1824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itchFamily="34" charset="0"/>
                        </a:rPr>
                        <a:t>4.95FT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3">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itchFamily="34" charset="0"/>
                        </a:rPr>
                        <a:t>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itchFamily="34" charset="0"/>
                        </a:rPr>
                        <a:t>1158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itchFamily="34" charset="0"/>
                        </a:rPr>
                        <a:t>0.25FT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96008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72" t="17103" r="39655" b="31444"/>
          <a:stretch/>
        </p:blipFill>
        <p:spPr bwMode="auto">
          <a:xfrm>
            <a:off x="0" y="1219200"/>
            <a:ext cx="9143999" cy="4262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13027" name="Group 3"/>
          <p:cNvGraphicFramePr>
            <a:graphicFrameLocks noGrp="1"/>
          </p:cNvGraphicFramePr>
          <p:nvPr>
            <p:extLst/>
          </p:nvPr>
        </p:nvGraphicFramePr>
        <p:xfrm>
          <a:off x="152400" y="5564188"/>
          <a:ext cx="8763000" cy="1150937"/>
        </p:xfrm>
        <a:graphic>
          <a:graphicData uri="http://schemas.openxmlformats.org/drawingml/2006/table">
            <a:tbl>
              <a:tblPr/>
              <a:tblGrid>
                <a:gridCol w="1403350">
                  <a:extLst>
                    <a:ext uri="{9D8B030D-6E8A-4147-A177-3AD203B41FA5}">
                      <a16:colId xmlns:a16="http://schemas.microsoft.com/office/drawing/2014/main" val="20000"/>
                    </a:ext>
                  </a:extLst>
                </a:gridCol>
                <a:gridCol w="1858963">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2039937">
                  <a:extLst>
                    <a:ext uri="{9D8B030D-6E8A-4147-A177-3AD203B41FA5}">
                      <a16:colId xmlns:a16="http://schemas.microsoft.com/office/drawing/2014/main" val="20003"/>
                    </a:ext>
                  </a:extLst>
                </a:gridCol>
                <a:gridCol w="1603375">
                  <a:extLst>
                    <a:ext uri="{9D8B030D-6E8A-4147-A177-3AD203B41FA5}">
                      <a16:colId xmlns:a16="http://schemas.microsoft.com/office/drawing/2014/main" val="20004"/>
                    </a:ext>
                  </a:extLst>
                </a:gridCol>
              </a:tblGrid>
              <a:tr h="531812">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FLOOD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0424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1.46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1648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1.69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9125">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EBB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1018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-1.19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2254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Black" panose="020B0A04020102020204" pitchFamily="34" charset="0"/>
                        </a:rPr>
                        <a:t>-1.09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215" name="AutoShape 23" descr="Plot for Mayport Basin Entrance (jx0201)  Depth: 35 feet"/>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3048" name="Rectangle 24"/>
          <p:cNvSpPr>
            <a:spLocks noChangeArrowheads="1"/>
          </p:cNvSpPr>
          <p:nvPr/>
        </p:nvSpPr>
        <p:spPr bwMode="auto">
          <a:xfrm>
            <a:off x="762000" y="0"/>
            <a:ext cx="746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Arial Black" panose="020B0A04020102020204" pitchFamily="34" charset="0"/>
                <a:ea typeface="+mn-ea"/>
                <a:cs typeface="+mn-cs"/>
              </a:rPr>
              <a:t>CURRENTS: NS MAYPORT BASIN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1"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Arial Black" panose="020B0A04020102020204" pitchFamily="34" charset="0"/>
                <a:ea typeface="+mn-ea"/>
                <a:cs typeface="+mn-cs"/>
              </a:rPr>
              <a:t>Navigator</a:t>
            </a:r>
          </a:p>
        </p:txBody>
      </p:sp>
      <p:sp>
        <p:nvSpPr>
          <p:cNvPr id="8217" name="Bent-Up Arrow 3"/>
          <p:cNvSpPr>
            <a:spLocks/>
          </p:cNvSpPr>
          <p:nvPr/>
        </p:nvSpPr>
        <p:spPr bwMode="auto">
          <a:xfrm rot="-5400000">
            <a:off x="666855" y="3305069"/>
            <a:ext cx="1790491" cy="1143002"/>
          </a:xfrm>
          <a:custGeom>
            <a:avLst/>
            <a:gdLst>
              <a:gd name="T0" fmla="*/ 1991555 w 2292824"/>
              <a:gd name="T1" fmla="*/ 0 h 1719618"/>
              <a:gd name="T2" fmla="*/ 1935232 w 2292824"/>
              <a:gd name="T3" fmla="*/ 126201 h 1719618"/>
              <a:gd name="T4" fmla="*/ 0 w 2292824"/>
              <a:gd name="T5" fmla="*/ 1508559 h 1719618"/>
              <a:gd name="T6" fmla="*/ 998776 w 2292824"/>
              <a:gd name="T7" fmla="*/ 1514474 h 1719618"/>
              <a:gd name="T8" fmla="*/ 1997552 w 2292824"/>
              <a:gd name="T9" fmla="*/ 820337 h 1719618"/>
              <a:gd name="T10" fmla="*/ 2047876 w 2292824"/>
              <a:gd name="T11" fmla="*/ 126201 h 1719618"/>
              <a:gd name="T12" fmla="*/ 17694720 60000 65536"/>
              <a:gd name="T13" fmla="*/ 11796480 60000 65536"/>
              <a:gd name="T14" fmla="*/ 11796480 60000 65536"/>
              <a:gd name="T15" fmla="*/ 5898240 60000 65536"/>
              <a:gd name="T16" fmla="*/ 0 60000 65536"/>
              <a:gd name="T17" fmla="*/ 0 60000 65536"/>
              <a:gd name="T18" fmla="*/ 0 w 2292824"/>
              <a:gd name="T19" fmla="*/ 1706188 h 1719618"/>
              <a:gd name="T20" fmla="*/ 2236481 w 2292824"/>
              <a:gd name="T21" fmla="*/ 1719618 h 1719618"/>
            </a:gdLst>
            <a:ahLst/>
            <a:cxnLst>
              <a:cxn ang="T12">
                <a:pos x="T0" y="T1"/>
              </a:cxn>
              <a:cxn ang="T13">
                <a:pos x="T2" y="T3"/>
              </a:cxn>
              <a:cxn ang="T14">
                <a:pos x="T4" y="T5"/>
              </a:cxn>
              <a:cxn ang="T15">
                <a:pos x="T6" y="T7"/>
              </a:cxn>
              <a:cxn ang="T16">
                <a:pos x="T8" y="T9"/>
              </a:cxn>
              <a:cxn ang="T17">
                <a:pos x="T10" y="T11"/>
              </a:cxn>
            </a:cxnLst>
            <a:rect l="T18" t="T19" r="T20" b="T21"/>
            <a:pathLst>
              <a:path w="2292824" h="1719618">
                <a:moveTo>
                  <a:pt x="0" y="1706188"/>
                </a:moveTo>
                <a:lnTo>
                  <a:pt x="2223051" y="1706188"/>
                </a:lnTo>
                <a:lnTo>
                  <a:pt x="2223051" y="143296"/>
                </a:lnTo>
                <a:lnTo>
                  <a:pt x="2166707" y="143296"/>
                </a:lnTo>
                <a:lnTo>
                  <a:pt x="2229766" y="0"/>
                </a:lnTo>
                <a:lnTo>
                  <a:pt x="2292824" y="143296"/>
                </a:lnTo>
                <a:lnTo>
                  <a:pt x="2236481" y="143296"/>
                </a:lnTo>
                <a:lnTo>
                  <a:pt x="2236481" y="1719618"/>
                </a:lnTo>
                <a:lnTo>
                  <a:pt x="0" y="1719618"/>
                </a:lnTo>
                <a:lnTo>
                  <a:pt x="0" y="1706188"/>
                </a:lnTo>
                <a:close/>
              </a:path>
            </a:pathLst>
          </a:custGeom>
          <a:solidFill>
            <a:srgbClr val="3366FF"/>
          </a:solidFill>
          <a:ln w="28575" cap="flat" cmpd="sng" algn="ctr">
            <a:solidFill>
              <a:srgbClr val="3366FF"/>
            </a:solidFill>
            <a:prstDash val="solid"/>
            <a:round/>
            <a:headEnd/>
            <a:tailEnd/>
          </a:ln>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18" name="Text Box 26"/>
          <p:cNvSpPr txBox="1">
            <a:spLocks noChangeArrowheads="1"/>
          </p:cNvSpPr>
          <p:nvPr/>
        </p:nvSpPr>
        <p:spPr bwMode="auto">
          <a:xfrm>
            <a:off x="6096000" y="4021369"/>
            <a:ext cx="2590800" cy="400110"/>
          </a:xfrm>
          <a:prstGeom prst="rect">
            <a:avLst/>
          </a:prstGeom>
          <a:solidFill>
            <a:srgbClr val="198CFF"/>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FFFFFF"/>
                </a:solidFill>
                <a:effectLst/>
                <a:uLnTx/>
                <a:uFillTx/>
                <a:latin typeface="Arial"/>
                <a:ea typeface="+mn-ea"/>
                <a:cs typeface="+mn-cs"/>
              </a:rPr>
              <a:t>AT 0700 LASSEN WILL BE ARRIVING ON AN FLOOD CURRENT AT 1.0 KTS</a:t>
            </a:r>
          </a:p>
        </p:txBody>
      </p:sp>
      <p:sp>
        <p:nvSpPr>
          <p:cNvPr id="8219" name="AutoShape 27" descr="Plot for Mayport Basin Entrance (jx0201)  Depth: 35 feet"/>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0" name="AutoShape 28" descr="Plot for Mayport Basin Entrance (jx0201)  Depth: 35 feet"/>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1" name="AutoShape 29" descr="Plot for Mayport Basin Entrance (jx0201)  Depth: 35 feet"/>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2" name="AutoShape 30" descr="Plot for Mayport Basin Entrance (jx0201)  Depth: 35 feet"/>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3" name="AutoShape 31" descr="Plot for Mayport Basin Entrance (jx0201)  Depth: 35 feet"/>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4" name="AutoShape 32" descr="Plot for Mayport Basin Entrance (jx0201)  Depth: 35 feet"/>
          <p:cNvSpPr>
            <a:spLocks noChangeAspect="1" noChangeArrowheads="1"/>
          </p:cNvSpPr>
          <p:nvPr/>
        </p:nvSpPr>
        <p:spPr bwMode="auto">
          <a:xfrm>
            <a:off x="5181600" y="267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5" name="AutoShape 33" descr="Plot for Mayport Basin Entrance (jx0201)  Depth: 35 feet"/>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226" name="AutoShape 34" descr="Plot for Mayport Basin Entrance (jx0201)  Depth: 35 feet"/>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73371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7E9D6767-4CD7-4206-9D50-4D6B0C565CD8}"/>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9026" name="Rectangle 2">
            <a:extLst>
              <a:ext uri="{FF2B5EF4-FFF2-40B4-BE49-F238E27FC236}">
                <a16:creationId xmlns:a16="http://schemas.microsoft.com/office/drawing/2014/main" id="{AABE6D31-6776-4822-8380-877FF39910DC}"/>
              </a:ext>
            </a:extLst>
          </p:cNvPr>
          <p:cNvSpPr>
            <a:spLocks noChangeArrowheads="1"/>
          </p:cNvSpPr>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CHARTS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Navigator</a:t>
            </a:r>
          </a:p>
        </p:txBody>
      </p:sp>
      <p:sp>
        <p:nvSpPr>
          <p:cNvPr id="12292" name="Line 3">
            <a:extLst>
              <a:ext uri="{FF2B5EF4-FFF2-40B4-BE49-F238E27FC236}">
                <a16:creationId xmlns:a16="http://schemas.microsoft.com/office/drawing/2014/main" id="{A5CCFEF2-71E7-4A90-94AE-2DD0765949C4}"/>
              </a:ext>
            </a:extLst>
          </p:cNvPr>
          <p:cNvSpPr>
            <a:spLocks noChangeShapeType="1"/>
          </p:cNvSpPr>
          <p:nvPr/>
        </p:nvSpPr>
        <p:spPr bwMode="auto">
          <a:xfrm>
            <a:off x="4495800" y="1447800"/>
            <a:ext cx="0" cy="472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293" name="Line 4">
            <a:extLst>
              <a:ext uri="{FF2B5EF4-FFF2-40B4-BE49-F238E27FC236}">
                <a16:creationId xmlns:a16="http://schemas.microsoft.com/office/drawing/2014/main" id="{971595D5-24BF-4FA4-89C6-26813A51AA8C}"/>
              </a:ext>
            </a:extLst>
          </p:cNvPr>
          <p:cNvSpPr>
            <a:spLocks noChangeShapeType="1"/>
          </p:cNvSpPr>
          <p:nvPr/>
        </p:nvSpPr>
        <p:spPr bwMode="auto">
          <a:xfrm flipH="1" flipV="1">
            <a:off x="419100" y="4027488"/>
            <a:ext cx="8153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294" name="Rectangle 5">
            <a:extLst>
              <a:ext uri="{FF2B5EF4-FFF2-40B4-BE49-F238E27FC236}">
                <a16:creationId xmlns:a16="http://schemas.microsoft.com/office/drawing/2014/main" id="{9438E95B-C5F7-42A9-ACF3-15F5114078A3}"/>
              </a:ext>
            </a:extLst>
          </p:cNvPr>
          <p:cNvSpPr>
            <a:spLocks noChangeArrowheads="1"/>
          </p:cNvSpPr>
          <p:nvPr/>
        </p:nvSpPr>
        <p:spPr bwMode="auto">
          <a:xfrm>
            <a:off x="4495800" y="1371600"/>
            <a:ext cx="4648200"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2295" name="Rectangle 6">
            <a:extLst>
              <a:ext uri="{FF2B5EF4-FFF2-40B4-BE49-F238E27FC236}">
                <a16:creationId xmlns:a16="http://schemas.microsoft.com/office/drawing/2014/main" id="{29FF9197-50B2-4F11-A760-1F4DD6F6E377}"/>
              </a:ext>
            </a:extLst>
          </p:cNvPr>
          <p:cNvSpPr>
            <a:spLocks noChangeAspect="1" noChangeArrowheads="1"/>
          </p:cNvSpPr>
          <p:nvPr/>
        </p:nvSpPr>
        <p:spPr bwMode="auto">
          <a:xfrm>
            <a:off x="266700" y="4186238"/>
            <a:ext cx="3848100" cy="146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VMS Plans:</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Layer Folio: 	        </a:t>
            </a:r>
            <a:r>
              <a:rPr kumimoji="0" lang="en-US" altLang="en-US" sz="1800" b="1" i="0" u="none" strike="noStrike" kern="1200" cap="none" spc="0" normalizeH="0" baseline="0" noProof="0" dirty="0">
                <a:ln>
                  <a:noFill/>
                </a:ln>
                <a:solidFill>
                  <a:srgbClr val="009900"/>
                </a:solidFill>
                <a:effectLst/>
                <a:uLnTx/>
                <a:uFillTx/>
                <a:latin typeface="Arial"/>
                <a:ea typeface="+mn-ea"/>
                <a:cs typeface="+mn-cs"/>
              </a:rPr>
              <a:t>APPROVED</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Chart Folio: 	        </a:t>
            </a:r>
            <a:r>
              <a:rPr kumimoji="0" lang="en-US" altLang="en-US" sz="1800" b="1" i="0" u="none" strike="noStrike" kern="1200" cap="none" spc="0" normalizeH="0" baseline="0" noProof="0" dirty="0">
                <a:ln>
                  <a:noFill/>
                </a:ln>
                <a:solidFill>
                  <a:srgbClr val="009900"/>
                </a:solidFill>
                <a:effectLst/>
                <a:uLnTx/>
                <a:uFillTx/>
                <a:latin typeface="Arial"/>
                <a:ea typeface="+mn-ea"/>
                <a:cs typeface="+mn-cs"/>
              </a:rPr>
              <a:t>APPROVED</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Voyage Plan:       </a:t>
            </a:r>
            <a:r>
              <a:rPr kumimoji="0" lang="en-US" altLang="en-US" sz="1800" b="1" i="0" u="none" strike="noStrike" kern="1200" cap="none" spc="0" normalizeH="0" baseline="0" noProof="0" dirty="0">
                <a:ln>
                  <a:noFill/>
                </a:ln>
                <a:solidFill>
                  <a:srgbClr val="009900"/>
                </a:solidFill>
                <a:effectLst/>
                <a:uLnTx/>
                <a:uFillTx/>
                <a:latin typeface="Arial"/>
                <a:ea typeface="+mn-ea"/>
                <a:cs typeface="+mn-cs"/>
              </a:rPr>
              <a:t>APPROVED</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Navigation Plan:  </a:t>
            </a:r>
            <a:r>
              <a:rPr kumimoji="0" lang="en-US" altLang="en-US" sz="1800" b="1" i="0" u="none" strike="noStrike" kern="1200" cap="none" spc="0" normalizeH="0" baseline="0" noProof="0" dirty="0">
                <a:ln>
                  <a:noFill/>
                </a:ln>
                <a:solidFill>
                  <a:srgbClr val="009900"/>
                </a:solidFill>
                <a:effectLst/>
                <a:uLnTx/>
                <a:uFillTx/>
                <a:latin typeface="Arial"/>
                <a:ea typeface="+mn-ea"/>
                <a:cs typeface="+mn-cs"/>
              </a:rPr>
              <a:t>APPROVED</a:t>
            </a:r>
          </a:p>
        </p:txBody>
      </p:sp>
      <p:sp>
        <p:nvSpPr>
          <p:cNvPr id="12296" name="Rectangle 7">
            <a:extLst>
              <a:ext uri="{FF2B5EF4-FFF2-40B4-BE49-F238E27FC236}">
                <a16:creationId xmlns:a16="http://schemas.microsoft.com/office/drawing/2014/main" id="{83B27CCA-28B3-4F74-8E36-A53C1B6B3E16}"/>
              </a:ext>
            </a:extLst>
          </p:cNvPr>
          <p:cNvSpPr>
            <a:spLocks noChangeArrowheads="1"/>
          </p:cNvSpPr>
          <p:nvPr/>
        </p:nvSpPr>
        <p:spPr bwMode="auto">
          <a:xfrm>
            <a:off x="0" y="1447800"/>
            <a:ext cx="4572000" cy="236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Digital Nautical Charts:</a:t>
            </a:r>
          </a:p>
          <a:p>
            <a:pPr marL="457200" marR="0" lvl="1" indent="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DNC 15, 39</a:t>
            </a:r>
            <a:r>
              <a:rPr kumimoji="0" lang="en-US" altLang="en-US" sz="1800" b="0" i="0" u="none" strike="noStrike" kern="1200" cap="none" spc="0" normalizeH="0" baseline="30000" noProof="0" dirty="0">
                <a:ln>
                  <a:noFill/>
                </a:ln>
                <a:solidFill>
                  <a:srgbClr val="000000"/>
                </a:solidFill>
                <a:effectLst/>
                <a:uLnTx/>
                <a:uFillTx/>
                <a:latin typeface="Arial"/>
                <a:ea typeface="+mn-ea"/>
                <a:cs typeface="+mn-cs"/>
              </a:rPr>
              <a:t>th</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Edition  VDU 18/19</a:t>
            </a:r>
          </a:p>
          <a:p>
            <a:pPr marL="457200" marR="0" lvl="1" indent="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DNC_H1508580 Jacksonville, FL</a:t>
            </a:r>
          </a:p>
          <a:p>
            <a:pPr marL="457200" marR="0" lvl="1" indent="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DNC_A1508580 ST. Augustine, FL</a:t>
            </a:r>
          </a:p>
          <a:p>
            <a:pPr marL="457200" marR="0" lvl="1" indent="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DNC_COA15B Northeastern Florida </a:t>
            </a:r>
          </a:p>
          <a:p>
            <a:pPr marL="457200" marR="0" lvl="1" indent="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DNC_GEN15 Gulf of Mexico</a:t>
            </a:r>
          </a:p>
          <a:p>
            <a:pPr marL="457200" marR="0" lvl="1" indent="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GPS Datum: WGS-84</a:t>
            </a:r>
          </a:p>
        </p:txBody>
      </p:sp>
      <p:sp>
        <p:nvSpPr>
          <p:cNvPr id="12297" name="Rectangle 8">
            <a:extLst>
              <a:ext uri="{FF2B5EF4-FFF2-40B4-BE49-F238E27FC236}">
                <a16:creationId xmlns:a16="http://schemas.microsoft.com/office/drawing/2014/main" id="{6E143061-4353-420E-84D5-BDBB54FF01DF}"/>
              </a:ext>
            </a:extLst>
          </p:cNvPr>
          <p:cNvSpPr>
            <a:spLocks noChangeArrowheads="1"/>
          </p:cNvSpPr>
          <p:nvPr/>
        </p:nvSpPr>
        <p:spPr bwMode="auto">
          <a:xfrm>
            <a:off x="4572000" y="1447800"/>
            <a:ext cx="4572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Certification Dates</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CNSS-14 NAVCERT:151417ZJUN18</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ISIC NSST EVAL: 24APR18</a:t>
            </a:r>
          </a:p>
        </p:txBody>
      </p:sp>
      <p:sp>
        <p:nvSpPr>
          <p:cNvPr id="12298" name="Rectangle 9">
            <a:extLst>
              <a:ext uri="{FF2B5EF4-FFF2-40B4-BE49-F238E27FC236}">
                <a16:creationId xmlns:a16="http://schemas.microsoft.com/office/drawing/2014/main" id="{6E1E89CA-E5D7-40FA-8845-8AA1ADAD5F47}"/>
              </a:ext>
            </a:extLst>
          </p:cNvPr>
          <p:cNvSpPr>
            <a:spLocks noChangeArrowheads="1"/>
          </p:cNvSpPr>
          <p:nvPr/>
        </p:nvSpPr>
        <p:spPr bwMode="auto">
          <a:xfrm>
            <a:off x="4533900" y="4186238"/>
            <a:ext cx="4572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All charts corrected and compared through:</a:t>
            </a:r>
            <a:endParaRPr kumimoji="0" lang="en-US" altLang="en-US" sz="18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NTM 		22/19</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LNTM	               21/19</a:t>
            </a:r>
          </a:p>
          <a:p>
            <a:pPr marL="457200" marR="0" lvl="1" indent="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HYDROLANT	1581/19 </a:t>
            </a: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Buoyage System: IALA Region B,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0000"/>
                </a:solidFill>
                <a:effectLst/>
                <a:uLnTx/>
                <a:uFillTx/>
                <a:latin typeface="Arial"/>
                <a:ea typeface="+mn-ea"/>
                <a:cs typeface="+mn-cs"/>
              </a:rPr>
              <a:t>“Red Right Returning”</a:t>
            </a:r>
            <a:endParaRPr kumimoji="0" lang="en-US" alt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2299" name="Line 13">
            <a:extLst>
              <a:ext uri="{FF2B5EF4-FFF2-40B4-BE49-F238E27FC236}">
                <a16:creationId xmlns:a16="http://schemas.microsoft.com/office/drawing/2014/main" id="{6BD61B78-6008-478D-A2CA-67AE1BE9D6E1}"/>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300" name="Line 14">
            <a:extLst>
              <a:ext uri="{FF2B5EF4-FFF2-40B4-BE49-F238E27FC236}">
                <a16:creationId xmlns:a16="http://schemas.microsoft.com/office/drawing/2014/main" id="{C59B2CF5-1636-482D-81A9-31104840EDFD}"/>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301" name="Rectangle 12">
            <a:extLst>
              <a:ext uri="{FF2B5EF4-FFF2-40B4-BE49-F238E27FC236}">
                <a16:creationId xmlns:a16="http://schemas.microsoft.com/office/drawing/2014/main" id="{A4B73B27-9978-47F0-B8DA-E0CCEE8D81B8}"/>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Tree>
    <p:extLst>
      <p:ext uri="{BB962C8B-B14F-4D97-AF65-F5344CB8AC3E}">
        <p14:creationId xmlns:p14="http://schemas.microsoft.com/office/powerpoint/2010/main" val="3735929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Date Placeholder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0354" name="Rectangle 2"/>
          <p:cNvSpPr>
            <a:spLocks noGrp="1" noChangeArrowheads="1"/>
          </p:cNvSpPr>
          <p:nvPr>
            <p:ph type="title" idx="4294967295"/>
          </p:nvPr>
        </p:nvSpPr>
        <p:spPr>
          <a:xfrm>
            <a:off x="457200" y="76200"/>
            <a:ext cx="8229600" cy="762000"/>
          </a:xfrm>
          <a:noFill/>
          <a:ln/>
        </p:spPr>
        <p:txBody>
          <a:bodyPr/>
          <a:lstStyle/>
          <a:p>
            <a:br>
              <a:rPr lang="en-US" altLang="en-US" sz="2000" dirty="0"/>
            </a:br>
            <a:r>
              <a:rPr lang="en-US" altLang="en-US" sz="2000" u="sng" dirty="0">
                <a:effectLst>
                  <a:outerShdw blurRad="38100" dist="38100" dir="2700000" algn="tl">
                    <a:srgbClr val="000000">
                      <a:alpha val="43137"/>
                    </a:srgbClr>
                  </a:outerShdw>
                </a:effectLst>
                <a:latin typeface="Arial Black" panose="020B0A04020102020204" pitchFamily="34" charset="0"/>
              </a:rPr>
              <a:t>INBOUND TRACK DATA</a:t>
            </a:r>
            <a:br>
              <a:rPr lang="en-US" altLang="en-US" sz="2000" u="sng" dirty="0">
                <a:effectLst>
                  <a:outerShdw blurRad="38100" dist="38100" dir="2700000" algn="tl">
                    <a:srgbClr val="000000">
                      <a:alpha val="43137"/>
                    </a:srgbClr>
                  </a:outerShdw>
                </a:effectLst>
                <a:latin typeface="Arial Black" panose="020B0A04020102020204" pitchFamily="34" charset="0"/>
              </a:rPr>
            </a:br>
            <a:r>
              <a:rPr lang="en-US" altLang="en-US" sz="2000" dirty="0">
                <a:effectLst>
                  <a:outerShdw blurRad="38100" dist="38100" dir="2700000" algn="tl">
                    <a:srgbClr val="000000">
                      <a:alpha val="43137"/>
                    </a:srgbClr>
                  </a:outerShdw>
                </a:effectLst>
                <a:latin typeface="Arial Black" panose="020B0A04020102020204" pitchFamily="34" charset="0"/>
              </a:rPr>
              <a:t>ALL TURNS USE STANDARD RUDDER</a:t>
            </a:r>
            <a:br>
              <a:rPr lang="en-US" altLang="en-US" sz="2000" dirty="0">
                <a:effectLst>
                  <a:outerShdw blurRad="38100" dist="38100" dir="2700000" algn="tl">
                    <a:srgbClr val="000000">
                      <a:alpha val="43137"/>
                    </a:srgbClr>
                  </a:outerShdw>
                </a:effectLst>
                <a:latin typeface="Arial Black" panose="020B0A04020102020204" pitchFamily="34" charset="0"/>
              </a:rPr>
            </a:br>
            <a:r>
              <a:rPr lang="en-US" altLang="en-US" sz="2000" i="1" dirty="0">
                <a:effectLst>
                  <a:outerShdw blurRad="38100" dist="38100" dir="2700000" algn="tl">
                    <a:srgbClr val="000000">
                      <a:alpha val="43137"/>
                    </a:srgbClr>
                  </a:outerShdw>
                </a:effectLst>
                <a:latin typeface="Arial Black" panose="020B0A04020102020204" pitchFamily="34" charset="0"/>
              </a:rPr>
              <a:t>Conning Officer</a:t>
            </a:r>
            <a:br>
              <a:rPr lang="en-US" altLang="en-US" sz="2000" dirty="0">
                <a:effectLst>
                  <a:outerShdw blurRad="38100" dist="38100" dir="2700000" algn="tl">
                    <a:srgbClr val="000000">
                      <a:alpha val="43137"/>
                    </a:srgbClr>
                  </a:outerShdw>
                </a:effectLst>
                <a:latin typeface="Arial Black" panose="020B0A04020102020204" pitchFamily="34" charset="0"/>
              </a:rPr>
            </a:br>
            <a:endParaRPr lang="en-US" altLang="en-US" sz="1800" dirty="0"/>
          </a:p>
        </p:txBody>
      </p:sp>
      <p:sp>
        <p:nvSpPr>
          <p:cNvPr id="100428" name="Rectangle 76"/>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itchFamily="34" charset="0"/>
              </a:rPr>
              <a:t>From Courage…Life</a:t>
            </a:r>
          </a:p>
        </p:txBody>
      </p:sp>
      <p:sp>
        <p:nvSpPr>
          <p:cNvPr id="100429" name="Line 14"/>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0430" name="Line 13"/>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8" name="Group 4"/>
          <p:cNvGraphicFramePr>
            <a:graphicFrameLocks noGrp="1"/>
          </p:cNvGraphicFramePr>
          <p:nvPr>
            <p:extLst/>
          </p:nvPr>
        </p:nvGraphicFramePr>
        <p:xfrm>
          <a:off x="504825" y="1197207"/>
          <a:ext cx="8134349" cy="4432445"/>
        </p:xfrm>
        <a:graphic>
          <a:graphicData uri="http://schemas.openxmlformats.org/drawingml/2006/table">
            <a:tbl>
              <a:tblPr/>
              <a:tblGrid>
                <a:gridCol w="647869">
                  <a:extLst>
                    <a:ext uri="{9D8B030D-6E8A-4147-A177-3AD203B41FA5}">
                      <a16:colId xmlns:a16="http://schemas.microsoft.com/office/drawing/2014/main" val="20000"/>
                    </a:ext>
                  </a:extLst>
                </a:gridCol>
                <a:gridCol w="2428706">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2085974">
                  <a:extLst>
                    <a:ext uri="{9D8B030D-6E8A-4147-A177-3AD203B41FA5}">
                      <a16:colId xmlns:a16="http://schemas.microsoft.com/office/drawing/2014/main" val="20004"/>
                    </a:ext>
                  </a:extLst>
                </a:gridCol>
              </a:tblGrid>
              <a:tr h="397707">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rPr>
                        <a:t>LEG</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rPr>
                        <a:t>TURN</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rPr>
                        <a:t>COURSE</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rPr>
                        <a:t>DISTANCE</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rPr>
                        <a:t>SPEED</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8490">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rPr>
                        <a:t>1-2</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cs typeface="Arial" pitchFamily="34" charset="0"/>
                        </a:rPr>
                        <a:t>NO TURN BEARINGS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cs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cs typeface="Arial" pitchFamily="34" charset="0"/>
                        </a:rPr>
                        <a:t>Steady up on </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cs typeface="Arial" pitchFamily="34" charset="0"/>
                        </a:rPr>
                        <a:t>280°T/286°M</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rPr>
                        <a:t>10.40 NM</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rPr>
                        <a:t>10kts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cs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59996">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a:ln>
                            <a:noFill/>
                          </a:ln>
                          <a:solidFill>
                            <a:schemeClr val="tx1"/>
                          </a:solidFill>
                          <a:effectLst/>
                          <a:latin typeface="Arial" pitchFamily="34" charset="0"/>
                        </a:rPr>
                        <a:t>2-3</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cs typeface="Arial" pitchFamily="34" charset="0"/>
                        </a:rPr>
                        <a:t>NO TURN BEARINGS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cs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cs typeface="Arial" pitchFamily="34" charset="0"/>
                        </a:rPr>
                        <a:t>Left Standard Rudder</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cs typeface="Arial" pitchFamily="34" charset="0"/>
                        </a:rPr>
                        <a:t>277°T/283°M</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rPr>
                        <a:t>10,960 </a:t>
                      </a:r>
                      <a:r>
                        <a:rPr kumimoji="0" lang="en-US" altLang="en-US" sz="1400" b="1" i="0" u="none" strike="noStrike" cap="none" normalizeH="0" baseline="0" dirty="0" err="1">
                          <a:ln>
                            <a:noFill/>
                          </a:ln>
                          <a:solidFill>
                            <a:schemeClr val="tx1"/>
                          </a:solidFill>
                          <a:effectLst/>
                          <a:latin typeface="Arial" pitchFamily="34" charset="0"/>
                        </a:rPr>
                        <a:t>yds</a:t>
                      </a:r>
                      <a:endParaRPr kumimoji="0" lang="en-US" altLang="en-US" sz="1400" b="1"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rPr>
                        <a:t>10kts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cs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5304">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rPr>
                        <a:t>3-4</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cs typeface="Arial" pitchFamily="34" charset="0"/>
                        </a:rPr>
                        <a:t>TB-“C” 221°T/326°R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cs typeface="Arial" pitchFamily="34" charset="0"/>
                        </a:rPr>
                        <a:t>(STJ Tower with light on top)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itchFamily="34" charset="0"/>
                          <a:cs typeface="Arial" pitchFamily="34" charset="0"/>
                        </a:rPr>
                        <a:t>TR- “R5” 1,966 </a:t>
                      </a:r>
                      <a:r>
                        <a:rPr kumimoji="0" lang="en-US" altLang="en-US" sz="1400" b="1" i="0" u="none" strike="noStrike" cap="none" normalizeH="0" baseline="0" dirty="0" err="1">
                          <a:ln>
                            <a:noFill/>
                          </a:ln>
                          <a:solidFill>
                            <a:schemeClr val="tx1"/>
                          </a:solidFill>
                          <a:effectLst/>
                          <a:latin typeface="Arial" pitchFamily="34" charset="0"/>
                          <a:cs typeface="Arial" pitchFamily="34" charset="0"/>
                        </a:rPr>
                        <a:t>yds</a:t>
                      </a:r>
                      <a:endParaRPr kumimoji="0" lang="en-US" altLang="en-US" sz="1400" b="1"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cs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cs typeface="Arial" pitchFamily="34" charset="0"/>
                        </a:rPr>
                        <a:t>Left Standard Rudder</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cs typeface="Arial" pitchFamily="34" charset="0"/>
                        </a:rPr>
                        <a:t>255°T/261°M</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rPr>
                        <a:t>2,721 </a:t>
                      </a:r>
                      <a:r>
                        <a:rPr kumimoji="0" lang="en-US" altLang="en-US" sz="1400" b="1" i="0" u="none" strike="noStrike" cap="none" normalizeH="0" baseline="0" dirty="0" err="1">
                          <a:ln>
                            <a:noFill/>
                          </a:ln>
                          <a:solidFill>
                            <a:schemeClr val="tx1"/>
                          </a:solidFill>
                          <a:effectLst/>
                          <a:latin typeface="Arial" pitchFamily="34" charset="0"/>
                        </a:rPr>
                        <a:t>yds</a:t>
                      </a:r>
                      <a:endParaRPr kumimoji="0" lang="en-US" altLang="en-US" sz="1400" b="1"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defRPr>
                      </a:lvl1pPr>
                      <a:lvl2pPr>
                        <a:spcBef>
                          <a:spcPct val="20000"/>
                        </a:spcBef>
                        <a:defRPr sz="2400">
                          <a:solidFill>
                            <a:schemeClr val="tx1"/>
                          </a:solidFill>
                          <a:latin typeface="Arial" pitchFamily="34" charset="0"/>
                        </a:defRPr>
                      </a:lvl2pPr>
                      <a:lvl3pPr>
                        <a:spcBef>
                          <a:spcPct val="20000"/>
                        </a:spcBef>
                        <a:defRPr sz="2000">
                          <a:solidFill>
                            <a:schemeClr val="tx1"/>
                          </a:solidFill>
                          <a:latin typeface="Arial" pitchFamily="34" charset="0"/>
                        </a:defRPr>
                      </a:lvl3pPr>
                      <a:lvl4pPr>
                        <a:spcBef>
                          <a:spcPct val="20000"/>
                        </a:spcBef>
                        <a:defRPr>
                          <a:solidFill>
                            <a:schemeClr val="tx1"/>
                          </a:solidFill>
                          <a:latin typeface="Arial" pitchFamily="34" charset="0"/>
                        </a:defRPr>
                      </a:lvl4pPr>
                      <a:lvl5pPr>
                        <a:spcBef>
                          <a:spcPct val="20000"/>
                        </a:spcBef>
                        <a:defRPr>
                          <a:solidFill>
                            <a:schemeClr val="tx1"/>
                          </a:solidFill>
                          <a:latin typeface="Arial" pitchFamily="34" charset="0"/>
                        </a:defRPr>
                      </a:lvl5pPr>
                      <a:lvl6pPr fontAlgn="base">
                        <a:spcBef>
                          <a:spcPct val="20000"/>
                        </a:spcBef>
                        <a:spcAft>
                          <a:spcPct val="0"/>
                        </a:spcAft>
                        <a:defRPr>
                          <a:solidFill>
                            <a:schemeClr val="tx1"/>
                          </a:solidFill>
                          <a:latin typeface="Arial" pitchFamily="34" charset="0"/>
                        </a:defRPr>
                      </a:lvl6pPr>
                      <a:lvl7pPr fontAlgn="base">
                        <a:spcBef>
                          <a:spcPct val="20000"/>
                        </a:spcBef>
                        <a:spcAft>
                          <a:spcPct val="0"/>
                        </a:spcAft>
                        <a:defRPr>
                          <a:solidFill>
                            <a:schemeClr val="tx1"/>
                          </a:solidFill>
                          <a:latin typeface="Arial" pitchFamily="34" charset="0"/>
                        </a:defRPr>
                      </a:lvl7pPr>
                      <a:lvl8pPr fontAlgn="base">
                        <a:spcBef>
                          <a:spcPct val="20000"/>
                        </a:spcBef>
                        <a:spcAft>
                          <a:spcPct val="0"/>
                        </a:spcAft>
                        <a:defRPr>
                          <a:solidFill>
                            <a:schemeClr val="tx1"/>
                          </a:solidFill>
                          <a:latin typeface="Arial" pitchFamily="34" charset="0"/>
                        </a:defRPr>
                      </a:lvl8pPr>
                      <a:lvl9pPr fontAlgn="base">
                        <a:spcBef>
                          <a:spcPct val="20000"/>
                        </a:spcBef>
                        <a:spcAft>
                          <a:spcPct val="0"/>
                        </a:spcAft>
                        <a:defRPr>
                          <a:solidFill>
                            <a:schemeClr val="tx1"/>
                          </a:solidFill>
                          <a:latin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1400" b="1" i="0" u="none" strike="noStrike" cap="none" normalizeH="0" baseline="0" dirty="0">
                          <a:ln>
                            <a:noFill/>
                          </a:ln>
                          <a:solidFill>
                            <a:schemeClr val="tx1"/>
                          </a:solidFill>
                          <a:effectLst/>
                          <a:latin typeface="Arial" pitchFamily="34" charset="0"/>
                        </a:rPr>
                        <a:t>5-10kts</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US" sz="1400" b="1" i="0" u="none" strike="noStrike" cap="none" normalizeH="0" baseline="0" dirty="0">
                        <a:ln>
                          <a:noFill/>
                        </a:ln>
                        <a:solidFill>
                          <a:schemeClr val="tx1"/>
                        </a:solidFill>
                        <a:effectLst/>
                        <a:latin typeface="Arial" pitchFamily="34" charset="0"/>
                        <a:cs typeface="Arial" pitchFamily="34"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21714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LOGREQ</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447829838"/>
              </p:ext>
            </p:extLst>
          </p:nvPr>
        </p:nvGraphicFramePr>
        <p:xfrm>
          <a:off x="4495800" y="1905000"/>
          <a:ext cx="4351840" cy="4500838"/>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400" dirty="0">
                          <a:solidFill>
                            <a:schemeClr val="tx1"/>
                          </a:solidFill>
                          <a:effectLst/>
                          <a:latin typeface="Times New Roman" panose="02020603050405020304" pitchFamily="18" charset="0"/>
                          <a:ea typeface="Times New Roman" panose="02020603050405020304" pitchFamily="18" charset="0"/>
                        </a:rPr>
                        <a:t>-</a:t>
                      </a:r>
                      <a:r>
                        <a:rPr lang="en-US" sz="1600" u="none" dirty="0">
                          <a:solidFill>
                            <a:schemeClr val="tx1"/>
                          </a:solidFill>
                          <a:effectLst/>
                          <a:latin typeface="Times New Roman" panose="02020603050405020304" pitchFamily="18" charset="0"/>
                          <a:ea typeface="Times New Roman" panose="02020603050405020304" pitchFamily="18" charset="0"/>
                        </a:rPr>
                        <a:t>The </a:t>
                      </a: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Logistics Request (LOGREQ)</a:t>
                      </a:r>
                      <a:r>
                        <a:rPr lang="en-US" sz="1600" u="none" dirty="0">
                          <a:solidFill>
                            <a:schemeClr val="tx1"/>
                          </a:solidFill>
                          <a:effectLst/>
                          <a:latin typeface="Times New Roman" panose="02020603050405020304" pitchFamily="18" charset="0"/>
                          <a:ea typeface="Times New Roman" panose="02020603050405020304" pitchFamily="18" charset="0"/>
                        </a:rPr>
                        <a:t> is a message that indicates what services you will require when you arrive or depart from a port.</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-These include your ETA, ETD, fuel, water, food, tug and pilot services.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-This is critical to ensure you have everything you need when you arrive to a port.</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-The Supply Officer (SUPPO) will generate the message and route it through every Department Head (DH) for review.</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-The CO will sign and approve the message.</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4925E3D4-8BF1-46CD-BF81-B66698297312}"/>
              </a:ext>
            </a:extLst>
          </p:cNvPr>
          <p:cNvPicPr>
            <a:picLocks noChangeAspect="1"/>
          </p:cNvPicPr>
          <p:nvPr/>
        </p:nvPicPr>
        <p:blipFill>
          <a:blip r:embed="rId5"/>
          <a:stretch>
            <a:fillRect/>
          </a:stretch>
        </p:blipFill>
        <p:spPr>
          <a:xfrm>
            <a:off x="152400" y="2514600"/>
            <a:ext cx="4130421" cy="2819400"/>
          </a:xfrm>
          <a:prstGeom prst="rect">
            <a:avLst/>
          </a:prstGeom>
        </p:spPr>
      </p:pic>
    </p:spTree>
    <p:extLst>
      <p:ext uri="{BB962C8B-B14F-4D97-AF65-F5344CB8AC3E}">
        <p14:creationId xmlns:p14="http://schemas.microsoft.com/office/powerpoint/2010/main" val="1952291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ScreenCapture.2018.09.23.050046.png"/>
          <p:cNvPicPr>
            <a:picLocks noChangeAspect="1" noChangeArrowheads="1"/>
          </p:cNvPicPr>
          <p:nvPr/>
        </p:nvPicPr>
        <p:blipFill rotWithShape="1">
          <a:blip r:embed="rId2">
            <a:extLst>
              <a:ext uri="{28A0092B-C50C-407E-A947-70E740481C1C}">
                <a14:useLocalDpi xmlns:a14="http://schemas.microsoft.com/office/drawing/2010/main" val="0"/>
              </a:ext>
            </a:extLst>
          </a:blip>
          <a:srcRect t="11144" b="507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651" name="Date Placeholder 1"/>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9900"/>
                </a:solidFill>
                <a:effectLst/>
                <a:uLnTx/>
                <a:uFillTx/>
                <a:latin typeface="Arial"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7652" name="Text Box 6"/>
          <p:cNvSpPr txBox="1">
            <a:spLocks noChangeArrowheads="1"/>
          </p:cNvSpPr>
          <p:nvPr/>
        </p:nvSpPr>
        <p:spPr bwMode="auto">
          <a:xfrm>
            <a:off x="228600" y="3768429"/>
            <a:ext cx="1295400" cy="649288"/>
          </a:xfrm>
          <a:prstGeom prst="rect">
            <a:avLst/>
          </a:prstGeom>
          <a:solidFill>
            <a:srgbClr val="FF0000">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C- 277°T/283°M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D- 10,960 YDS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S- 10 KTS</a:t>
            </a:r>
            <a:endParaRPr kumimoji="0" lang="en-US" altLang="en-US" sz="1800" b="0" i="0" u="sng" strike="noStrike" kern="1200" cap="none" spc="0" normalizeH="0" baseline="0" noProof="0" dirty="0">
              <a:ln>
                <a:noFill/>
              </a:ln>
              <a:solidFill>
                <a:srgbClr val="000000"/>
              </a:solidFill>
              <a:effectLst/>
              <a:uLnTx/>
              <a:uFillTx/>
              <a:latin typeface="Arial" charset="0"/>
              <a:ea typeface="+mn-ea"/>
              <a:cs typeface="+mn-cs"/>
            </a:endParaRPr>
          </a:p>
        </p:txBody>
      </p:sp>
      <p:sp>
        <p:nvSpPr>
          <p:cNvPr id="27653" name="Text Box 3"/>
          <p:cNvSpPr txBox="1">
            <a:spLocks noChangeArrowheads="1"/>
          </p:cNvSpPr>
          <p:nvPr/>
        </p:nvSpPr>
        <p:spPr bwMode="auto">
          <a:xfrm>
            <a:off x="7620000" y="2818634"/>
            <a:ext cx="1295400" cy="646331"/>
          </a:xfrm>
          <a:prstGeom prst="rect">
            <a:avLst/>
          </a:prstGeom>
          <a:solidFill>
            <a:srgbClr val="FF0000">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C- 280°T/286°M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D- 10.40 NM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S- 10KTS</a:t>
            </a:r>
            <a:endParaRPr kumimoji="0" lang="en-US" altLang="en-US" sz="1800" b="0" i="0" u="sng" strike="noStrike" kern="1200" cap="none" spc="0" normalizeH="0" baseline="0" noProof="0" dirty="0">
              <a:ln>
                <a:noFill/>
              </a:ln>
              <a:solidFill>
                <a:srgbClr val="000000"/>
              </a:solidFill>
              <a:effectLst/>
              <a:uLnTx/>
              <a:uFillTx/>
              <a:latin typeface="Arial" charset="0"/>
              <a:ea typeface="+mn-ea"/>
              <a:cs typeface="+mn-cs"/>
            </a:endParaRPr>
          </a:p>
        </p:txBody>
      </p:sp>
      <p:sp>
        <p:nvSpPr>
          <p:cNvPr id="6" name="Text Box 26"/>
          <p:cNvSpPr txBox="1">
            <a:spLocks noChangeArrowheads="1"/>
          </p:cNvSpPr>
          <p:nvPr/>
        </p:nvSpPr>
        <p:spPr bwMode="auto">
          <a:xfrm>
            <a:off x="2169928" y="2521878"/>
            <a:ext cx="1752600" cy="284162"/>
          </a:xfrm>
          <a:prstGeom prst="rect">
            <a:avLst/>
          </a:prstGeom>
          <a:solidFill>
            <a:srgbClr val="CCFFCC">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charset="0"/>
                <a:ea typeface="+mn-ea"/>
                <a:cs typeface="+mn-cs"/>
              </a:rPr>
              <a:t>Pilot Pick Up IVO STJ</a:t>
            </a:r>
            <a:endParaRPr kumimoji="0" lang="en-US" altLang="en-US" sz="1800" b="0" i="0" u="sng"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58436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ScreenCapture.2018.09.23.050105.png"/>
          <p:cNvPicPr>
            <a:picLocks noChangeAspect="1" noChangeArrowheads="1"/>
          </p:cNvPicPr>
          <p:nvPr/>
        </p:nvPicPr>
        <p:blipFill rotWithShape="1">
          <a:blip r:embed="rId2">
            <a:extLst>
              <a:ext uri="{28A0092B-C50C-407E-A947-70E740481C1C}">
                <a14:useLocalDpi xmlns:a14="http://schemas.microsoft.com/office/drawing/2010/main" val="0"/>
              </a:ext>
            </a:extLst>
          </a:blip>
          <a:srcRect t="11143" b="507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8675" name="Date Placeholder 1"/>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9900"/>
                </a:solidFill>
                <a:effectLst/>
                <a:uLnTx/>
                <a:uFillTx/>
                <a:latin typeface="Arial"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8676" name="AutoShape 11"/>
          <p:cNvSpPr>
            <a:spLocks noChangeArrowheads="1"/>
          </p:cNvSpPr>
          <p:nvPr/>
        </p:nvSpPr>
        <p:spPr bwMode="auto">
          <a:xfrm>
            <a:off x="2379996" y="2611438"/>
            <a:ext cx="304800" cy="228600"/>
          </a:xfrm>
          <a:prstGeom prst="triangle">
            <a:avLst>
              <a:gd name="adj" fmla="val 50000"/>
            </a:avLst>
          </a:prstGeom>
          <a:solidFill>
            <a:srgbClr val="33CC33">
              <a:alpha val="8117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8677" name="Text Box 12"/>
          <p:cNvSpPr txBox="1">
            <a:spLocks noChangeArrowheads="1"/>
          </p:cNvSpPr>
          <p:nvPr/>
        </p:nvSpPr>
        <p:spPr bwMode="auto">
          <a:xfrm>
            <a:off x="2474508" y="1693863"/>
            <a:ext cx="1219200" cy="527050"/>
          </a:xfrm>
          <a:prstGeom prst="rect">
            <a:avLst/>
          </a:prstGeom>
          <a:solidFill>
            <a:srgbClr val="00FF00">
              <a:alpha val="89018"/>
            </a:srgbClr>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charset="0"/>
                <a:ea typeface="+mn-ea"/>
                <a:cs typeface="+mn-cs"/>
              </a:rPr>
              <a:t>TR “R5”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charset="0"/>
                <a:ea typeface="+mn-ea"/>
                <a:cs typeface="+mn-cs"/>
              </a:rPr>
              <a:t>1,966 </a:t>
            </a:r>
            <a:r>
              <a:rPr kumimoji="0" lang="en-US" altLang="en-US" sz="1400" b="0" i="0" u="none" strike="noStrike" kern="1200" cap="none" spc="0" normalizeH="0" baseline="0" noProof="0" dirty="0" err="1">
                <a:ln>
                  <a:noFill/>
                </a:ln>
                <a:solidFill>
                  <a:srgbClr val="000000"/>
                </a:solidFill>
                <a:effectLst/>
                <a:uLnTx/>
                <a:uFillTx/>
                <a:latin typeface="Arial" charset="0"/>
                <a:ea typeface="+mn-ea"/>
                <a:cs typeface="+mn-cs"/>
              </a:rPr>
              <a:t>yds</a:t>
            </a: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8679" name="Text Box 14"/>
          <p:cNvSpPr txBox="1">
            <a:spLocks noChangeArrowheads="1"/>
          </p:cNvSpPr>
          <p:nvPr/>
        </p:nvSpPr>
        <p:spPr bwMode="auto">
          <a:xfrm>
            <a:off x="4252913" y="3787167"/>
            <a:ext cx="2133600" cy="284162"/>
          </a:xfrm>
          <a:prstGeom prst="rect">
            <a:avLst/>
          </a:prstGeom>
          <a:solidFill>
            <a:srgbClr val="CCFFCC">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charset="0"/>
                <a:ea typeface="+mn-ea"/>
                <a:cs typeface="+mn-cs"/>
              </a:rPr>
              <a:t>Channel Width: 260 YDS</a:t>
            </a:r>
            <a:endParaRPr kumimoji="0" lang="en-US" altLang="en-US" sz="1800" b="0" i="0" u="sng" strike="noStrike" kern="1200" cap="none" spc="0" normalizeH="0" baseline="0" noProof="0">
              <a:ln>
                <a:noFill/>
              </a:ln>
              <a:solidFill>
                <a:srgbClr val="000000"/>
              </a:solidFill>
              <a:effectLst/>
              <a:uLnTx/>
              <a:uFillTx/>
              <a:latin typeface="Arial" charset="0"/>
              <a:ea typeface="+mn-ea"/>
              <a:cs typeface="+mn-cs"/>
            </a:endParaRPr>
          </a:p>
        </p:txBody>
      </p:sp>
      <p:sp>
        <p:nvSpPr>
          <p:cNvPr id="28680" name="Text Box 15"/>
          <p:cNvSpPr txBox="1">
            <a:spLocks noChangeArrowheads="1"/>
          </p:cNvSpPr>
          <p:nvPr/>
        </p:nvSpPr>
        <p:spPr bwMode="auto">
          <a:xfrm>
            <a:off x="1219200" y="4854798"/>
            <a:ext cx="1219200" cy="527050"/>
          </a:xfrm>
          <a:prstGeom prst="rect">
            <a:avLst/>
          </a:prstGeom>
          <a:solidFill>
            <a:srgbClr val="FFFF99">
              <a:alpha val="70195"/>
            </a:srgbClr>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charset="0"/>
                <a:ea typeface="+mn-ea"/>
                <a:cs typeface="+mn-cs"/>
              </a:rPr>
              <a:t>TB “C”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charset="0"/>
                <a:ea typeface="+mn-ea"/>
                <a:cs typeface="+mn-cs"/>
              </a:rPr>
              <a:t>221ºT/326ºR </a:t>
            </a: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8681" name="Oval 16"/>
          <p:cNvSpPr>
            <a:spLocks noChangeArrowheads="1"/>
          </p:cNvSpPr>
          <p:nvPr/>
        </p:nvSpPr>
        <p:spPr bwMode="auto">
          <a:xfrm>
            <a:off x="2755752" y="4394790"/>
            <a:ext cx="304800" cy="304800"/>
          </a:xfrm>
          <a:prstGeom prst="ellipse">
            <a:avLst/>
          </a:prstGeom>
          <a:solidFill>
            <a:srgbClr val="FFFF00">
              <a:alpha val="50195"/>
            </a:srgbClr>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682" name="Line 17"/>
          <p:cNvSpPr>
            <a:spLocks noChangeShapeType="1"/>
          </p:cNvSpPr>
          <p:nvPr/>
        </p:nvSpPr>
        <p:spPr bwMode="auto">
          <a:xfrm flipH="1">
            <a:off x="2908152" y="2867819"/>
            <a:ext cx="1282848" cy="1750219"/>
          </a:xfrm>
          <a:prstGeom prst="line">
            <a:avLst/>
          </a:prstGeom>
          <a:noFill/>
          <a:ln w="19050" cap="rnd">
            <a:solidFill>
              <a:srgbClr val="FFFF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683" name="AutoShape 18"/>
          <p:cNvSpPr>
            <a:spLocks noChangeArrowheads="1"/>
          </p:cNvSpPr>
          <p:nvPr/>
        </p:nvSpPr>
        <p:spPr bwMode="auto">
          <a:xfrm>
            <a:off x="4470147" y="5041051"/>
            <a:ext cx="1660611" cy="228601"/>
          </a:xfrm>
          <a:prstGeom prst="rightArrow">
            <a:avLst>
              <a:gd name="adj1" fmla="val 50000"/>
              <a:gd name="adj2" fmla="val 17447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684" name="AutoShape 19"/>
          <p:cNvSpPr>
            <a:spLocks noChangeArrowheads="1"/>
          </p:cNvSpPr>
          <p:nvPr/>
        </p:nvSpPr>
        <p:spPr bwMode="auto">
          <a:xfrm rot="10800000">
            <a:off x="2875368" y="5041051"/>
            <a:ext cx="1602120" cy="228600"/>
          </a:xfrm>
          <a:prstGeom prst="rightArrow">
            <a:avLst>
              <a:gd name="adj1" fmla="val 50000"/>
              <a:gd name="adj2" fmla="val 18325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28685" name="Picture 19" descr="IMG_02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749" y="4672973"/>
            <a:ext cx="2455862" cy="16764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86" name="Text Box 22"/>
          <p:cNvSpPr txBox="1">
            <a:spLocks noChangeArrowheads="1"/>
          </p:cNvSpPr>
          <p:nvPr/>
        </p:nvSpPr>
        <p:spPr bwMode="auto">
          <a:xfrm>
            <a:off x="6768380" y="4678289"/>
            <a:ext cx="1752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200" b="0" i="0" u="none" strike="noStrike" kern="1200" cap="none" spc="0" normalizeH="0" baseline="0" noProof="0" dirty="0">
                <a:ln>
                  <a:noFill/>
                </a:ln>
                <a:solidFill>
                  <a:srgbClr val="FF3300"/>
                </a:solidFill>
                <a:effectLst/>
                <a:uLnTx/>
                <a:uFillTx/>
                <a:latin typeface="Arial" charset="0"/>
                <a:ea typeface="+mn-ea"/>
                <a:cs typeface="+mn-cs"/>
              </a:rPr>
              <a:t>ST JOHN’S LIGHT</a:t>
            </a:r>
          </a:p>
        </p:txBody>
      </p:sp>
      <p:sp>
        <p:nvSpPr>
          <p:cNvPr id="28687" name="AutoShape 25"/>
          <p:cNvSpPr>
            <a:spLocks noChangeArrowheads="1"/>
          </p:cNvSpPr>
          <p:nvPr/>
        </p:nvSpPr>
        <p:spPr bwMode="auto">
          <a:xfrm rot="5899240">
            <a:off x="4499685" y="2839789"/>
            <a:ext cx="503860" cy="135337"/>
          </a:xfrm>
          <a:prstGeom prst="rightArrow">
            <a:avLst>
              <a:gd name="adj1" fmla="val 50000"/>
              <a:gd name="adj2" fmla="val 1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8688" name="Text Box 26"/>
          <p:cNvSpPr txBox="1">
            <a:spLocks noChangeArrowheads="1"/>
          </p:cNvSpPr>
          <p:nvPr/>
        </p:nvSpPr>
        <p:spPr bwMode="auto">
          <a:xfrm>
            <a:off x="4757053" y="2456470"/>
            <a:ext cx="1752600" cy="284162"/>
          </a:xfrm>
          <a:prstGeom prst="rect">
            <a:avLst/>
          </a:prstGeom>
          <a:solidFill>
            <a:srgbClr val="CCFFCC">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charset="0"/>
                <a:ea typeface="+mn-ea"/>
                <a:cs typeface="+mn-cs"/>
              </a:rPr>
              <a:t>Line of Demarcation</a:t>
            </a:r>
            <a:endParaRPr kumimoji="0" lang="en-US" altLang="en-US" sz="1800" b="0" i="0" u="sng" strike="noStrike" kern="1200" cap="none" spc="0" normalizeH="0" baseline="0" noProof="0">
              <a:ln>
                <a:noFill/>
              </a:ln>
              <a:solidFill>
                <a:srgbClr val="000000"/>
              </a:solidFill>
              <a:effectLst/>
              <a:uLnTx/>
              <a:uFillTx/>
              <a:latin typeface="Arial" charset="0"/>
              <a:ea typeface="+mn-ea"/>
              <a:cs typeface="+mn-cs"/>
            </a:endParaRPr>
          </a:p>
        </p:txBody>
      </p:sp>
      <p:sp>
        <p:nvSpPr>
          <p:cNvPr id="28689" name="Arc 29"/>
          <p:cNvSpPr>
            <a:spLocks/>
          </p:cNvSpPr>
          <p:nvPr/>
        </p:nvSpPr>
        <p:spPr bwMode="auto">
          <a:xfrm rot="-1792742" flipH="1" flipV="1">
            <a:off x="3052873" y="2016732"/>
            <a:ext cx="1065212" cy="1447800"/>
          </a:xfrm>
          <a:custGeom>
            <a:avLst/>
            <a:gdLst>
              <a:gd name="T0" fmla="*/ 0 w 19381"/>
              <a:gd name="T1" fmla="*/ 2147483647 h 21600"/>
              <a:gd name="T2" fmla="*/ 2147483647 w 19381"/>
              <a:gd name="T3" fmla="*/ 31318796 h 21600"/>
              <a:gd name="T4" fmla="*/ 2147483647 w 19381"/>
              <a:gd name="T5" fmla="*/ 2147483647 h 21600"/>
              <a:gd name="T6" fmla="*/ 0 60000 65536"/>
              <a:gd name="T7" fmla="*/ 0 60000 65536"/>
              <a:gd name="T8" fmla="*/ 0 60000 65536"/>
            </a:gdLst>
            <a:ahLst/>
            <a:cxnLst>
              <a:cxn ang="T6">
                <a:pos x="T0" y="T1"/>
              </a:cxn>
              <a:cxn ang="T7">
                <a:pos x="T2" y="T3"/>
              </a:cxn>
              <a:cxn ang="T8">
                <a:pos x="T4" y="T5"/>
              </a:cxn>
            </a:cxnLst>
            <a:rect l="0" t="0" r="r" b="b"/>
            <a:pathLst>
              <a:path w="19381" h="21600" fill="none" extrusionOk="0">
                <a:moveTo>
                  <a:pt x="-1" y="8622"/>
                </a:moveTo>
                <a:cubicBezTo>
                  <a:pt x="4079" y="3193"/>
                  <a:pt x="10475" y="-1"/>
                  <a:pt x="17267" y="0"/>
                </a:cubicBezTo>
                <a:cubicBezTo>
                  <a:pt x="17972" y="0"/>
                  <a:pt x="18678" y="34"/>
                  <a:pt x="19381" y="103"/>
                </a:cubicBezTo>
              </a:path>
              <a:path w="19381" h="21600" stroke="0" extrusionOk="0">
                <a:moveTo>
                  <a:pt x="-1" y="8622"/>
                </a:moveTo>
                <a:cubicBezTo>
                  <a:pt x="4079" y="3193"/>
                  <a:pt x="10475" y="-1"/>
                  <a:pt x="17267" y="0"/>
                </a:cubicBezTo>
                <a:cubicBezTo>
                  <a:pt x="17972" y="0"/>
                  <a:pt x="18678" y="34"/>
                  <a:pt x="19381" y="103"/>
                </a:cubicBezTo>
                <a:lnTo>
                  <a:pt x="17267" y="21600"/>
                </a:lnTo>
                <a:lnTo>
                  <a:pt x="-1" y="8622"/>
                </a:lnTo>
                <a:close/>
              </a:path>
            </a:pathLst>
          </a:custGeom>
          <a:noFill/>
          <a:ln w="25400">
            <a:solidFill>
              <a:srgbClr val="00FF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690" name="Text Box 6"/>
          <p:cNvSpPr txBox="1">
            <a:spLocks noChangeArrowheads="1"/>
          </p:cNvSpPr>
          <p:nvPr/>
        </p:nvSpPr>
        <p:spPr bwMode="auto">
          <a:xfrm>
            <a:off x="7467600" y="2684463"/>
            <a:ext cx="1295400" cy="650875"/>
          </a:xfrm>
          <a:prstGeom prst="rect">
            <a:avLst/>
          </a:prstGeom>
          <a:solidFill>
            <a:srgbClr val="FF0000">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C- 277°T/283°M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D- 10,960 YDS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S- 10 KTS</a:t>
            </a:r>
            <a:endParaRPr kumimoji="0" lang="en-US" altLang="en-US" sz="1800" b="0" i="0" u="sng"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23155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ScreenCapture.2018.09.23.050128.png"/>
          <p:cNvPicPr>
            <a:picLocks noChangeAspect="1" noChangeArrowheads="1"/>
          </p:cNvPicPr>
          <p:nvPr/>
        </p:nvPicPr>
        <p:blipFill rotWithShape="1">
          <a:blip r:embed="rId2">
            <a:extLst>
              <a:ext uri="{28A0092B-C50C-407E-A947-70E740481C1C}">
                <a14:useLocalDpi xmlns:a14="http://schemas.microsoft.com/office/drawing/2010/main" val="0"/>
              </a:ext>
            </a:extLst>
          </a:blip>
          <a:srcRect l="11778" t="11317" r="12667" b="6047"/>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9699" name="Date Placeholder 1"/>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702" name="AutoShape 11"/>
          <p:cNvSpPr>
            <a:spLocks noChangeArrowheads="1"/>
          </p:cNvSpPr>
          <p:nvPr/>
        </p:nvSpPr>
        <p:spPr bwMode="auto">
          <a:xfrm rot="17703003">
            <a:off x="1565309" y="4102208"/>
            <a:ext cx="1295400" cy="228600"/>
          </a:xfrm>
          <a:prstGeom prst="rightArrow">
            <a:avLst>
              <a:gd name="adj1" fmla="val 50000"/>
              <a:gd name="adj2" fmla="val 1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2970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627842"/>
            <a:ext cx="2438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4" name="Text Box 28"/>
          <p:cNvSpPr txBox="1">
            <a:spLocks noChangeArrowheads="1"/>
          </p:cNvSpPr>
          <p:nvPr/>
        </p:nvSpPr>
        <p:spPr bwMode="auto">
          <a:xfrm>
            <a:off x="533400" y="2582826"/>
            <a:ext cx="1752600" cy="466725"/>
          </a:xfrm>
          <a:prstGeom prst="rect">
            <a:avLst/>
          </a:prstGeom>
          <a:solidFill>
            <a:srgbClr val="CCFFCC">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charset="0"/>
                <a:ea typeface="+mn-ea"/>
                <a:cs typeface="+mn-cs"/>
              </a:rPr>
              <a:t>Turning Basin Width: 650 YDS</a:t>
            </a:r>
            <a:endParaRPr kumimoji="0" lang="en-US" altLang="en-US" sz="1800" b="0" i="0" u="sng" strike="noStrike" kern="1200" cap="none" spc="0" normalizeH="0" baseline="0" noProof="0" dirty="0">
              <a:ln>
                <a:noFill/>
              </a:ln>
              <a:solidFill>
                <a:srgbClr val="000000"/>
              </a:solidFill>
              <a:effectLst/>
              <a:uLnTx/>
              <a:uFillTx/>
              <a:latin typeface="Arial" charset="0"/>
              <a:ea typeface="+mn-ea"/>
              <a:cs typeface="+mn-cs"/>
            </a:endParaRPr>
          </a:p>
        </p:txBody>
      </p:sp>
      <p:sp>
        <p:nvSpPr>
          <p:cNvPr id="29706" name="Text Box 33"/>
          <p:cNvSpPr txBox="1">
            <a:spLocks noChangeArrowheads="1"/>
          </p:cNvSpPr>
          <p:nvPr/>
        </p:nvSpPr>
        <p:spPr bwMode="auto">
          <a:xfrm>
            <a:off x="3361638" y="4770206"/>
            <a:ext cx="1752600" cy="461665"/>
          </a:xfrm>
          <a:prstGeom prst="rect">
            <a:avLst/>
          </a:prstGeom>
          <a:solidFill>
            <a:srgbClr val="CCFFCC">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charset="0"/>
                <a:ea typeface="+mn-ea"/>
                <a:cs typeface="+mn-cs"/>
              </a:rPr>
              <a:t>Pier Heading: 285/105</a:t>
            </a:r>
            <a:r>
              <a:rPr kumimoji="0" lang="en-US" altLang="en-US" sz="1200" b="0" i="0" u="none" strike="noStrike" kern="1200" cap="none" spc="0" normalizeH="0" baseline="0" noProof="0" dirty="0">
                <a:ln>
                  <a:noFill/>
                </a:ln>
                <a:solidFill>
                  <a:srgbClr val="000000"/>
                </a:solidFill>
                <a:effectLst/>
                <a:uLnTx/>
                <a:uFillTx/>
                <a:latin typeface="Arial" charset="0"/>
                <a:ea typeface="+mn-ea"/>
                <a:cs typeface="Arial" charset="0"/>
              </a:rPr>
              <a:t>°T</a:t>
            </a:r>
            <a:endParaRPr kumimoji="0" lang="en-US" altLang="en-US" sz="1800" b="0" i="0" u="sng"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9707" name="Text Box 13"/>
          <p:cNvSpPr txBox="1">
            <a:spLocks noChangeArrowheads="1"/>
          </p:cNvSpPr>
          <p:nvPr/>
        </p:nvSpPr>
        <p:spPr bwMode="auto">
          <a:xfrm>
            <a:off x="4109481" y="1792287"/>
            <a:ext cx="1295400" cy="649287"/>
          </a:xfrm>
          <a:prstGeom prst="rect">
            <a:avLst/>
          </a:prstGeom>
          <a:solidFill>
            <a:srgbClr val="FF0000">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C- 255°T/261°M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D- 2,721 </a:t>
            </a:r>
            <a:r>
              <a:rPr kumimoji="0" lang="en-US" altLang="en-US" sz="1200" b="0" i="0" u="none" strike="noStrike" kern="1200" cap="none" spc="0" normalizeH="0" baseline="0" noProof="0" dirty="0" err="1">
                <a:ln>
                  <a:noFill/>
                </a:ln>
                <a:solidFill>
                  <a:srgbClr val="FFFFFF"/>
                </a:solidFill>
                <a:effectLst/>
                <a:uLnTx/>
                <a:uFillTx/>
                <a:latin typeface="Arial" charset="0"/>
                <a:ea typeface="+mn-ea"/>
                <a:cs typeface="+mn-cs"/>
              </a:rPr>
              <a:t>yds</a:t>
            </a:r>
            <a:endParaRPr kumimoji="0" lang="en-US" altLang="en-US" sz="1200" b="0" i="0" u="none" strike="noStrike" kern="1200" cap="none" spc="0" normalizeH="0" baseline="0" noProof="0" dirty="0">
              <a:ln>
                <a:noFill/>
              </a:ln>
              <a:solidFill>
                <a:srgbClr val="FFFFFF"/>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charset="0"/>
                <a:ea typeface="+mn-ea"/>
                <a:cs typeface="+mn-cs"/>
              </a:rPr>
              <a:t>S- 5-10 KTS</a:t>
            </a:r>
            <a:endParaRPr kumimoji="0" lang="en-US" altLang="en-US" sz="1800" b="0" i="0" u="sng" strike="noStrike" kern="1200" cap="none" spc="0" normalizeH="0" baseline="0" noProof="0" dirty="0">
              <a:ln>
                <a:noFill/>
              </a:ln>
              <a:solidFill>
                <a:srgbClr val="000000"/>
              </a:solidFill>
              <a:effectLst/>
              <a:uLnTx/>
              <a:uFillTx/>
              <a:latin typeface="Arial" charset="0"/>
              <a:ea typeface="+mn-ea"/>
              <a:cs typeface="+mn-cs"/>
            </a:endParaRPr>
          </a:p>
        </p:txBody>
      </p:sp>
      <p:sp>
        <p:nvSpPr>
          <p:cNvPr id="11" name="Text Box 28"/>
          <p:cNvSpPr txBox="1">
            <a:spLocks noChangeArrowheads="1"/>
          </p:cNvSpPr>
          <p:nvPr/>
        </p:nvSpPr>
        <p:spPr bwMode="auto">
          <a:xfrm>
            <a:off x="5181600" y="2955575"/>
            <a:ext cx="1752600" cy="276999"/>
          </a:xfrm>
          <a:prstGeom prst="rect">
            <a:avLst/>
          </a:prstGeom>
          <a:solidFill>
            <a:srgbClr val="CCFFCC">
              <a:alpha val="70195"/>
            </a:srgbClr>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charset="0"/>
                <a:ea typeface="+mn-ea"/>
                <a:cs typeface="+mn-cs"/>
              </a:rPr>
              <a:t>Degaussing Range</a:t>
            </a:r>
            <a:endParaRPr kumimoji="0" lang="en-US" altLang="en-US" sz="1800" b="0" i="0" u="sng" strike="noStrike" kern="1200" cap="none" spc="0" normalizeH="0" baseline="0" noProof="0" dirty="0">
              <a:ln>
                <a:noFill/>
              </a:ln>
              <a:solidFill>
                <a:srgbClr val="000000"/>
              </a:solidFill>
              <a:effectLst/>
              <a:uLnTx/>
              <a:uFillTx/>
              <a:latin typeface="Arial" charset="0"/>
              <a:ea typeface="+mn-ea"/>
              <a:cs typeface="+mn-cs"/>
            </a:endParaRPr>
          </a:p>
        </p:txBody>
      </p:sp>
      <p:sp>
        <p:nvSpPr>
          <p:cNvPr id="12" name="AutoShape 11"/>
          <p:cNvSpPr>
            <a:spLocks noChangeArrowheads="1"/>
          </p:cNvSpPr>
          <p:nvPr/>
        </p:nvSpPr>
        <p:spPr bwMode="auto">
          <a:xfrm>
            <a:off x="5068186" y="1119077"/>
            <a:ext cx="373912" cy="228600"/>
          </a:xfrm>
          <a:prstGeom prst="triangle">
            <a:avLst>
              <a:gd name="adj" fmla="val 50000"/>
            </a:avLst>
          </a:prstGeom>
          <a:solidFill>
            <a:srgbClr val="33CC33">
              <a:alpha val="8117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3" name="Oval 16"/>
          <p:cNvSpPr>
            <a:spLocks noChangeArrowheads="1"/>
          </p:cNvSpPr>
          <p:nvPr/>
        </p:nvSpPr>
        <p:spPr bwMode="auto">
          <a:xfrm>
            <a:off x="6057900" y="4713478"/>
            <a:ext cx="422643" cy="304800"/>
          </a:xfrm>
          <a:prstGeom prst="ellipse">
            <a:avLst/>
          </a:prstGeom>
          <a:solidFill>
            <a:srgbClr val="FFFF00">
              <a:alpha val="50195"/>
            </a:srgbClr>
          </a:soli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700" name="Text Box 8"/>
          <p:cNvSpPr txBox="1">
            <a:spLocks noChangeArrowheads="1"/>
          </p:cNvSpPr>
          <p:nvPr/>
        </p:nvSpPr>
        <p:spPr bwMode="auto">
          <a:xfrm>
            <a:off x="42532" y="4661530"/>
            <a:ext cx="129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200" b="0" i="0" u="none" strike="noStrike" kern="1200" cap="none" spc="0" normalizeH="0" baseline="0" noProof="0" dirty="0">
                <a:ln>
                  <a:noFill/>
                </a:ln>
                <a:solidFill>
                  <a:srgbClr val="CC3300"/>
                </a:solidFill>
                <a:effectLst/>
                <a:uLnTx/>
                <a:uFillTx/>
                <a:latin typeface="Arial" charset="0"/>
                <a:ea typeface="+mn-ea"/>
                <a:cs typeface="+mn-cs"/>
              </a:rPr>
              <a:t>Range Lights</a:t>
            </a:r>
          </a:p>
        </p:txBody>
      </p:sp>
      <p:pic>
        <p:nvPicPr>
          <p:cNvPr id="14" name="Picture 32" descr="burke"/>
          <p:cNvPicPr>
            <a:picLocks noChangeAspect="1" noChangeArrowheads="1"/>
          </p:cNvPicPr>
          <p:nvPr/>
        </p:nvPicPr>
        <p:blipFill>
          <a:blip r:embed="rId4" cstate="print">
            <a:extLst>
              <a:ext uri="{28A0092B-C50C-407E-A947-70E740481C1C}">
                <a14:useLocalDpi xmlns:a14="http://schemas.microsoft.com/office/drawing/2010/main" val="0"/>
              </a:ext>
            </a:extLst>
          </a:blip>
          <a:srcRect t="58696" r="-693"/>
          <a:stretch>
            <a:fillRect/>
          </a:stretch>
        </p:blipFill>
        <p:spPr bwMode="auto">
          <a:xfrm rot="947543">
            <a:off x="2913455" y="3473744"/>
            <a:ext cx="605404" cy="21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2" descr="burke"/>
          <p:cNvPicPr>
            <a:picLocks noChangeAspect="1" noChangeArrowheads="1"/>
          </p:cNvPicPr>
          <p:nvPr/>
        </p:nvPicPr>
        <p:blipFill>
          <a:blip r:embed="rId4" cstate="print">
            <a:extLst>
              <a:ext uri="{28A0092B-C50C-407E-A947-70E740481C1C}">
                <a14:useLocalDpi xmlns:a14="http://schemas.microsoft.com/office/drawing/2010/main" val="0"/>
              </a:ext>
            </a:extLst>
          </a:blip>
          <a:srcRect t="58696" r="-693"/>
          <a:stretch>
            <a:fillRect/>
          </a:stretch>
        </p:blipFill>
        <p:spPr bwMode="auto">
          <a:xfrm rot="947543">
            <a:off x="2926249" y="3330314"/>
            <a:ext cx="605404" cy="21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219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3" name="Date Placeholder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24" name="Rectangle 5"/>
          <p:cNvSpPr>
            <a:spLocks noChangeArrowheads="1"/>
          </p:cNvSpPr>
          <p:nvPr/>
        </p:nvSpPr>
        <p:spPr bwMode="auto">
          <a:xfrm>
            <a:off x="8420100" y="3432175"/>
            <a:ext cx="3810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25" name="Rectangle 6"/>
          <p:cNvSpPr>
            <a:spLocks noChangeArrowheads="1"/>
          </p:cNvSpPr>
          <p:nvPr/>
        </p:nvSpPr>
        <p:spPr bwMode="auto">
          <a:xfrm>
            <a:off x="8229600" y="3962400"/>
            <a:ext cx="3810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26" name="Rectangle 7"/>
          <p:cNvSpPr>
            <a:spLocks noChangeArrowheads="1"/>
          </p:cNvSpPr>
          <p:nvPr/>
        </p:nvSpPr>
        <p:spPr bwMode="auto">
          <a:xfrm>
            <a:off x="6172200" y="3241675"/>
            <a:ext cx="3810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27" name="Rectangle 8"/>
          <p:cNvSpPr>
            <a:spLocks noChangeArrowheads="1"/>
          </p:cNvSpPr>
          <p:nvPr/>
        </p:nvSpPr>
        <p:spPr bwMode="auto">
          <a:xfrm>
            <a:off x="6096000" y="3821113"/>
            <a:ext cx="4572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28" name="Rectangle 9"/>
          <p:cNvSpPr>
            <a:spLocks noChangeArrowheads="1"/>
          </p:cNvSpPr>
          <p:nvPr/>
        </p:nvSpPr>
        <p:spPr bwMode="auto">
          <a:xfrm>
            <a:off x="4640263" y="2982913"/>
            <a:ext cx="3810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29" name="Rectangle 10"/>
          <p:cNvSpPr>
            <a:spLocks noChangeArrowheads="1"/>
          </p:cNvSpPr>
          <p:nvPr/>
        </p:nvSpPr>
        <p:spPr bwMode="auto">
          <a:xfrm>
            <a:off x="4572000" y="3521075"/>
            <a:ext cx="3810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30" name="Rectangle 11"/>
          <p:cNvSpPr>
            <a:spLocks noChangeArrowheads="1"/>
          </p:cNvSpPr>
          <p:nvPr/>
        </p:nvSpPr>
        <p:spPr bwMode="auto">
          <a:xfrm>
            <a:off x="2998788" y="3327400"/>
            <a:ext cx="3810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31" name="Text Box 12"/>
          <p:cNvSpPr txBox="1">
            <a:spLocks noChangeArrowheads="1"/>
          </p:cNvSpPr>
          <p:nvPr/>
        </p:nvSpPr>
        <p:spPr bwMode="auto">
          <a:xfrm>
            <a:off x="8040688" y="3021013"/>
            <a:ext cx="4111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mn-ea"/>
                <a:cs typeface="+mn-cs"/>
              </a:rPr>
              <a:t>R4</a:t>
            </a:r>
          </a:p>
        </p:txBody>
      </p:sp>
      <p:sp>
        <p:nvSpPr>
          <p:cNvPr id="30732" name="Text Box 13"/>
          <p:cNvSpPr txBox="1">
            <a:spLocks noChangeArrowheads="1"/>
          </p:cNvSpPr>
          <p:nvPr/>
        </p:nvSpPr>
        <p:spPr bwMode="auto">
          <a:xfrm>
            <a:off x="8040688" y="4443413"/>
            <a:ext cx="4206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mn-ea"/>
                <a:cs typeface="+mn-cs"/>
              </a:rPr>
              <a:t>G3</a:t>
            </a:r>
          </a:p>
        </p:txBody>
      </p:sp>
      <p:sp>
        <p:nvSpPr>
          <p:cNvPr id="30733" name="Text Box 14"/>
          <p:cNvSpPr txBox="1">
            <a:spLocks noChangeArrowheads="1"/>
          </p:cNvSpPr>
          <p:nvPr/>
        </p:nvSpPr>
        <p:spPr bwMode="auto">
          <a:xfrm>
            <a:off x="5942013" y="2803525"/>
            <a:ext cx="4111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mn-ea"/>
                <a:cs typeface="+mn-cs"/>
              </a:rPr>
              <a:t>R6</a:t>
            </a:r>
          </a:p>
        </p:txBody>
      </p:sp>
      <p:sp>
        <p:nvSpPr>
          <p:cNvPr id="30734" name="Text Box 15"/>
          <p:cNvSpPr txBox="1">
            <a:spLocks noChangeArrowheads="1"/>
          </p:cNvSpPr>
          <p:nvPr/>
        </p:nvSpPr>
        <p:spPr bwMode="auto">
          <a:xfrm>
            <a:off x="6237288" y="4354513"/>
            <a:ext cx="4206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mn-ea"/>
                <a:cs typeface="+mn-cs"/>
              </a:rPr>
              <a:t>G5</a:t>
            </a:r>
          </a:p>
        </p:txBody>
      </p:sp>
      <p:sp>
        <p:nvSpPr>
          <p:cNvPr id="30735" name="Text Box 16"/>
          <p:cNvSpPr txBox="1">
            <a:spLocks noChangeArrowheads="1"/>
          </p:cNvSpPr>
          <p:nvPr/>
        </p:nvSpPr>
        <p:spPr bwMode="auto">
          <a:xfrm>
            <a:off x="4441825" y="2470150"/>
            <a:ext cx="4111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mn-ea"/>
                <a:cs typeface="+mn-cs"/>
              </a:rPr>
              <a:t>R8</a:t>
            </a:r>
          </a:p>
        </p:txBody>
      </p:sp>
      <p:sp>
        <p:nvSpPr>
          <p:cNvPr id="30736" name="Text Box 17"/>
          <p:cNvSpPr txBox="1">
            <a:spLocks noChangeArrowheads="1"/>
          </p:cNvSpPr>
          <p:nvPr/>
        </p:nvSpPr>
        <p:spPr bwMode="auto">
          <a:xfrm>
            <a:off x="4430713" y="4006850"/>
            <a:ext cx="4206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mn-ea"/>
                <a:cs typeface="+mn-cs"/>
              </a:rPr>
              <a:t>G7</a:t>
            </a:r>
          </a:p>
        </p:txBody>
      </p:sp>
      <p:sp>
        <p:nvSpPr>
          <p:cNvPr id="30737" name="Text Box 18"/>
          <p:cNvSpPr txBox="1">
            <a:spLocks noChangeArrowheads="1"/>
          </p:cNvSpPr>
          <p:nvPr/>
        </p:nvSpPr>
        <p:spPr bwMode="auto">
          <a:xfrm rot="-848225">
            <a:off x="2455863" y="2754313"/>
            <a:ext cx="1782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0000"/>
                </a:solidFill>
                <a:effectLst/>
                <a:uLnTx/>
                <a:uFillTx/>
                <a:latin typeface="Arial" charset="0"/>
                <a:ea typeface="+mn-ea"/>
                <a:cs typeface="+mn-cs"/>
              </a:rPr>
              <a:t>JUNCTION BUOY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1CC685"/>
                </a:solidFill>
                <a:effectLst/>
                <a:uLnTx/>
                <a:uFillTx/>
                <a:latin typeface="Arial" charset="0"/>
                <a:ea typeface="+mn-ea"/>
                <a:cs typeface="+mn-cs"/>
              </a:rPr>
              <a:t>G</a:t>
            </a:r>
            <a:r>
              <a:rPr kumimoji="0" lang="en-US" altLang="en-US" sz="1200" b="0" i="0" u="none" strike="noStrike" kern="1200" cap="none" spc="0" normalizeH="0" baseline="0" noProof="0">
                <a:ln>
                  <a:noFill/>
                </a:ln>
                <a:solidFill>
                  <a:srgbClr val="FF0000"/>
                </a:solidFill>
                <a:effectLst/>
                <a:uLnTx/>
                <a:uFillTx/>
                <a:latin typeface="Arial" charset="0"/>
                <a:ea typeface="+mn-ea"/>
                <a:cs typeface="+mn-cs"/>
              </a:rPr>
              <a:t>R</a:t>
            </a:r>
            <a:r>
              <a:rPr kumimoji="0" lang="en-US" altLang="en-US" sz="1200" b="0" i="0" u="none" strike="noStrike" kern="1200" cap="none" spc="0" normalizeH="0" baseline="0" noProof="0">
                <a:ln>
                  <a:noFill/>
                </a:ln>
                <a:solidFill>
                  <a:srgbClr val="1CC685"/>
                </a:solidFill>
                <a:effectLst/>
                <a:uLnTx/>
                <a:uFillTx/>
                <a:latin typeface="Arial" charset="0"/>
                <a:ea typeface="+mn-ea"/>
                <a:cs typeface="+mn-cs"/>
              </a:rPr>
              <a:t>G</a:t>
            </a:r>
          </a:p>
        </p:txBody>
      </p:sp>
      <p:sp>
        <p:nvSpPr>
          <p:cNvPr id="30738" name="Rectangle 19"/>
          <p:cNvSpPr>
            <a:spLocks noChangeArrowheads="1"/>
          </p:cNvSpPr>
          <p:nvPr/>
        </p:nvSpPr>
        <p:spPr bwMode="auto">
          <a:xfrm>
            <a:off x="1757363" y="3757613"/>
            <a:ext cx="3810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39" name="Rectangle 20"/>
          <p:cNvSpPr>
            <a:spLocks noChangeArrowheads="1"/>
          </p:cNvSpPr>
          <p:nvPr/>
        </p:nvSpPr>
        <p:spPr bwMode="auto">
          <a:xfrm>
            <a:off x="2336800" y="3517900"/>
            <a:ext cx="3810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40" name="Text Box 21"/>
          <p:cNvSpPr txBox="1">
            <a:spLocks noChangeArrowheads="1"/>
          </p:cNvSpPr>
          <p:nvPr/>
        </p:nvSpPr>
        <p:spPr bwMode="auto">
          <a:xfrm>
            <a:off x="3236913" y="4138613"/>
            <a:ext cx="4206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mn-ea"/>
                <a:cs typeface="+mn-cs"/>
              </a:rPr>
              <a:t>G1</a:t>
            </a:r>
          </a:p>
        </p:txBody>
      </p:sp>
      <p:sp>
        <p:nvSpPr>
          <p:cNvPr id="30741" name="Text Box 22"/>
          <p:cNvSpPr txBox="1">
            <a:spLocks noChangeArrowheads="1"/>
          </p:cNvSpPr>
          <p:nvPr/>
        </p:nvSpPr>
        <p:spPr bwMode="auto">
          <a:xfrm>
            <a:off x="1487488" y="3424238"/>
            <a:ext cx="3778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charset="0"/>
                <a:ea typeface="+mn-ea"/>
                <a:cs typeface="+mn-cs"/>
              </a:rPr>
              <a:t>R4</a:t>
            </a:r>
          </a:p>
        </p:txBody>
      </p:sp>
      <p:sp>
        <p:nvSpPr>
          <p:cNvPr id="30742" name="Text Box 23"/>
          <p:cNvSpPr txBox="1">
            <a:spLocks noChangeArrowheads="1"/>
          </p:cNvSpPr>
          <p:nvPr/>
        </p:nvSpPr>
        <p:spPr bwMode="auto">
          <a:xfrm>
            <a:off x="2159000" y="3154363"/>
            <a:ext cx="4111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charset="0"/>
                <a:ea typeface="+mn-ea"/>
                <a:cs typeface="+mn-cs"/>
              </a:rPr>
              <a:t>R2</a:t>
            </a:r>
          </a:p>
        </p:txBody>
      </p:sp>
      <p:sp>
        <p:nvSpPr>
          <p:cNvPr id="30743" name="Rectangle 24"/>
          <p:cNvSpPr>
            <a:spLocks noChangeArrowheads="1"/>
          </p:cNvSpPr>
          <p:nvPr/>
        </p:nvSpPr>
        <p:spPr bwMode="auto">
          <a:xfrm>
            <a:off x="2420938" y="3911600"/>
            <a:ext cx="3810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44" name="Rectangle 25"/>
          <p:cNvSpPr>
            <a:spLocks noChangeArrowheads="1"/>
          </p:cNvSpPr>
          <p:nvPr/>
        </p:nvSpPr>
        <p:spPr bwMode="auto">
          <a:xfrm>
            <a:off x="3276600" y="3683000"/>
            <a:ext cx="3810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0745" name="Text Box 26"/>
          <p:cNvSpPr txBox="1">
            <a:spLocks noChangeArrowheads="1"/>
          </p:cNvSpPr>
          <p:nvPr/>
        </p:nvSpPr>
        <p:spPr bwMode="auto">
          <a:xfrm>
            <a:off x="2363788" y="4351338"/>
            <a:ext cx="4984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charset="0"/>
                <a:ea typeface="+mn-ea"/>
                <a:cs typeface="+mn-cs"/>
              </a:rPr>
              <a:t>G1A</a:t>
            </a:r>
          </a:p>
        </p:txBody>
      </p:sp>
      <p:sp>
        <p:nvSpPr>
          <p:cNvPr id="30746" name="Text Box 27"/>
          <p:cNvSpPr txBox="1">
            <a:spLocks noChangeArrowheads="1"/>
          </p:cNvSpPr>
          <p:nvPr/>
        </p:nvSpPr>
        <p:spPr bwMode="auto">
          <a:xfrm>
            <a:off x="1676400" y="304800"/>
            <a:ext cx="25908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entury Gothic" pitchFamily="34" charset="0"/>
                <a:ea typeface="+mn-ea"/>
                <a:cs typeface="+mn-cs"/>
              </a:rPr>
              <a:t>BOUY INFO</a:t>
            </a:r>
          </a:p>
        </p:txBody>
      </p:sp>
    </p:spTree>
    <p:extLst>
      <p:ext uri="{BB962C8B-B14F-4D97-AF65-F5344CB8AC3E}">
        <p14:creationId xmlns:p14="http://schemas.microsoft.com/office/powerpoint/2010/main" val="1351737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84ACF9B1-2E1C-4484-8903-8FCBEEB3F8B9}"/>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698" name="Rectangle 2">
            <a:extLst>
              <a:ext uri="{FF2B5EF4-FFF2-40B4-BE49-F238E27FC236}">
                <a16:creationId xmlns:a16="http://schemas.microsoft.com/office/drawing/2014/main" id="{7D3A915B-DA89-40B5-B051-96C3AB31A016}"/>
              </a:ext>
            </a:extLst>
          </p:cNvPr>
          <p:cNvSpPr>
            <a:spLocks noChangeArrowheads="1"/>
          </p:cNvSpPr>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TRANSIT INFORMATION </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Navigator</a:t>
            </a:r>
          </a:p>
        </p:txBody>
      </p:sp>
      <p:sp>
        <p:nvSpPr>
          <p:cNvPr id="17412" name="Rectangle 3">
            <a:extLst>
              <a:ext uri="{FF2B5EF4-FFF2-40B4-BE49-F238E27FC236}">
                <a16:creationId xmlns:a16="http://schemas.microsoft.com/office/drawing/2014/main" id="{B9933CD1-FA70-468F-A229-75AB753C1B22}"/>
              </a:ext>
            </a:extLst>
          </p:cNvPr>
          <p:cNvSpPr>
            <a:spLocks noChangeAspect="1" noChangeArrowheads="1"/>
          </p:cNvSpPr>
          <p:nvPr/>
        </p:nvSpPr>
        <p:spPr bwMode="auto">
          <a:xfrm>
            <a:off x="0" y="3467100"/>
            <a:ext cx="441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p>
        </p:txBody>
      </p:sp>
      <p:sp>
        <p:nvSpPr>
          <p:cNvPr id="17413" name="Line 7">
            <a:extLst>
              <a:ext uri="{FF2B5EF4-FFF2-40B4-BE49-F238E27FC236}">
                <a16:creationId xmlns:a16="http://schemas.microsoft.com/office/drawing/2014/main" id="{CC22FFF5-6EE7-479F-BD8C-09479FF7E771}"/>
              </a:ext>
            </a:extLst>
          </p:cNvPr>
          <p:cNvSpPr>
            <a:spLocks noChangeShapeType="1"/>
          </p:cNvSpPr>
          <p:nvPr/>
        </p:nvSpPr>
        <p:spPr bwMode="auto">
          <a:xfrm flipH="1" flipV="1">
            <a:off x="457200" y="3733800"/>
            <a:ext cx="8153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14" name="Line 8">
            <a:extLst>
              <a:ext uri="{FF2B5EF4-FFF2-40B4-BE49-F238E27FC236}">
                <a16:creationId xmlns:a16="http://schemas.microsoft.com/office/drawing/2014/main" id="{994CB198-37D2-4B0B-BEC2-3937210F7DE6}"/>
              </a:ext>
            </a:extLst>
          </p:cNvPr>
          <p:cNvSpPr>
            <a:spLocks noChangeShapeType="1"/>
          </p:cNvSpPr>
          <p:nvPr/>
        </p:nvSpPr>
        <p:spPr bwMode="auto">
          <a:xfrm>
            <a:off x="4495800" y="1447800"/>
            <a:ext cx="0" cy="472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15" name="Rectangle 9">
            <a:extLst>
              <a:ext uri="{FF2B5EF4-FFF2-40B4-BE49-F238E27FC236}">
                <a16:creationId xmlns:a16="http://schemas.microsoft.com/office/drawing/2014/main" id="{0E9D917F-7D18-42AC-A70B-63E6D5E636F7}"/>
              </a:ext>
            </a:extLst>
          </p:cNvPr>
          <p:cNvSpPr>
            <a:spLocks noChangeAspect="1" noChangeArrowheads="1"/>
          </p:cNvSpPr>
          <p:nvPr/>
        </p:nvSpPr>
        <p:spPr bwMode="auto">
          <a:xfrm>
            <a:off x="4495800" y="3810000"/>
            <a:ext cx="4465282" cy="2088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Emergency Anchorages:</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Anchor using 5x the water depth for shots used.  </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3 SHOTS</a:t>
            </a:r>
            <a:endPar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Bottom type: Sand and Mud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15 fathoms in each shot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1 shot = 90 FT</a:t>
            </a:r>
          </a:p>
        </p:txBody>
      </p:sp>
      <p:sp>
        <p:nvSpPr>
          <p:cNvPr id="17416" name="Rectangle 10">
            <a:extLst>
              <a:ext uri="{FF2B5EF4-FFF2-40B4-BE49-F238E27FC236}">
                <a16:creationId xmlns:a16="http://schemas.microsoft.com/office/drawing/2014/main" id="{0218AB16-B9AC-4FED-86B5-BBBD8C44765A}"/>
              </a:ext>
            </a:extLst>
          </p:cNvPr>
          <p:cNvSpPr>
            <a:spLocks noChangeAspect="1" noChangeArrowheads="1"/>
          </p:cNvSpPr>
          <p:nvPr/>
        </p:nvSpPr>
        <p:spPr bwMode="auto">
          <a:xfrm>
            <a:off x="4495800" y="1447800"/>
            <a:ext cx="46482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p:txBody>
      </p:sp>
      <p:sp>
        <p:nvSpPr>
          <p:cNvPr id="17417" name="Rectangle 11">
            <a:extLst>
              <a:ext uri="{FF2B5EF4-FFF2-40B4-BE49-F238E27FC236}">
                <a16:creationId xmlns:a16="http://schemas.microsoft.com/office/drawing/2014/main" id="{770F7516-DD6C-4100-AB13-C2FB2ED8103B}"/>
              </a:ext>
            </a:extLst>
          </p:cNvPr>
          <p:cNvSpPr>
            <a:spLocks noChangeAspect="1" noChangeArrowheads="1"/>
          </p:cNvSpPr>
          <p:nvPr/>
        </p:nvSpPr>
        <p:spPr bwMode="auto">
          <a:xfrm>
            <a:off x="381000" y="1447800"/>
            <a:ext cx="4038600"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Designated Shoal Water: </a:t>
            </a:r>
            <a:r>
              <a:rPr kumimoji="0" lang="en-US" altLang="en-US" sz="17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512763"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36 FT </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(11m)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BOLD BLACK </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soundings on DNCs Deepest Projection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7418" name="Rectangle 12">
            <a:extLst>
              <a:ext uri="{FF2B5EF4-FFF2-40B4-BE49-F238E27FC236}">
                <a16:creationId xmlns:a16="http://schemas.microsoft.com/office/drawing/2014/main" id="{19CC2FFC-25E0-43E3-9324-C8E5FCAB6329}"/>
              </a:ext>
            </a:extLst>
          </p:cNvPr>
          <p:cNvSpPr>
            <a:spLocks noChangeArrowheads="1"/>
          </p:cNvSpPr>
          <p:nvPr/>
        </p:nvSpPr>
        <p:spPr bwMode="auto">
          <a:xfrm>
            <a:off x="152400" y="3810000"/>
            <a:ext cx="4343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Average Depth of Water for Transit: </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Average charted depth: 38-50 FT</a:t>
            </a:r>
          </a:p>
        </p:txBody>
      </p:sp>
      <p:sp>
        <p:nvSpPr>
          <p:cNvPr id="17419" name="Line 13">
            <a:extLst>
              <a:ext uri="{FF2B5EF4-FFF2-40B4-BE49-F238E27FC236}">
                <a16:creationId xmlns:a16="http://schemas.microsoft.com/office/drawing/2014/main" id="{60C2E9C1-7307-4E3E-932A-E80EC07D346D}"/>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20" name="Line 14">
            <a:extLst>
              <a:ext uri="{FF2B5EF4-FFF2-40B4-BE49-F238E27FC236}">
                <a16:creationId xmlns:a16="http://schemas.microsoft.com/office/drawing/2014/main" id="{D968E9AC-F03A-4319-BEE3-4E6C2ABD7E44}"/>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21" name="Rectangle 15">
            <a:extLst>
              <a:ext uri="{FF2B5EF4-FFF2-40B4-BE49-F238E27FC236}">
                <a16:creationId xmlns:a16="http://schemas.microsoft.com/office/drawing/2014/main" id="{676395FB-22BB-450A-AE7A-421C44713F3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3" name="Rectangle 2"/>
          <p:cNvSpPr/>
          <p:nvPr/>
        </p:nvSpPr>
        <p:spPr>
          <a:xfrm>
            <a:off x="4552448" y="1460352"/>
            <a:ext cx="4572000" cy="1661993"/>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Transit information: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deep channel leads along the inshore end of the south jetty to the basin. It is marked by a 255° lighted range and unlighted buoys. Due to the relatively short distance between the lights of the range, sensitivity is poor. Mariners are advised to use the range with caution.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FB7C737C-09AB-4B8E-888C-9A4D79524FBE}"/>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8435" name="Group 2">
            <a:extLst>
              <a:ext uri="{FF2B5EF4-FFF2-40B4-BE49-F238E27FC236}">
                <a16:creationId xmlns:a16="http://schemas.microsoft.com/office/drawing/2014/main" id="{46A68FBC-B2AB-43B6-90EC-6A526B205DFF}"/>
              </a:ext>
            </a:extLst>
          </p:cNvPr>
          <p:cNvGrpSpPr>
            <a:grpSpLocks/>
          </p:cNvGrpSpPr>
          <p:nvPr/>
        </p:nvGrpSpPr>
        <p:grpSpPr bwMode="auto">
          <a:xfrm>
            <a:off x="311936" y="0"/>
            <a:ext cx="1295400" cy="6569075"/>
            <a:chOff x="3105" y="-3698"/>
            <a:chExt cx="1877" cy="8219"/>
          </a:xfrm>
        </p:grpSpPr>
        <p:pic>
          <p:nvPicPr>
            <p:cNvPr id="18443" name="Picture 3">
              <a:extLst>
                <a:ext uri="{FF2B5EF4-FFF2-40B4-BE49-F238E27FC236}">
                  <a16:creationId xmlns:a16="http://schemas.microsoft.com/office/drawing/2014/main" id="{5E3BB812-35A6-40FF-A04A-A2009CDF0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 y="1541"/>
              <a:ext cx="1877" cy="2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8444" name="Group 4">
              <a:extLst>
                <a:ext uri="{FF2B5EF4-FFF2-40B4-BE49-F238E27FC236}">
                  <a16:creationId xmlns:a16="http://schemas.microsoft.com/office/drawing/2014/main" id="{91C3D32E-AFFB-4456-9C05-588E22F65094}"/>
                </a:ext>
              </a:extLst>
            </p:cNvPr>
            <p:cNvGrpSpPr>
              <a:grpSpLocks/>
            </p:cNvGrpSpPr>
            <p:nvPr/>
          </p:nvGrpSpPr>
          <p:grpSpPr bwMode="auto">
            <a:xfrm rot="10735071">
              <a:off x="3790" y="-3698"/>
              <a:ext cx="497" cy="5509"/>
              <a:chOff x="3301" y="650"/>
              <a:chExt cx="302" cy="3121"/>
            </a:xfrm>
          </p:grpSpPr>
          <p:grpSp>
            <p:nvGrpSpPr>
              <p:cNvPr id="18445" name="Group 5">
                <a:extLst>
                  <a:ext uri="{FF2B5EF4-FFF2-40B4-BE49-F238E27FC236}">
                    <a16:creationId xmlns:a16="http://schemas.microsoft.com/office/drawing/2014/main" id="{AC661813-F9A4-4AD9-B545-FCF1674D7D57}"/>
                  </a:ext>
                </a:extLst>
              </p:cNvPr>
              <p:cNvGrpSpPr>
                <a:grpSpLocks/>
              </p:cNvGrpSpPr>
              <p:nvPr/>
            </p:nvGrpSpPr>
            <p:grpSpPr bwMode="auto">
              <a:xfrm rot="5520910">
                <a:off x="2655" y="1317"/>
                <a:ext cx="1615" cy="281"/>
                <a:chOff x="1111" y="2035"/>
                <a:chExt cx="583" cy="137"/>
              </a:xfrm>
            </p:grpSpPr>
            <p:grpSp>
              <p:nvGrpSpPr>
                <p:cNvPr id="18462" name="Group 6">
                  <a:extLst>
                    <a:ext uri="{FF2B5EF4-FFF2-40B4-BE49-F238E27FC236}">
                      <a16:creationId xmlns:a16="http://schemas.microsoft.com/office/drawing/2014/main" id="{39B13F94-3D2D-4876-B257-EB31E1C41627}"/>
                    </a:ext>
                  </a:extLst>
                </p:cNvPr>
                <p:cNvGrpSpPr>
                  <a:grpSpLocks/>
                </p:cNvGrpSpPr>
                <p:nvPr/>
              </p:nvGrpSpPr>
              <p:grpSpPr bwMode="auto">
                <a:xfrm>
                  <a:off x="1111" y="2042"/>
                  <a:ext cx="227" cy="130"/>
                  <a:chOff x="1111" y="2042"/>
                  <a:chExt cx="227" cy="130"/>
                </a:xfrm>
              </p:grpSpPr>
              <p:sp>
                <p:nvSpPr>
                  <p:cNvPr id="18473" name="Freeform 7">
                    <a:extLst>
                      <a:ext uri="{FF2B5EF4-FFF2-40B4-BE49-F238E27FC236}">
                        <a16:creationId xmlns:a16="http://schemas.microsoft.com/office/drawing/2014/main" id="{BB7D7D26-92FD-40C4-B2DB-9E521A7376BE}"/>
                      </a:ext>
                    </a:extLst>
                  </p:cNvPr>
                  <p:cNvSpPr>
                    <a:spLocks/>
                  </p:cNvSpPr>
                  <p:nvPr/>
                </p:nvSpPr>
                <p:spPr bwMode="auto">
                  <a:xfrm>
                    <a:off x="1204" y="2042"/>
                    <a:ext cx="134" cy="130"/>
                  </a:xfrm>
                  <a:custGeom>
                    <a:avLst/>
                    <a:gdLst>
                      <a:gd name="T0" fmla="*/ 65 w 134"/>
                      <a:gd name="T1" fmla="*/ 130 h 130"/>
                      <a:gd name="T2" fmla="*/ 79 w 134"/>
                      <a:gd name="T3" fmla="*/ 129 h 130"/>
                      <a:gd name="T4" fmla="*/ 91 w 134"/>
                      <a:gd name="T5" fmla="*/ 126 h 130"/>
                      <a:gd name="T6" fmla="*/ 103 w 134"/>
                      <a:gd name="T7" fmla="*/ 120 h 130"/>
                      <a:gd name="T8" fmla="*/ 113 w 134"/>
                      <a:gd name="T9" fmla="*/ 112 h 130"/>
                      <a:gd name="T10" fmla="*/ 122 w 134"/>
                      <a:gd name="T11" fmla="*/ 103 h 130"/>
                      <a:gd name="T12" fmla="*/ 128 w 134"/>
                      <a:gd name="T13" fmla="*/ 92 h 130"/>
                      <a:gd name="T14" fmla="*/ 132 w 134"/>
                      <a:gd name="T15" fmla="*/ 80 h 130"/>
                      <a:gd name="T16" fmla="*/ 134 w 134"/>
                      <a:gd name="T17" fmla="*/ 67 h 130"/>
                      <a:gd name="T18" fmla="*/ 133 w 134"/>
                      <a:gd name="T19" fmla="*/ 54 h 130"/>
                      <a:gd name="T20" fmla="*/ 130 w 134"/>
                      <a:gd name="T21" fmla="*/ 42 h 130"/>
                      <a:gd name="T22" fmla="*/ 124 w 134"/>
                      <a:gd name="T23" fmla="*/ 30 h 130"/>
                      <a:gd name="T24" fmla="*/ 116 w 134"/>
                      <a:gd name="T25" fmla="*/ 20 h 130"/>
                      <a:gd name="T26" fmla="*/ 106 w 134"/>
                      <a:gd name="T27" fmla="*/ 12 h 130"/>
                      <a:gd name="T28" fmla="*/ 95 w 134"/>
                      <a:gd name="T29" fmla="*/ 6 h 130"/>
                      <a:gd name="T30" fmla="*/ 82 w 134"/>
                      <a:gd name="T31" fmla="*/ 2 h 130"/>
                      <a:gd name="T32" fmla="*/ 69 w 134"/>
                      <a:gd name="T33" fmla="*/ 0 h 130"/>
                      <a:gd name="T34" fmla="*/ 55 w 134"/>
                      <a:gd name="T35" fmla="*/ 1 h 130"/>
                      <a:gd name="T36" fmla="*/ 43 w 134"/>
                      <a:gd name="T37" fmla="*/ 4 h 130"/>
                      <a:gd name="T38" fmla="*/ 31 w 134"/>
                      <a:gd name="T39" fmla="*/ 10 h 130"/>
                      <a:gd name="T40" fmla="*/ 21 w 134"/>
                      <a:gd name="T41" fmla="*/ 18 h 130"/>
                      <a:gd name="T42" fmla="*/ 13 w 134"/>
                      <a:gd name="T43" fmla="*/ 27 h 130"/>
                      <a:gd name="T44" fmla="*/ 6 w 134"/>
                      <a:gd name="T45" fmla="*/ 38 h 130"/>
                      <a:gd name="T46" fmla="*/ 2 w 134"/>
                      <a:gd name="T47" fmla="*/ 50 h 130"/>
                      <a:gd name="T48" fmla="*/ 0 w 134"/>
                      <a:gd name="T49" fmla="*/ 63 h 130"/>
                      <a:gd name="T50" fmla="*/ 1 w 134"/>
                      <a:gd name="T51" fmla="*/ 76 h 130"/>
                      <a:gd name="T52" fmla="*/ 5 w 134"/>
                      <a:gd name="T53" fmla="*/ 89 h 130"/>
                      <a:gd name="T54" fmla="*/ 10 w 134"/>
                      <a:gd name="T55" fmla="*/ 100 h 130"/>
                      <a:gd name="T56" fmla="*/ 18 w 134"/>
                      <a:gd name="T57" fmla="*/ 110 h 130"/>
                      <a:gd name="T58" fmla="*/ 28 w 134"/>
                      <a:gd name="T59" fmla="*/ 118 h 130"/>
                      <a:gd name="T60" fmla="*/ 39 w 134"/>
                      <a:gd name="T61" fmla="*/ 124 h 130"/>
                      <a:gd name="T62" fmla="*/ 52 w 134"/>
                      <a:gd name="T63" fmla="*/ 128 h 130"/>
                      <a:gd name="T64" fmla="*/ 65 w 134"/>
                      <a:gd name="T65" fmla="*/ 13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0">
                        <a:moveTo>
                          <a:pt x="65" y="130"/>
                        </a:moveTo>
                        <a:lnTo>
                          <a:pt x="79" y="129"/>
                        </a:lnTo>
                        <a:lnTo>
                          <a:pt x="91" y="126"/>
                        </a:lnTo>
                        <a:lnTo>
                          <a:pt x="103" y="120"/>
                        </a:lnTo>
                        <a:lnTo>
                          <a:pt x="113" y="112"/>
                        </a:lnTo>
                        <a:lnTo>
                          <a:pt x="122" y="103"/>
                        </a:lnTo>
                        <a:lnTo>
                          <a:pt x="128" y="92"/>
                        </a:lnTo>
                        <a:lnTo>
                          <a:pt x="132" y="80"/>
                        </a:lnTo>
                        <a:lnTo>
                          <a:pt x="134" y="67"/>
                        </a:lnTo>
                        <a:lnTo>
                          <a:pt x="133" y="54"/>
                        </a:lnTo>
                        <a:lnTo>
                          <a:pt x="130" y="42"/>
                        </a:lnTo>
                        <a:lnTo>
                          <a:pt x="124" y="30"/>
                        </a:lnTo>
                        <a:lnTo>
                          <a:pt x="116" y="20"/>
                        </a:lnTo>
                        <a:lnTo>
                          <a:pt x="106" y="12"/>
                        </a:lnTo>
                        <a:lnTo>
                          <a:pt x="95" y="6"/>
                        </a:lnTo>
                        <a:lnTo>
                          <a:pt x="82" y="2"/>
                        </a:lnTo>
                        <a:lnTo>
                          <a:pt x="69" y="0"/>
                        </a:lnTo>
                        <a:lnTo>
                          <a:pt x="55" y="1"/>
                        </a:lnTo>
                        <a:lnTo>
                          <a:pt x="43" y="4"/>
                        </a:lnTo>
                        <a:lnTo>
                          <a:pt x="31" y="10"/>
                        </a:lnTo>
                        <a:lnTo>
                          <a:pt x="21" y="18"/>
                        </a:lnTo>
                        <a:lnTo>
                          <a:pt x="13" y="27"/>
                        </a:lnTo>
                        <a:lnTo>
                          <a:pt x="6" y="38"/>
                        </a:lnTo>
                        <a:lnTo>
                          <a:pt x="2" y="50"/>
                        </a:lnTo>
                        <a:lnTo>
                          <a:pt x="0" y="63"/>
                        </a:lnTo>
                        <a:lnTo>
                          <a:pt x="1" y="76"/>
                        </a:lnTo>
                        <a:lnTo>
                          <a:pt x="5" y="89"/>
                        </a:lnTo>
                        <a:lnTo>
                          <a:pt x="10" y="100"/>
                        </a:lnTo>
                        <a:lnTo>
                          <a:pt x="18" y="110"/>
                        </a:lnTo>
                        <a:lnTo>
                          <a:pt x="28" y="118"/>
                        </a:lnTo>
                        <a:lnTo>
                          <a:pt x="39" y="124"/>
                        </a:lnTo>
                        <a:lnTo>
                          <a:pt x="52" y="128"/>
                        </a:lnTo>
                        <a:lnTo>
                          <a:pt x="65" y="13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4" name="Freeform 8">
                    <a:extLst>
                      <a:ext uri="{FF2B5EF4-FFF2-40B4-BE49-F238E27FC236}">
                        <a16:creationId xmlns:a16="http://schemas.microsoft.com/office/drawing/2014/main" id="{14349506-EB3D-4868-B7DE-7AE7ABC7CC3E}"/>
                      </a:ext>
                    </a:extLst>
                  </p:cNvPr>
                  <p:cNvSpPr>
                    <a:spLocks/>
                  </p:cNvSpPr>
                  <p:nvPr/>
                </p:nvSpPr>
                <p:spPr bwMode="auto">
                  <a:xfrm>
                    <a:off x="1228" y="2079"/>
                    <a:ext cx="31" cy="53"/>
                  </a:xfrm>
                  <a:custGeom>
                    <a:avLst/>
                    <a:gdLst>
                      <a:gd name="T0" fmla="*/ 15 w 31"/>
                      <a:gd name="T1" fmla="*/ 53 h 53"/>
                      <a:gd name="T2" fmla="*/ 18 w 31"/>
                      <a:gd name="T3" fmla="*/ 53 h 53"/>
                      <a:gd name="T4" fmla="*/ 21 w 31"/>
                      <a:gd name="T5" fmla="*/ 51 h 53"/>
                      <a:gd name="T6" fmla="*/ 26 w 31"/>
                      <a:gd name="T7" fmla="*/ 46 h 53"/>
                      <a:gd name="T8" fmla="*/ 30 w 31"/>
                      <a:gd name="T9" fmla="*/ 37 h 53"/>
                      <a:gd name="T10" fmla="*/ 31 w 31"/>
                      <a:gd name="T11" fmla="*/ 27 h 53"/>
                      <a:gd name="T12" fmla="*/ 30 w 31"/>
                      <a:gd name="T13" fmla="*/ 16 h 53"/>
                      <a:gd name="T14" fmla="*/ 27 w 31"/>
                      <a:gd name="T15" fmla="*/ 8 h 53"/>
                      <a:gd name="T16" fmla="*/ 22 w 31"/>
                      <a:gd name="T17" fmla="*/ 2 h 53"/>
                      <a:gd name="T18" fmla="*/ 19 w 31"/>
                      <a:gd name="T19" fmla="*/ 1 h 53"/>
                      <a:gd name="T20" fmla="*/ 16 w 31"/>
                      <a:gd name="T21" fmla="*/ 0 h 53"/>
                      <a:gd name="T22" fmla="*/ 13 w 31"/>
                      <a:gd name="T23" fmla="*/ 1 h 53"/>
                      <a:gd name="T24" fmla="*/ 10 w 31"/>
                      <a:gd name="T25" fmla="*/ 2 h 53"/>
                      <a:gd name="T26" fmla="*/ 5 w 31"/>
                      <a:gd name="T27" fmla="*/ 7 h 53"/>
                      <a:gd name="T28" fmla="*/ 1 w 31"/>
                      <a:gd name="T29" fmla="*/ 16 h 53"/>
                      <a:gd name="T30" fmla="*/ 0 w 31"/>
                      <a:gd name="T31" fmla="*/ 26 h 53"/>
                      <a:gd name="T32" fmla="*/ 1 w 31"/>
                      <a:gd name="T33" fmla="*/ 37 h 53"/>
                      <a:gd name="T34" fmla="*/ 4 w 31"/>
                      <a:gd name="T35" fmla="*/ 45 h 53"/>
                      <a:gd name="T36" fmla="*/ 9 w 31"/>
                      <a:gd name="T37" fmla="*/ 51 h 53"/>
                      <a:gd name="T38" fmla="*/ 12 w 31"/>
                      <a:gd name="T39" fmla="*/ 52 h 53"/>
                      <a:gd name="T40" fmla="*/ 15 w 31"/>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3">
                        <a:moveTo>
                          <a:pt x="15" y="53"/>
                        </a:moveTo>
                        <a:lnTo>
                          <a:pt x="18" y="53"/>
                        </a:lnTo>
                        <a:lnTo>
                          <a:pt x="21" y="51"/>
                        </a:lnTo>
                        <a:lnTo>
                          <a:pt x="26" y="46"/>
                        </a:lnTo>
                        <a:lnTo>
                          <a:pt x="30" y="37"/>
                        </a:lnTo>
                        <a:lnTo>
                          <a:pt x="31" y="27"/>
                        </a:lnTo>
                        <a:lnTo>
                          <a:pt x="30" y="16"/>
                        </a:lnTo>
                        <a:lnTo>
                          <a:pt x="27" y="8"/>
                        </a:lnTo>
                        <a:lnTo>
                          <a:pt x="22" y="2"/>
                        </a:lnTo>
                        <a:lnTo>
                          <a:pt x="19" y="1"/>
                        </a:lnTo>
                        <a:lnTo>
                          <a:pt x="16" y="0"/>
                        </a:lnTo>
                        <a:lnTo>
                          <a:pt x="13" y="1"/>
                        </a:lnTo>
                        <a:lnTo>
                          <a:pt x="10" y="2"/>
                        </a:lnTo>
                        <a:lnTo>
                          <a:pt x="5" y="7"/>
                        </a:lnTo>
                        <a:lnTo>
                          <a:pt x="1" y="16"/>
                        </a:lnTo>
                        <a:lnTo>
                          <a:pt x="0" y="26"/>
                        </a:lnTo>
                        <a:lnTo>
                          <a:pt x="1" y="37"/>
                        </a:lnTo>
                        <a:lnTo>
                          <a:pt x="4" y="45"/>
                        </a:lnTo>
                        <a:lnTo>
                          <a:pt x="9" y="51"/>
                        </a:lnTo>
                        <a:lnTo>
                          <a:pt x="12" y="52"/>
                        </a:lnTo>
                        <a:lnTo>
                          <a:pt x="15"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5" name="Freeform 9">
                    <a:extLst>
                      <a:ext uri="{FF2B5EF4-FFF2-40B4-BE49-F238E27FC236}">
                        <a16:creationId xmlns:a16="http://schemas.microsoft.com/office/drawing/2014/main" id="{50409231-C0CC-4BE8-9F36-915FE2A3BCDF}"/>
                      </a:ext>
                    </a:extLst>
                  </p:cNvPr>
                  <p:cNvSpPr>
                    <a:spLocks/>
                  </p:cNvSpPr>
                  <p:nvPr/>
                </p:nvSpPr>
                <p:spPr bwMode="auto">
                  <a:xfrm>
                    <a:off x="1282" y="2081"/>
                    <a:ext cx="32" cy="53"/>
                  </a:xfrm>
                  <a:custGeom>
                    <a:avLst/>
                    <a:gdLst>
                      <a:gd name="T0" fmla="*/ 15 w 32"/>
                      <a:gd name="T1" fmla="*/ 53 h 53"/>
                      <a:gd name="T2" fmla="*/ 18 w 32"/>
                      <a:gd name="T3" fmla="*/ 53 h 53"/>
                      <a:gd name="T4" fmla="*/ 21 w 32"/>
                      <a:gd name="T5" fmla="*/ 51 h 53"/>
                      <a:gd name="T6" fmla="*/ 27 w 32"/>
                      <a:gd name="T7" fmla="*/ 46 h 53"/>
                      <a:gd name="T8" fmla="*/ 31 w 32"/>
                      <a:gd name="T9" fmla="*/ 37 h 53"/>
                      <a:gd name="T10" fmla="*/ 32 w 32"/>
                      <a:gd name="T11" fmla="*/ 27 h 53"/>
                      <a:gd name="T12" fmla="*/ 31 w 32"/>
                      <a:gd name="T13" fmla="*/ 16 h 53"/>
                      <a:gd name="T14" fmla="*/ 28 w 32"/>
                      <a:gd name="T15" fmla="*/ 8 h 53"/>
                      <a:gd name="T16" fmla="*/ 23 w 32"/>
                      <a:gd name="T17" fmla="*/ 2 h 53"/>
                      <a:gd name="T18" fmla="*/ 20 w 32"/>
                      <a:gd name="T19" fmla="*/ 1 h 53"/>
                      <a:gd name="T20" fmla="*/ 17 w 32"/>
                      <a:gd name="T21" fmla="*/ 0 h 53"/>
                      <a:gd name="T22" fmla="*/ 14 w 32"/>
                      <a:gd name="T23" fmla="*/ 1 h 53"/>
                      <a:gd name="T24" fmla="*/ 11 w 32"/>
                      <a:gd name="T25" fmla="*/ 2 h 53"/>
                      <a:gd name="T26" fmla="*/ 5 w 32"/>
                      <a:gd name="T27" fmla="*/ 7 h 53"/>
                      <a:gd name="T28" fmla="*/ 1 w 32"/>
                      <a:gd name="T29" fmla="*/ 16 h 53"/>
                      <a:gd name="T30" fmla="*/ 0 w 32"/>
                      <a:gd name="T31" fmla="*/ 26 h 53"/>
                      <a:gd name="T32" fmla="*/ 1 w 32"/>
                      <a:gd name="T33" fmla="*/ 37 h 53"/>
                      <a:gd name="T34" fmla="*/ 4 w 32"/>
                      <a:gd name="T35" fmla="*/ 45 h 53"/>
                      <a:gd name="T36" fmla="*/ 9 w 32"/>
                      <a:gd name="T37" fmla="*/ 51 h 53"/>
                      <a:gd name="T38" fmla="*/ 12 w 32"/>
                      <a:gd name="T39" fmla="*/ 52 h 53"/>
                      <a:gd name="T40" fmla="*/ 15 w 32"/>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53">
                        <a:moveTo>
                          <a:pt x="15" y="53"/>
                        </a:moveTo>
                        <a:lnTo>
                          <a:pt x="18" y="53"/>
                        </a:lnTo>
                        <a:lnTo>
                          <a:pt x="21" y="51"/>
                        </a:lnTo>
                        <a:lnTo>
                          <a:pt x="27" y="46"/>
                        </a:lnTo>
                        <a:lnTo>
                          <a:pt x="31" y="37"/>
                        </a:lnTo>
                        <a:lnTo>
                          <a:pt x="32" y="27"/>
                        </a:lnTo>
                        <a:lnTo>
                          <a:pt x="31" y="16"/>
                        </a:lnTo>
                        <a:lnTo>
                          <a:pt x="28" y="8"/>
                        </a:lnTo>
                        <a:lnTo>
                          <a:pt x="23" y="2"/>
                        </a:lnTo>
                        <a:lnTo>
                          <a:pt x="20" y="1"/>
                        </a:lnTo>
                        <a:lnTo>
                          <a:pt x="17" y="0"/>
                        </a:lnTo>
                        <a:lnTo>
                          <a:pt x="14" y="1"/>
                        </a:lnTo>
                        <a:lnTo>
                          <a:pt x="11" y="2"/>
                        </a:lnTo>
                        <a:lnTo>
                          <a:pt x="5" y="7"/>
                        </a:lnTo>
                        <a:lnTo>
                          <a:pt x="1" y="16"/>
                        </a:lnTo>
                        <a:lnTo>
                          <a:pt x="0" y="26"/>
                        </a:lnTo>
                        <a:lnTo>
                          <a:pt x="1" y="37"/>
                        </a:lnTo>
                        <a:lnTo>
                          <a:pt x="4" y="45"/>
                        </a:lnTo>
                        <a:lnTo>
                          <a:pt x="9" y="51"/>
                        </a:lnTo>
                        <a:lnTo>
                          <a:pt x="12" y="52"/>
                        </a:lnTo>
                        <a:lnTo>
                          <a:pt x="15"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6" name="Freeform 10">
                    <a:extLst>
                      <a:ext uri="{FF2B5EF4-FFF2-40B4-BE49-F238E27FC236}">
                        <a16:creationId xmlns:a16="http://schemas.microsoft.com/office/drawing/2014/main" id="{6734B211-B71B-46D0-9BFC-77BA5BC5845A}"/>
                      </a:ext>
                    </a:extLst>
                  </p:cNvPr>
                  <p:cNvSpPr>
                    <a:spLocks/>
                  </p:cNvSpPr>
                  <p:nvPr/>
                </p:nvSpPr>
                <p:spPr bwMode="auto">
                  <a:xfrm>
                    <a:off x="1111" y="2081"/>
                    <a:ext cx="134" cy="43"/>
                  </a:xfrm>
                  <a:custGeom>
                    <a:avLst/>
                    <a:gdLst>
                      <a:gd name="T0" fmla="*/ 127 w 134"/>
                      <a:gd name="T1" fmla="*/ 43 h 43"/>
                      <a:gd name="T2" fmla="*/ 130 w 134"/>
                      <a:gd name="T3" fmla="*/ 43 h 43"/>
                      <a:gd name="T4" fmla="*/ 132 w 134"/>
                      <a:gd name="T5" fmla="*/ 41 h 43"/>
                      <a:gd name="T6" fmla="*/ 134 w 134"/>
                      <a:gd name="T7" fmla="*/ 36 h 43"/>
                      <a:gd name="T8" fmla="*/ 134 w 134"/>
                      <a:gd name="T9" fmla="*/ 10 h 43"/>
                      <a:gd name="T10" fmla="*/ 133 w 134"/>
                      <a:gd name="T11" fmla="*/ 6 h 43"/>
                      <a:gd name="T12" fmla="*/ 131 w 134"/>
                      <a:gd name="T13" fmla="*/ 5 h 43"/>
                      <a:gd name="T14" fmla="*/ 128 w 134"/>
                      <a:gd name="T15" fmla="*/ 4 h 43"/>
                      <a:gd name="T16" fmla="*/ 7 w 134"/>
                      <a:gd name="T17" fmla="*/ 0 h 43"/>
                      <a:gd name="T18" fmla="*/ 4 w 134"/>
                      <a:gd name="T19" fmla="*/ 1 h 43"/>
                      <a:gd name="T20" fmla="*/ 2 w 134"/>
                      <a:gd name="T21" fmla="*/ 2 h 43"/>
                      <a:gd name="T22" fmla="*/ 0 w 134"/>
                      <a:gd name="T23" fmla="*/ 7 h 43"/>
                      <a:gd name="T24" fmla="*/ 0 w 134"/>
                      <a:gd name="T25" fmla="*/ 33 h 43"/>
                      <a:gd name="T26" fmla="*/ 2 w 134"/>
                      <a:gd name="T27" fmla="*/ 37 h 43"/>
                      <a:gd name="T28" fmla="*/ 3 w 134"/>
                      <a:gd name="T29" fmla="*/ 39 h 43"/>
                      <a:gd name="T30" fmla="*/ 6 w 134"/>
                      <a:gd name="T31" fmla="*/ 39 h 43"/>
                      <a:gd name="T32" fmla="*/ 127 w 134"/>
                      <a:gd name="T33" fmla="*/ 43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4" h="43">
                        <a:moveTo>
                          <a:pt x="127" y="43"/>
                        </a:moveTo>
                        <a:lnTo>
                          <a:pt x="130" y="43"/>
                        </a:lnTo>
                        <a:lnTo>
                          <a:pt x="132" y="41"/>
                        </a:lnTo>
                        <a:lnTo>
                          <a:pt x="134" y="36"/>
                        </a:lnTo>
                        <a:lnTo>
                          <a:pt x="134" y="10"/>
                        </a:lnTo>
                        <a:lnTo>
                          <a:pt x="133" y="6"/>
                        </a:lnTo>
                        <a:lnTo>
                          <a:pt x="131" y="5"/>
                        </a:lnTo>
                        <a:lnTo>
                          <a:pt x="128" y="4"/>
                        </a:lnTo>
                        <a:lnTo>
                          <a:pt x="7" y="0"/>
                        </a:lnTo>
                        <a:lnTo>
                          <a:pt x="4" y="1"/>
                        </a:lnTo>
                        <a:lnTo>
                          <a:pt x="2" y="2"/>
                        </a:lnTo>
                        <a:lnTo>
                          <a:pt x="0" y="7"/>
                        </a:lnTo>
                        <a:lnTo>
                          <a:pt x="0" y="33"/>
                        </a:lnTo>
                        <a:lnTo>
                          <a:pt x="2" y="37"/>
                        </a:lnTo>
                        <a:lnTo>
                          <a:pt x="3" y="39"/>
                        </a:lnTo>
                        <a:lnTo>
                          <a:pt x="6" y="39"/>
                        </a:lnTo>
                        <a:lnTo>
                          <a:pt x="127" y="43"/>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8463" name="Group 11">
                  <a:extLst>
                    <a:ext uri="{FF2B5EF4-FFF2-40B4-BE49-F238E27FC236}">
                      <a16:creationId xmlns:a16="http://schemas.microsoft.com/office/drawing/2014/main" id="{1914FB23-AF20-4799-B57D-AD09EFBA4499}"/>
                    </a:ext>
                  </a:extLst>
                </p:cNvPr>
                <p:cNvGrpSpPr>
                  <a:grpSpLocks/>
                </p:cNvGrpSpPr>
                <p:nvPr/>
              </p:nvGrpSpPr>
              <p:grpSpPr bwMode="auto">
                <a:xfrm>
                  <a:off x="1289" y="2038"/>
                  <a:ext cx="228" cy="130"/>
                  <a:chOff x="1289" y="2038"/>
                  <a:chExt cx="228" cy="130"/>
                </a:xfrm>
              </p:grpSpPr>
              <p:sp>
                <p:nvSpPr>
                  <p:cNvPr id="18469" name="Freeform 12">
                    <a:extLst>
                      <a:ext uri="{FF2B5EF4-FFF2-40B4-BE49-F238E27FC236}">
                        <a16:creationId xmlns:a16="http://schemas.microsoft.com/office/drawing/2014/main" id="{F5B7CC7A-DBB6-471A-BC8F-F12ADBA21063}"/>
                      </a:ext>
                    </a:extLst>
                  </p:cNvPr>
                  <p:cNvSpPr>
                    <a:spLocks/>
                  </p:cNvSpPr>
                  <p:nvPr/>
                </p:nvSpPr>
                <p:spPr bwMode="auto">
                  <a:xfrm>
                    <a:off x="1383" y="2038"/>
                    <a:ext cx="134" cy="130"/>
                  </a:xfrm>
                  <a:custGeom>
                    <a:avLst/>
                    <a:gdLst>
                      <a:gd name="T0" fmla="*/ 69 w 134"/>
                      <a:gd name="T1" fmla="*/ 130 h 130"/>
                      <a:gd name="T2" fmla="*/ 82 w 134"/>
                      <a:gd name="T3" fmla="*/ 128 h 130"/>
                      <a:gd name="T4" fmla="*/ 95 w 134"/>
                      <a:gd name="T5" fmla="*/ 124 h 130"/>
                      <a:gd name="T6" fmla="*/ 106 w 134"/>
                      <a:gd name="T7" fmla="*/ 118 h 130"/>
                      <a:gd name="T8" fmla="*/ 116 w 134"/>
                      <a:gd name="T9" fmla="*/ 110 h 130"/>
                      <a:gd name="T10" fmla="*/ 124 w 134"/>
                      <a:gd name="T11" fmla="*/ 100 h 130"/>
                      <a:gd name="T12" fmla="*/ 130 w 134"/>
                      <a:gd name="T13" fmla="*/ 89 h 130"/>
                      <a:gd name="T14" fmla="*/ 133 w 134"/>
                      <a:gd name="T15" fmla="*/ 76 h 130"/>
                      <a:gd name="T16" fmla="*/ 134 w 134"/>
                      <a:gd name="T17" fmla="*/ 63 h 130"/>
                      <a:gd name="T18" fmla="*/ 132 w 134"/>
                      <a:gd name="T19" fmla="*/ 50 h 130"/>
                      <a:gd name="T20" fmla="*/ 128 w 134"/>
                      <a:gd name="T21" fmla="*/ 38 h 130"/>
                      <a:gd name="T22" fmla="*/ 122 w 134"/>
                      <a:gd name="T23" fmla="*/ 27 h 130"/>
                      <a:gd name="T24" fmla="*/ 113 w 134"/>
                      <a:gd name="T25" fmla="*/ 18 h 130"/>
                      <a:gd name="T26" fmla="*/ 103 w 134"/>
                      <a:gd name="T27" fmla="*/ 10 h 130"/>
                      <a:gd name="T28" fmla="*/ 91 w 134"/>
                      <a:gd name="T29" fmla="*/ 4 h 130"/>
                      <a:gd name="T30" fmla="*/ 79 w 134"/>
                      <a:gd name="T31" fmla="*/ 1 h 130"/>
                      <a:gd name="T32" fmla="*/ 65 w 134"/>
                      <a:gd name="T33" fmla="*/ 0 h 130"/>
                      <a:gd name="T34" fmla="*/ 52 w 134"/>
                      <a:gd name="T35" fmla="*/ 2 h 130"/>
                      <a:gd name="T36" fmla="*/ 39 w 134"/>
                      <a:gd name="T37" fmla="*/ 6 h 130"/>
                      <a:gd name="T38" fmla="*/ 28 w 134"/>
                      <a:gd name="T39" fmla="*/ 12 h 130"/>
                      <a:gd name="T40" fmla="*/ 18 w 134"/>
                      <a:gd name="T41" fmla="*/ 20 h 130"/>
                      <a:gd name="T42" fmla="*/ 10 w 134"/>
                      <a:gd name="T43" fmla="*/ 30 h 130"/>
                      <a:gd name="T44" fmla="*/ 5 w 134"/>
                      <a:gd name="T45" fmla="*/ 42 h 130"/>
                      <a:gd name="T46" fmla="*/ 1 w 134"/>
                      <a:gd name="T47" fmla="*/ 54 h 130"/>
                      <a:gd name="T48" fmla="*/ 0 w 134"/>
                      <a:gd name="T49" fmla="*/ 67 h 130"/>
                      <a:gd name="T50" fmla="*/ 2 w 134"/>
                      <a:gd name="T51" fmla="*/ 80 h 130"/>
                      <a:gd name="T52" fmla="*/ 6 w 134"/>
                      <a:gd name="T53" fmla="*/ 92 h 130"/>
                      <a:gd name="T54" fmla="*/ 13 w 134"/>
                      <a:gd name="T55" fmla="*/ 103 h 130"/>
                      <a:gd name="T56" fmla="*/ 21 w 134"/>
                      <a:gd name="T57" fmla="*/ 112 h 130"/>
                      <a:gd name="T58" fmla="*/ 31 w 134"/>
                      <a:gd name="T59" fmla="*/ 120 h 130"/>
                      <a:gd name="T60" fmla="*/ 43 w 134"/>
                      <a:gd name="T61" fmla="*/ 126 h 130"/>
                      <a:gd name="T62" fmla="*/ 55 w 134"/>
                      <a:gd name="T63" fmla="*/ 129 h 130"/>
                      <a:gd name="T64" fmla="*/ 69 w 134"/>
                      <a:gd name="T65" fmla="*/ 13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0">
                        <a:moveTo>
                          <a:pt x="69" y="130"/>
                        </a:moveTo>
                        <a:lnTo>
                          <a:pt x="82" y="128"/>
                        </a:lnTo>
                        <a:lnTo>
                          <a:pt x="95" y="124"/>
                        </a:lnTo>
                        <a:lnTo>
                          <a:pt x="106" y="118"/>
                        </a:lnTo>
                        <a:lnTo>
                          <a:pt x="116" y="110"/>
                        </a:lnTo>
                        <a:lnTo>
                          <a:pt x="124" y="100"/>
                        </a:lnTo>
                        <a:lnTo>
                          <a:pt x="130" y="89"/>
                        </a:lnTo>
                        <a:lnTo>
                          <a:pt x="133" y="76"/>
                        </a:lnTo>
                        <a:lnTo>
                          <a:pt x="134" y="63"/>
                        </a:lnTo>
                        <a:lnTo>
                          <a:pt x="132" y="50"/>
                        </a:lnTo>
                        <a:lnTo>
                          <a:pt x="128" y="38"/>
                        </a:lnTo>
                        <a:lnTo>
                          <a:pt x="122" y="27"/>
                        </a:lnTo>
                        <a:lnTo>
                          <a:pt x="113" y="18"/>
                        </a:lnTo>
                        <a:lnTo>
                          <a:pt x="103" y="10"/>
                        </a:lnTo>
                        <a:lnTo>
                          <a:pt x="91" y="4"/>
                        </a:lnTo>
                        <a:lnTo>
                          <a:pt x="79" y="1"/>
                        </a:lnTo>
                        <a:lnTo>
                          <a:pt x="65" y="0"/>
                        </a:lnTo>
                        <a:lnTo>
                          <a:pt x="52" y="2"/>
                        </a:lnTo>
                        <a:lnTo>
                          <a:pt x="39" y="6"/>
                        </a:lnTo>
                        <a:lnTo>
                          <a:pt x="28" y="12"/>
                        </a:lnTo>
                        <a:lnTo>
                          <a:pt x="18" y="20"/>
                        </a:lnTo>
                        <a:lnTo>
                          <a:pt x="10" y="30"/>
                        </a:lnTo>
                        <a:lnTo>
                          <a:pt x="5" y="42"/>
                        </a:lnTo>
                        <a:lnTo>
                          <a:pt x="1" y="54"/>
                        </a:lnTo>
                        <a:lnTo>
                          <a:pt x="0" y="67"/>
                        </a:lnTo>
                        <a:lnTo>
                          <a:pt x="2" y="80"/>
                        </a:lnTo>
                        <a:lnTo>
                          <a:pt x="6" y="92"/>
                        </a:lnTo>
                        <a:lnTo>
                          <a:pt x="13" y="103"/>
                        </a:lnTo>
                        <a:lnTo>
                          <a:pt x="21" y="112"/>
                        </a:lnTo>
                        <a:lnTo>
                          <a:pt x="31" y="120"/>
                        </a:lnTo>
                        <a:lnTo>
                          <a:pt x="43" y="126"/>
                        </a:lnTo>
                        <a:lnTo>
                          <a:pt x="55" y="129"/>
                        </a:lnTo>
                        <a:lnTo>
                          <a:pt x="69" y="13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0" name="Freeform 13">
                    <a:extLst>
                      <a:ext uri="{FF2B5EF4-FFF2-40B4-BE49-F238E27FC236}">
                        <a16:creationId xmlns:a16="http://schemas.microsoft.com/office/drawing/2014/main" id="{6DAEE189-59E0-4373-BC57-01C7CF5C307D}"/>
                      </a:ext>
                    </a:extLst>
                  </p:cNvPr>
                  <p:cNvSpPr>
                    <a:spLocks/>
                  </p:cNvSpPr>
                  <p:nvPr/>
                </p:nvSpPr>
                <p:spPr bwMode="auto">
                  <a:xfrm>
                    <a:off x="1407" y="2077"/>
                    <a:ext cx="31" cy="53"/>
                  </a:xfrm>
                  <a:custGeom>
                    <a:avLst/>
                    <a:gdLst>
                      <a:gd name="T0" fmla="*/ 16 w 31"/>
                      <a:gd name="T1" fmla="*/ 53 h 53"/>
                      <a:gd name="T2" fmla="*/ 19 w 31"/>
                      <a:gd name="T3" fmla="*/ 52 h 53"/>
                      <a:gd name="T4" fmla="*/ 22 w 31"/>
                      <a:gd name="T5" fmla="*/ 51 h 53"/>
                      <a:gd name="T6" fmla="*/ 27 w 31"/>
                      <a:gd name="T7" fmla="*/ 45 h 53"/>
                      <a:gd name="T8" fmla="*/ 30 w 31"/>
                      <a:gd name="T9" fmla="*/ 37 h 53"/>
                      <a:gd name="T10" fmla="*/ 31 w 31"/>
                      <a:gd name="T11" fmla="*/ 26 h 53"/>
                      <a:gd name="T12" fmla="*/ 29 w 31"/>
                      <a:gd name="T13" fmla="*/ 16 h 53"/>
                      <a:gd name="T14" fmla="*/ 26 w 31"/>
                      <a:gd name="T15" fmla="*/ 7 h 53"/>
                      <a:gd name="T16" fmla="*/ 21 w 31"/>
                      <a:gd name="T17" fmla="*/ 2 h 53"/>
                      <a:gd name="T18" fmla="*/ 18 w 31"/>
                      <a:gd name="T19" fmla="*/ 1 h 53"/>
                      <a:gd name="T20" fmla="*/ 15 w 31"/>
                      <a:gd name="T21" fmla="*/ 0 h 53"/>
                      <a:gd name="T22" fmla="*/ 12 w 31"/>
                      <a:gd name="T23" fmla="*/ 1 h 53"/>
                      <a:gd name="T24" fmla="*/ 9 w 31"/>
                      <a:gd name="T25" fmla="*/ 2 h 53"/>
                      <a:gd name="T26" fmla="*/ 4 w 31"/>
                      <a:gd name="T27" fmla="*/ 8 h 53"/>
                      <a:gd name="T28" fmla="*/ 1 w 31"/>
                      <a:gd name="T29" fmla="*/ 16 h 53"/>
                      <a:gd name="T30" fmla="*/ 0 w 31"/>
                      <a:gd name="T31" fmla="*/ 27 h 53"/>
                      <a:gd name="T32" fmla="*/ 2 w 31"/>
                      <a:gd name="T33" fmla="*/ 37 h 53"/>
                      <a:gd name="T34" fmla="*/ 5 w 31"/>
                      <a:gd name="T35" fmla="*/ 46 h 53"/>
                      <a:gd name="T36" fmla="*/ 10 w 31"/>
                      <a:gd name="T37" fmla="*/ 51 h 53"/>
                      <a:gd name="T38" fmla="*/ 13 w 31"/>
                      <a:gd name="T39" fmla="*/ 53 h 53"/>
                      <a:gd name="T40" fmla="*/ 16 w 31"/>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3">
                        <a:moveTo>
                          <a:pt x="16" y="53"/>
                        </a:moveTo>
                        <a:lnTo>
                          <a:pt x="19" y="52"/>
                        </a:lnTo>
                        <a:lnTo>
                          <a:pt x="22" y="51"/>
                        </a:lnTo>
                        <a:lnTo>
                          <a:pt x="27" y="45"/>
                        </a:lnTo>
                        <a:lnTo>
                          <a:pt x="30" y="37"/>
                        </a:lnTo>
                        <a:lnTo>
                          <a:pt x="31" y="26"/>
                        </a:lnTo>
                        <a:lnTo>
                          <a:pt x="29" y="16"/>
                        </a:lnTo>
                        <a:lnTo>
                          <a:pt x="26" y="7"/>
                        </a:lnTo>
                        <a:lnTo>
                          <a:pt x="21" y="2"/>
                        </a:lnTo>
                        <a:lnTo>
                          <a:pt x="18" y="1"/>
                        </a:lnTo>
                        <a:lnTo>
                          <a:pt x="15" y="0"/>
                        </a:lnTo>
                        <a:lnTo>
                          <a:pt x="12" y="1"/>
                        </a:lnTo>
                        <a:lnTo>
                          <a:pt x="9" y="2"/>
                        </a:lnTo>
                        <a:lnTo>
                          <a:pt x="4" y="8"/>
                        </a:lnTo>
                        <a:lnTo>
                          <a:pt x="1" y="16"/>
                        </a:lnTo>
                        <a:lnTo>
                          <a:pt x="0" y="27"/>
                        </a:lnTo>
                        <a:lnTo>
                          <a:pt x="2" y="37"/>
                        </a:lnTo>
                        <a:lnTo>
                          <a:pt x="5" y="46"/>
                        </a:lnTo>
                        <a:lnTo>
                          <a:pt x="10" y="51"/>
                        </a:lnTo>
                        <a:lnTo>
                          <a:pt x="13" y="53"/>
                        </a:lnTo>
                        <a:lnTo>
                          <a:pt x="16"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1" name="Freeform 14">
                    <a:extLst>
                      <a:ext uri="{FF2B5EF4-FFF2-40B4-BE49-F238E27FC236}">
                        <a16:creationId xmlns:a16="http://schemas.microsoft.com/office/drawing/2014/main" id="{0CF4FE28-748B-4436-A659-99F0F296528F}"/>
                      </a:ext>
                    </a:extLst>
                  </p:cNvPr>
                  <p:cNvSpPr>
                    <a:spLocks/>
                  </p:cNvSpPr>
                  <p:nvPr/>
                </p:nvSpPr>
                <p:spPr bwMode="auto">
                  <a:xfrm>
                    <a:off x="1461" y="2075"/>
                    <a:ext cx="32" cy="53"/>
                  </a:xfrm>
                  <a:custGeom>
                    <a:avLst/>
                    <a:gdLst>
                      <a:gd name="T0" fmla="*/ 17 w 32"/>
                      <a:gd name="T1" fmla="*/ 53 h 53"/>
                      <a:gd name="T2" fmla="*/ 20 w 32"/>
                      <a:gd name="T3" fmla="*/ 52 h 53"/>
                      <a:gd name="T4" fmla="*/ 23 w 32"/>
                      <a:gd name="T5" fmla="*/ 51 h 53"/>
                      <a:gd name="T6" fmla="*/ 28 w 32"/>
                      <a:gd name="T7" fmla="*/ 45 h 53"/>
                      <a:gd name="T8" fmla="*/ 31 w 32"/>
                      <a:gd name="T9" fmla="*/ 37 h 53"/>
                      <a:gd name="T10" fmla="*/ 32 w 32"/>
                      <a:gd name="T11" fmla="*/ 26 h 53"/>
                      <a:gd name="T12" fmla="*/ 30 w 32"/>
                      <a:gd name="T13" fmla="*/ 16 h 53"/>
                      <a:gd name="T14" fmla="*/ 27 w 32"/>
                      <a:gd name="T15" fmla="*/ 7 h 53"/>
                      <a:gd name="T16" fmla="*/ 21 w 32"/>
                      <a:gd name="T17" fmla="*/ 2 h 53"/>
                      <a:gd name="T18" fmla="*/ 18 w 32"/>
                      <a:gd name="T19" fmla="*/ 1 h 53"/>
                      <a:gd name="T20" fmla="*/ 15 w 32"/>
                      <a:gd name="T21" fmla="*/ 0 h 53"/>
                      <a:gd name="T22" fmla="*/ 12 w 32"/>
                      <a:gd name="T23" fmla="*/ 1 h 53"/>
                      <a:gd name="T24" fmla="*/ 9 w 32"/>
                      <a:gd name="T25" fmla="*/ 2 h 53"/>
                      <a:gd name="T26" fmla="*/ 4 w 32"/>
                      <a:gd name="T27" fmla="*/ 8 h 53"/>
                      <a:gd name="T28" fmla="*/ 1 w 32"/>
                      <a:gd name="T29" fmla="*/ 16 h 53"/>
                      <a:gd name="T30" fmla="*/ 0 w 32"/>
                      <a:gd name="T31" fmla="*/ 27 h 53"/>
                      <a:gd name="T32" fmla="*/ 2 w 32"/>
                      <a:gd name="T33" fmla="*/ 37 h 53"/>
                      <a:gd name="T34" fmla="*/ 6 w 32"/>
                      <a:gd name="T35" fmla="*/ 46 h 53"/>
                      <a:gd name="T36" fmla="*/ 11 w 32"/>
                      <a:gd name="T37" fmla="*/ 51 h 53"/>
                      <a:gd name="T38" fmla="*/ 14 w 32"/>
                      <a:gd name="T39" fmla="*/ 53 h 53"/>
                      <a:gd name="T40" fmla="*/ 17 w 32"/>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53">
                        <a:moveTo>
                          <a:pt x="17" y="53"/>
                        </a:moveTo>
                        <a:lnTo>
                          <a:pt x="20" y="52"/>
                        </a:lnTo>
                        <a:lnTo>
                          <a:pt x="23" y="51"/>
                        </a:lnTo>
                        <a:lnTo>
                          <a:pt x="28" y="45"/>
                        </a:lnTo>
                        <a:lnTo>
                          <a:pt x="31" y="37"/>
                        </a:lnTo>
                        <a:lnTo>
                          <a:pt x="32" y="26"/>
                        </a:lnTo>
                        <a:lnTo>
                          <a:pt x="30" y="16"/>
                        </a:lnTo>
                        <a:lnTo>
                          <a:pt x="27" y="7"/>
                        </a:lnTo>
                        <a:lnTo>
                          <a:pt x="21" y="2"/>
                        </a:lnTo>
                        <a:lnTo>
                          <a:pt x="18" y="1"/>
                        </a:lnTo>
                        <a:lnTo>
                          <a:pt x="15" y="0"/>
                        </a:lnTo>
                        <a:lnTo>
                          <a:pt x="12" y="1"/>
                        </a:lnTo>
                        <a:lnTo>
                          <a:pt x="9" y="2"/>
                        </a:lnTo>
                        <a:lnTo>
                          <a:pt x="4" y="8"/>
                        </a:lnTo>
                        <a:lnTo>
                          <a:pt x="1" y="16"/>
                        </a:lnTo>
                        <a:lnTo>
                          <a:pt x="0" y="27"/>
                        </a:lnTo>
                        <a:lnTo>
                          <a:pt x="2" y="37"/>
                        </a:lnTo>
                        <a:lnTo>
                          <a:pt x="6" y="46"/>
                        </a:lnTo>
                        <a:lnTo>
                          <a:pt x="11" y="51"/>
                        </a:lnTo>
                        <a:lnTo>
                          <a:pt x="14" y="53"/>
                        </a:lnTo>
                        <a:lnTo>
                          <a:pt x="17"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2" name="Freeform 15">
                    <a:extLst>
                      <a:ext uri="{FF2B5EF4-FFF2-40B4-BE49-F238E27FC236}">
                        <a16:creationId xmlns:a16="http://schemas.microsoft.com/office/drawing/2014/main" id="{2C1B0B47-6CA9-47F2-89E5-3C46DB0A7E69}"/>
                      </a:ext>
                    </a:extLst>
                  </p:cNvPr>
                  <p:cNvSpPr>
                    <a:spLocks/>
                  </p:cNvSpPr>
                  <p:nvPr/>
                </p:nvSpPr>
                <p:spPr bwMode="auto">
                  <a:xfrm>
                    <a:off x="1289" y="2083"/>
                    <a:ext cx="134" cy="43"/>
                  </a:xfrm>
                  <a:custGeom>
                    <a:avLst/>
                    <a:gdLst>
                      <a:gd name="T0" fmla="*/ 128 w 134"/>
                      <a:gd name="T1" fmla="*/ 39 h 43"/>
                      <a:gd name="T2" fmla="*/ 131 w 134"/>
                      <a:gd name="T3" fmla="*/ 39 h 43"/>
                      <a:gd name="T4" fmla="*/ 133 w 134"/>
                      <a:gd name="T5" fmla="*/ 37 h 43"/>
                      <a:gd name="T6" fmla="*/ 134 w 134"/>
                      <a:gd name="T7" fmla="*/ 35 h 43"/>
                      <a:gd name="T8" fmla="*/ 134 w 134"/>
                      <a:gd name="T9" fmla="*/ 32 h 43"/>
                      <a:gd name="T10" fmla="*/ 134 w 134"/>
                      <a:gd name="T11" fmla="*/ 6 h 43"/>
                      <a:gd name="T12" fmla="*/ 131 w 134"/>
                      <a:gd name="T13" fmla="*/ 2 h 43"/>
                      <a:gd name="T14" fmla="*/ 129 w 134"/>
                      <a:gd name="T15" fmla="*/ 1 h 43"/>
                      <a:gd name="T16" fmla="*/ 127 w 134"/>
                      <a:gd name="T17" fmla="*/ 0 h 43"/>
                      <a:gd name="T18" fmla="*/ 6 w 134"/>
                      <a:gd name="T19" fmla="*/ 4 h 43"/>
                      <a:gd name="T20" fmla="*/ 3 w 134"/>
                      <a:gd name="T21" fmla="*/ 5 h 43"/>
                      <a:gd name="T22" fmla="*/ 1 w 134"/>
                      <a:gd name="T23" fmla="*/ 6 h 43"/>
                      <a:gd name="T24" fmla="*/ 0 w 134"/>
                      <a:gd name="T25" fmla="*/ 8 h 43"/>
                      <a:gd name="T26" fmla="*/ 0 w 134"/>
                      <a:gd name="T27" fmla="*/ 11 h 43"/>
                      <a:gd name="T28" fmla="*/ 0 w 134"/>
                      <a:gd name="T29" fmla="*/ 37 h 43"/>
                      <a:gd name="T30" fmla="*/ 3 w 134"/>
                      <a:gd name="T31" fmla="*/ 41 h 43"/>
                      <a:gd name="T32" fmla="*/ 5 w 134"/>
                      <a:gd name="T33" fmla="*/ 43 h 43"/>
                      <a:gd name="T34" fmla="*/ 7 w 134"/>
                      <a:gd name="T35" fmla="*/ 43 h 43"/>
                      <a:gd name="T36" fmla="*/ 128 w 134"/>
                      <a:gd name="T37" fmla="*/ 39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43">
                        <a:moveTo>
                          <a:pt x="128" y="39"/>
                        </a:moveTo>
                        <a:lnTo>
                          <a:pt x="131" y="39"/>
                        </a:lnTo>
                        <a:lnTo>
                          <a:pt x="133" y="37"/>
                        </a:lnTo>
                        <a:lnTo>
                          <a:pt x="134" y="35"/>
                        </a:lnTo>
                        <a:lnTo>
                          <a:pt x="134" y="32"/>
                        </a:lnTo>
                        <a:lnTo>
                          <a:pt x="134" y="6"/>
                        </a:lnTo>
                        <a:lnTo>
                          <a:pt x="131" y="2"/>
                        </a:lnTo>
                        <a:lnTo>
                          <a:pt x="129" y="1"/>
                        </a:lnTo>
                        <a:lnTo>
                          <a:pt x="127" y="0"/>
                        </a:lnTo>
                        <a:lnTo>
                          <a:pt x="6" y="4"/>
                        </a:lnTo>
                        <a:lnTo>
                          <a:pt x="3" y="5"/>
                        </a:lnTo>
                        <a:lnTo>
                          <a:pt x="1" y="6"/>
                        </a:lnTo>
                        <a:lnTo>
                          <a:pt x="0" y="8"/>
                        </a:lnTo>
                        <a:lnTo>
                          <a:pt x="0" y="11"/>
                        </a:lnTo>
                        <a:lnTo>
                          <a:pt x="0" y="37"/>
                        </a:lnTo>
                        <a:lnTo>
                          <a:pt x="3" y="41"/>
                        </a:lnTo>
                        <a:lnTo>
                          <a:pt x="5" y="43"/>
                        </a:lnTo>
                        <a:lnTo>
                          <a:pt x="7" y="43"/>
                        </a:lnTo>
                        <a:lnTo>
                          <a:pt x="128" y="39"/>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8464" name="Group 16">
                  <a:extLst>
                    <a:ext uri="{FF2B5EF4-FFF2-40B4-BE49-F238E27FC236}">
                      <a16:creationId xmlns:a16="http://schemas.microsoft.com/office/drawing/2014/main" id="{CD3FE157-CDDC-4418-B9A1-5B118E4EF511}"/>
                    </a:ext>
                  </a:extLst>
                </p:cNvPr>
                <p:cNvGrpSpPr>
                  <a:grpSpLocks/>
                </p:cNvGrpSpPr>
                <p:nvPr/>
              </p:nvGrpSpPr>
              <p:grpSpPr bwMode="auto">
                <a:xfrm>
                  <a:off x="1466" y="2035"/>
                  <a:ext cx="228" cy="130"/>
                  <a:chOff x="1466" y="2035"/>
                  <a:chExt cx="228" cy="130"/>
                </a:xfrm>
              </p:grpSpPr>
              <p:sp>
                <p:nvSpPr>
                  <p:cNvPr id="18465" name="Freeform 17">
                    <a:extLst>
                      <a:ext uri="{FF2B5EF4-FFF2-40B4-BE49-F238E27FC236}">
                        <a16:creationId xmlns:a16="http://schemas.microsoft.com/office/drawing/2014/main" id="{AEEC699B-69A2-48D7-BF4F-200CB12EC1A8}"/>
                      </a:ext>
                    </a:extLst>
                  </p:cNvPr>
                  <p:cNvSpPr>
                    <a:spLocks/>
                  </p:cNvSpPr>
                  <p:nvPr/>
                </p:nvSpPr>
                <p:spPr bwMode="auto">
                  <a:xfrm>
                    <a:off x="1560" y="2035"/>
                    <a:ext cx="134" cy="130"/>
                  </a:xfrm>
                  <a:custGeom>
                    <a:avLst/>
                    <a:gdLst>
                      <a:gd name="T0" fmla="*/ 69 w 134"/>
                      <a:gd name="T1" fmla="*/ 130 h 130"/>
                      <a:gd name="T2" fmla="*/ 82 w 134"/>
                      <a:gd name="T3" fmla="*/ 128 h 130"/>
                      <a:gd name="T4" fmla="*/ 95 w 134"/>
                      <a:gd name="T5" fmla="*/ 124 h 130"/>
                      <a:gd name="T6" fmla="*/ 106 w 134"/>
                      <a:gd name="T7" fmla="*/ 118 h 130"/>
                      <a:gd name="T8" fmla="*/ 116 w 134"/>
                      <a:gd name="T9" fmla="*/ 110 h 130"/>
                      <a:gd name="T10" fmla="*/ 124 w 134"/>
                      <a:gd name="T11" fmla="*/ 100 h 130"/>
                      <a:gd name="T12" fmla="*/ 130 w 134"/>
                      <a:gd name="T13" fmla="*/ 89 h 130"/>
                      <a:gd name="T14" fmla="*/ 133 w 134"/>
                      <a:gd name="T15" fmla="*/ 76 h 130"/>
                      <a:gd name="T16" fmla="*/ 134 w 134"/>
                      <a:gd name="T17" fmla="*/ 63 h 130"/>
                      <a:gd name="T18" fmla="*/ 132 w 134"/>
                      <a:gd name="T19" fmla="*/ 50 h 130"/>
                      <a:gd name="T20" fmla="*/ 128 w 134"/>
                      <a:gd name="T21" fmla="*/ 38 h 130"/>
                      <a:gd name="T22" fmla="*/ 122 w 134"/>
                      <a:gd name="T23" fmla="*/ 27 h 130"/>
                      <a:gd name="T24" fmla="*/ 113 w 134"/>
                      <a:gd name="T25" fmla="*/ 18 h 130"/>
                      <a:gd name="T26" fmla="*/ 103 w 134"/>
                      <a:gd name="T27" fmla="*/ 10 h 130"/>
                      <a:gd name="T28" fmla="*/ 91 w 134"/>
                      <a:gd name="T29" fmla="*/ 4 h 130"/>
                      <a:gd name="T30" fmla="*/ 79 w 134"/>
                      <a:gd name="T31" fmla="*/ 1 h 130"/>
                      <a:gd name="T32" fmla="*/ 65 w 134"/>
                      <a:gd name="T33" fmla="*/ 0 h 130"/>
                      <a:gd name="T34" fmla="*/ 52 w 134"/>
                      <a:gd name="T35" fmla="*/ 2 h 130"/>
                      <a:gd name="T36" fmla="*/ 39 w 134"/>
                      <a:gd name="T37" fmla="*/ 6 h 130"/>
                      <a:gd name="T38" fmla="*/ 28 w 134"/>
                      <a:gd name="T39" fmla="*/ 12 h 130"/>
                      <a:gd name="T40" fmla="*/ 18 w 134"/>
                      <a:gd name="T41" fmla="*/ 20 h 130"/>
                      <a:gd name="T42" fmla="*/ 10 w 134"/>
                      <a:gd name="T43" fmla="*/ 30 h 130"/>
                      <a:gd name="T44" fmla="*/ 5 w 134"/>
                      <a:gd name="T45" fmla="*/ 42 h 130"/>
                      <a:gd name="T46" fmla="*/ 1 w 134"/>
                      <a:gd name="T47" fmla="*/ 54 h 130"/>
                      <a:gd name="T48" fmla="*/ 0 w 134"/>
                      <a:gd name="T49" fmla="*/ 67 h 130"/>
                      <a:gd name="T50" fmla="*/ 2 w 134"/>
                      <a:gd name="T51" fmla="*/ 80 h 130"/>
                      <a:gd name="T52" fmla="*/ 6 w 134"/>
                      <a:gd name="T53" fmla="*/ 92 h 130"/>
                      <a:gd name="T54" fmla="*/ 13 w 134"/>
                      <a:gd name="T55" fmla="*/ 103 h 130"/>
                      <a:gd name="T56" fmla="*/ 21 w 134"/>
                      <a:gd name="T57" fmla="*/ 112 h 130"/>
                      <a:gd name="T58" fmla="*/ 31 w 134"/>
                      <a:gd name="T59" fmla="*/ 120 h 130"/>
                      <a:gd name="T60" fmla="*/ 43 w 134"/>
                      <a:gd name="T61" fmla="*/ 126 h 130"/>
                      <a:gd name="T62" fmla="*/ 55 w 134"/>
                      <a:gd name="T63" fmla="*/ 129 h 130"/>
                      <a:gd name="T64" fmla="*/ 69 w 134"/>
                      <a:gd name="T65" fmla="*/ 13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0">
                        <a:moveTo>
                          <a:pt x="69" y="130"/>
                        </a:moveTo>
                        <a:lnTo>
                          <a:pt x="82" y="128"/>
                        </a:lnTo>
                        <a:lnTo>
                          <a:pt x="95" y="124"/>
                        </a:lnTo>
                        <a:lnTo>
                          <a:pt x="106" y="118"/>
                        </a:lnTo>
                        <a:lnTo>
                          <a:pt x="116" y="110"/>
                        </a:lnTo>
                        <a:lnTo>
                          <a:pt x="124" y="100"/>
                        </a:lnTo>
                        <a:lnTo>
                          <a:pt x="130" y="89"/>
                        </a:lnTo>
                        <a:lnTo>
                          <a:pt x="133" y="76"/>
                        </a:lnTo>
                        <a:lnTo>
                          <a:pt x="134" y="63"/>
                        </a:lnTo>
                        <a:lnTo>
                          <a:pt x="132" y="50"/>
                        </a:lnTo>
                        <a:lnTo>
                          <a:pt x="128" y="38"/>
                        </a:lnTo>
                        <a:lnTo>
                          <a:pt x="122" y="27"/>
                        </a:lnTo>
                        <a:lnTo>
                          <a:pt x="113" y="18"/>
                        </a:lnTo>
                        <a:lnTo>
                          <a:pt x="103" y="10"/>
                        </a:lnTo>
                        <a:lnTo>
                          <a:pt x="91" y="4"/>
                        </a:lnTo>
                        <a:lnTo>
                          <a:pt x="79" y="1"/>
                        </a:lnTo>
                        <a:lnTo>
                          <a:pt x="65" y="0"/>
                        </a:lnTo>
                        <a:lnTo>
                          <a:pt x="52" y="2"/>
                        </a:lnTo>
                        <a:lnTo>
                          <a:pt x="39" y="6"/>
                        </a:lnTo>
                        <a:lnTo>
                          <a:pt x="28" y="12"/>
                        </a:lnTo>
                        <a:lnTo>
                          <a:pt x="18" y="20"/>
                        </a:lnTo>
                        <a:lnTo>
                          <a:pt x="10" y="30"/>
                        </a:lnTo>
                        <a:lnTo>
                          <a:pt x="5" y="42"/>
                        </a:lnTo>
                        <a:lnTo>
                          <a:pt x="1" y="54"/>
                        </a:lnTo>
                        <a:lnTo>
                          <a:pt x="0" y="67"/>
                        </a:lnTo>
                        <a:lnTo>
                          <a:pt x="2" y="80"/>
                        </a:lnTo>
                        <a:lnTo>
                          <a:pt x="6" y="92"/>
                        </a:lnTo>
                        <a:lnTo>
                          <a:pt x="13" y="103"/>
                        </a:lnTo>
                        <a:lnTo>
                          <a:pt x="21" y="112"/>
                        </a:lnTo>
                        <a:lnTo>
                          <a:pt x="31" y="120"/>
                        </a:lnTo>
                        <a:lnTo>
                          <a:pt x="43" y="126"/>
                        </a:lnTo>
                        <a:lnTo>
                          <a:pt x="55" y="129"/>
                        </a:lnTo>
                        <a:lnTo>
                          <a:pt x="69" y="13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6" name="Freeform 18">
                    <a:extLst>
                      <a:ext uri="{FF2B5EF4-FFF2-40B4-BE49-F238E27FC236}">
                        <a16:creationId xmlns:a16="http://schemas.microsoft.com/office/drawing/2014/main" id="{246CFD7A-7CA8-4342-9A2C-6A98DA3E1B18}"/>
                      </a:ext>
                    </a:extLst>
                  </p:cNvPr>
                  <p:cNvSpPr>
                    <a:spLocks/>
                  </p:cNvSpPr>
                  <p:nvPr/>
                </p:nvSpPr>
                <p:spPr bwMode="auto">
                  <a:xfrm>
                    <a:off x="1584" y="2074"/>
                    <a:ext cx="31" cy="53"/>
                  </a:xfrm>
                  <a:custGeom>
                    <a:avLst/>
                    <a:gdLst>
                      <a:gd name="T0" fmla="*/ 16 w 31"/>
                      <a:gd name="T1" fmla="*/ 53 h 53"/>
                      <a:gd name="T2" fmla="*/ 19 w 31"/>
                      <a:gd name="T3" fmla="*/ 52 h 53"/>
                      <a:gd name="T4" fmla="*/ 22 w 31"/>
                      <a:gd name="T5" fmla="*/ 51 h 53"/>
                      <a:gd name="T6" fmla="*/ 27 w 31"/>
                      <a:gd name="T7" fmla="*/ 45 h 53"/>
                      <a:gd name="T8" fmla="*/ 30 w 31"/>
                      <a:gd name="T9" fmla="*/ 37 h 53"/>
                      <a:gd name="T10" fmla="*/ 31 w 31"/>
                      <a:gd name="T11" fmla="*/ 26 h 53"/>
                      <a:gd name="T12" fmla="*/ 29 w 31"/>
                      <a:gd name="T13" fmla="*/ 16 h 53"/>
                      <a:gd name="T14" fmla="*/ 26 w 31"/>
                      <a:gd name="T15" fmla="*/ 7 h 53"/>
                      <a:gd name="T16" fmla="*/ 21 w 31"/>
                      <a:gd name="T17" fmla="*/ 2 h 53"/>
                      <a:gd name="T18" fmla="*/ 18 w 31"/>
                      <a:gd name="T19" fmla="*/ 1 h 53"/>
                      <a:gd name="T20" fmla="*/ 15 w 31"/>
                      <a:gd name="T21" fmla="*/ 0 h 53"/>
                      <a:gd name="T22" fmla="*/ 12 w 31"/>
                      <a:gd name="T23" fmla="*/ 1 h 53"/>
                      <a:gd name="T24" fmla="*/ 9 w 31"/>
                      <a:gd name="T25" fmla="*/ 2 h 53"/>
                      <a:gd name="T26" fmla="*/ 4 w 31"/>
                      <a:gd name="T27" fmla="*/ 8 h 53"/>
                      <a:gd name="T28" fmla="*/ 1 w 31"/>
                      <a:gd name="T29" fmla="*/ 16 h 53"/>
                      <a:gd name="T30" fmla="*/ 0 w 31"/>
                      <a:gd name="T31" fmla="*/ 27 h 53"/>
                      <a:gd name="T32" fmla="*/ 2 w 31"/>
                      <a:gd name="T33" fmla="*/ 37 h 53"/>
                      <a:gd name="T34" fmla="*/ 5 w 31"/>
                      <a:gd name="T35" fmla="*/ 46 h 53"/>
                      <a:gd name="T36" fmla="*/ 10 w 31"/>
                      <a:gd name="T37" fmla="*/ 51 h 53"/>
                      <a:gd name="T38" fmla="*/ 13 w 31"/>
                      <a:gd name="T39" fmla="*/ 53 h 53"/>
                      <a:gd name="T40" fmla="*/ 16 w 31"/>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3">
                        <a:moveTo>
                          <a:pt x="16" y="53"/>
                        </a:moveTo>
                        <a:lnTo>
                          <a:pt x="19" y="52"/>
                        </a:lnTo>
                        <a:lnTo>
                          <a:pt x="22" y="51"/>
                        </a:lnTo>
                        <a:lnTo>
                          <a:pt x="27" y="45"/>
                        </a:lnTo>
                        <a:lnTo>
                          <a:pt x="30" y="37"/>
                        </a:lnTo>
                        <a:lnTo>
                          <a:pt x="31" y="26"/>
                        </a:lnTo>
                        <a:lnTo>
                          <a:pt x="29" y="16"/>
                        </a:lnTo>
                        <a:lnTo>
                          <a:pt x="26" y="7"/>
                        </a:lnTo>
                        <a:lnTo>
                          <a:pt x="21" y="2"/>
                        </a:lnTo>
                        <a:lnTo>
                          <a:pt x="18" y="1"/>
                        </a:lnTo>
                        <a:lnTo>
                          <a:pt x="15" y="0"/>
                        </a:lnTo>
                        <a:lnTo>
                          <a:pt x="12" y="1"/>
                        </a:lnTo>
                        <a:lnTo>
                          <a:pt x="9" y="2"/>
                        </a:lnTo>
                        <a:lnTo>
                          <a:pt x="4" y="8"/>
                        </a:lnTo>
                        <a:lnTo>
                          <a:pt x="1" y="16"/>
                        </a:lnTo>
                        <a:lnTo>
                          <a:pt x="0" y="27"/>
                        </a:lnTo>
                        <a:lnTo>
                          <a:pt x="2" y="37"/>
                        </a:lnTo>
                        <a:lnTo>
                          <a:pt x="5" y="46"/>
                        </a:lnTo>
                        <a:lnTo>
                          <a:pt x="10" y="51"/>
                        </a:lnTo>
                        <a:lnTo>
                          <a:pt x="13" y="53"/>
                        </a:lnTo>
                        <a:lnTo>
                          <a:pt x="16"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7" name="Freeform 19">
                    <a:extLst>
                      <a:ext uri="{FF2B5EF4-FFF2-40B4-BE49-F238E27FC236}">
                        <a16:creationId xmlns:a16="http://schemas.microsoft.com/office/drawing/2014/main" id="{52BAD4AE-7A96-4D6F-B76F-74FCA67E95CC}"/>
                      </a:ext>
                    </a:extLst>
                  </p:cNvPr>
                  <p:cNvSpPr>
                    <a:spLocks/>
                  </p:cNvSpPr>
                  <p:nvPr/>
                </p:nvSpPr>
                <p:spPr bwMode="auto">
                  <a:xfrm>
                    <a:off x="1638" y="2072"/>
                    <a:ext cx="32" cy="53"/>
                  </a:xfrm>
                  <a:custGeom>
                    <a:avLst/>
                    <a:gdLst>
                      <a:gd name="T0" fmla="*/ 17 w 32"/>
                      <a:gd name="T1" fmla="*/ 53 h 53"/>
                      <a:gd name="T2" fmla="*/ 20 w 32"/>
                      <a:gd name="T3" fmla="*/ 52 h 53"/>
                      <a:gd name="T4" fmla="*/ 23 w 32"/>
                      <a:gd name="T5" fmla="*/ 51 h 53"/>
                      <a:gd name="T6" fmla="*/ 28 w 32"/>
                      <a:gd name="T7" fmla="*/ 45 h 53"/>
                      <a:gd name="T8" fmla="*/ 31 w 32"/>
                      <a:gd name="T9" fmla="*/ 37 h 53"/>
                      <a:gd name="T10" fmla="*/ 32 w 32"/>
                      <a:gd name="T11" fmla="*/ 26 h 53"/>
                      <a:gd name="T12" fmla="*/ 30 w 32"/>
                      <a:gd name="T13" fmla="*/ 16 h 53"/>
                      <a:gd name="T14" fmla="*/ 27 w 32"/>
                      <a:gd name="T15" fmla="*/ 7 h 53"/>
                      <a:gd name="T16" fmla="*/ 21 w 32"/>
                      <a:gd name="T17" fmla="*/ 2 h 53"/>
                      <a:gd name="T18" fmla="*/ 18 w 32"/>
                      <a:gd name="T19" fmla="*/ 1 h 53"/>
                      <a:gd name="T20" fmla="*/ 15 w 32"/>
                      <a:gd name="T21" fmla="*/ 0 h 53"/>
                      <a:gd name="T22" fmla="*/ 12 w 32"/>
                      <a:gd name="T23" fmla="*/ 1 h 53"/>
                      <a:gd name="T24" fmla="*/ 9 w 32"/>
                      <a:gd name="T25" fmla="*/ 2 h 53"/>
                      <a:gd name="T26" fmla="*/ 4 w 32"/>
                      <a:gd name="T27" fmla="*/ 8 h 53"/>
                      <a:gd name="T28" fmla="*/ 1 w 32"/>
                      <a:gd name="T29" fmla="*/ 16 h 53"/>
                      <a:gd name="T30" fmla="*/ 0 w 32"/>
                      <a:gd name="T31" fmla="*/ 27 h 53"/>
                      <a:gd name="T32" fmla="*/ 2 w 32"/>
                      <a:gd name="T33" fmla="*/ 37 h 53"/>
                      <a:gd name="T34" fmla="*/ 6 w 32"/>
                      <a:gd name="T35" fmla="*/ 46 h 53"/>
                      <a:gd name="T36" fmla="*/ 11 w 32"/>
                      <a:gd name="T37" fmla="*/ 51 h 53"/>
                      <a:gd name="T38" fmla="*/ 14 w 32"/>
                      <a:gd name="T39" fmla="*/ 53 h 53"/>
                      <a:gd name="T40" fmla="*/ 17 w 32"/>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53">
                        <a:moveTo>
                          <a:pt x="17" y="53"/>
                        </a:moveTo>
                        <a:lnTo>
                          <a:pt x="20" y="52"/>
                        </a:lnTo>
                        <a:lnTo>
                          <a:pt x="23" y="51"/>
                        </a:lnTo>
                        <a:lnTo>
                          <a:pt x="28" y="45"/>
                        </a:lnTo>
                        <a:lnTo>
                          <a:pt x="31" y="37"/>
                        </a:lnTo>
                        <a:lnTo>
                          <a:pt x="32" y="26"/>
                        </a:lnTo>
                        <a:lnTo>
                          <a:pt x="30" y="16"/>
                        </a:lnTo>
                        <a:lnTo>
                          <a:pt x="27" y="7"/>
                        </a:lnTo>
                        <a:lnTo>
                          <a:pt x="21" y="2"/>
                        </a:lnTo>
                        <a:lnTo>
                          <a:pt x="18" y="1"/>
                        </a:lnTo>
                        <a:lnTo>
                          <a:pt x="15" y="0"/>
                        </a:lnTo>
                        <a:lnTo>
                          <a:pt x="12" y="1"/>
                        </a:lnTo>
                        <a:lnTo>
                          <a:pt x="9" y="2"/>
                        </a:lnTo>
                        <a:lnTo>
                          <a:pt x="4" y="8"/>
                        </a:lnTo>
                        <a:lnTo>
                          <a:pt x="1" y="16"/>
                        </a:lnTo>
                        <a:lnTo>
                          <a:pt x="0" y="27"/>
                        </a:lnTo>
                        <a:lnTo>
                          <a:pt x="2" y="37"/>
                        </a:lnTo>
                        <a:lnTo>
                          <a:pt x="6" y="46"/>
                        </a:lnTo>
                        <a:lnTo>
                          <a:pt x="11" y="51"/>
                        </a:lnTo>
                        <a:lnTo>
                          <a:pt x="14" y="53"/>
                        </a:lnTo>
                        <a:lnTo>
                          <a:pt x="17"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8" name="Freeform 20">
                    <a:extLst>
                      <a:ext uri="{FF2B5EF4-FFF2-40B4-BE49-F238E27FC236}">
                        <a16:creationId xmlns:a16="http://schemas.microsoft.com/office/drawing/2014/main" id="{0208068D-04CF-46E8-B7E7-9F68FAF76D1F}"/>
                      </a:ext>
                    </a:extLst>
                  </p:cNvPr>
                  <p:cNvSpPr>
                    <a:spLocks/>
                  </p:cNvSpPr>
                  <p:nvPr/>
                </p:nvSpPr>
                <p:spPr bwMode="auto">
                  <a:xfrm>
                    <a:off x="1466" y="2080"/>
                    <a:ext cx="134" cy="43"/>
                  </a:xfrm>
                  <a:custGeom>
                    <a:avLst/>
                    <a:gdLst>
                      <a:gd name="T0" fmla="*/ 128 w 134"/>
                      <a:gd name="T1" fmla="*/ 39 h 43"/>
                      <a:gd name="T2" fmla="*/ 131 w 134"/>
                      <a:gd name="T3" fmla="*/ 39 h 43"/>
                      <a:gd name="T4" fmla="*/ 133 w 134"/>
                      <a:gd name="T5" fmla="*/ 37 h 43"/>
                      <a:gd name="T6" fmla="*/ 134 w 134"/>
                      <a:gd name="T7" fmla="*/ 35 h 43"/>
                      <a:gd name="T8" fmla="*/ 134 w 134"/>
                      <a:gd name="T9" fmla="*/ 32 h 43"/>
                      <a:gd name="T10" fmla="*/ 134 w 134"/>
                      <a:gd name="T11" fmla="*/ 6 h 43"/>
                      <a:gd name="T12" fmla="*/ 131 w 134"/>
                      <a:gd name="T13" fmla="*/ 2 h 43"/>
                      <a:gd name="T14" fmla="*/ 129 w 134"/>
                      <a:gd name="T15" fmla="*/ 1 h 43"/>
                      <a:gd name="T16" fmla="*/ 127 w 134"/>
                      <a:gd name="T17" fmla="*/ 0 h 43"/>
                      <a:gd name="T18" fmla="*/ 6 w 134"/>
                      <a:gd name="T19" fmla="*/ 4 h 43"/>
                      <a:gd name="T20" fmla="*/ 3 w 134"/>
                      <a:gd name="T21" fmla="*/ 5 h 43"/>
                      <a:gd name="T22" fmla="*/ 1 w 134"/>
                      <a:gd name="T23" fmla="*/ 6 h 43"/>
                      <a:gd name="T24" fmla="*/ 0 w 134"/>
                      <a:gd name="T25" fmla="*/ 8 h 43"/>
                      <a:gd name="T26" fmla="*/ 0 w 134"/>
                      <a:gd name="T27" fmla="*/ 11 h 43"/>
                      <a:gd name="T28" fmla="*/ 0 w 134"/>
                      <a:gd name="T29" fmla="*/ 37 h 43"/>
                      <a:gd name="T30" fmla="*/ 3 w 134"/>
                      <a:gd name="T31" fmla="*/ 41 h 43"/>
                      <a:gd name="T32" fmla="*/ 5 w 134"/>
                      <a:gd name="T33" fmla="*/ 43 h 43"/>
                      <a:gd name="T34" fmla="*/ 7 w 134"/>
                      <a:gd name="T35" fmla="*/ 43 h 43"/>
                      <a:gd name="T36" fmla="*/ 128 w 134"/>
                      <a:gd name="T37" fmla="*/ 39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43">
                        <a:moveTo>
                          <a:pt x="128" y="39"/>
                        </a:moveTo>
                        <a:lnTo>
                          <a:pt x="131" y="39"/>
                        </a:lnTo>
                        <a:lnTo>
                          <a:pt x="133" y="37"/>
                        </a:lnTo>
                        <a:lnTo>
                          <a:pt x="134" y="35"/>
                        </a:lnTo>
                        <a:lnTo>
                          <a:pt x="134" y="32"/>
                        </a:lnTo>
                        <a:lnTo>
                          <a:pt x="134" y="6"/>
                        </a:lnTo>
                        <a:lnTo>
                          <a:pt x="131" y="2"/>
                        </a:lnTo>
                        <a:lnTo>
                          <a:pt x="129" y="1"/>
                        </a:lnTo>
                        <a:lnTo>
                          <a:pt x="127" y="0"/>
                        </a:lnTo>
                        <a:lnTo>
                          <a:pt x="6" y="4"/>
                        </a:lnTo>
                        <a:lnTo>
                          <a:pt x="3" y="5"/>
                        </a:lnTo>
                        <a:lnTo>
                          <a:pt x="1" y="6"/>
                        </a:lnTo>
                        <a:lnTo>
                          <a:pt x="0" y="8"/>
                        </a:lnTo>
                        <a:lnTo>
                          <a:pt x="0" y="11"/>
                        </a:lnTo>
                        <a:lnTo>
                          <a:pt x="0" y="37"/>
                        </a:lnTo>
                        <a:lnTo>
                          <a:pt x="3" y="41"/>
                        </a:lnTo>
                        <a:lnTo>
                          <a:pt x="5" y="43"/>
                        </a:lnTo>
                        <a:lnTo>
                          <a:pt x="7" y="43"/>
                        </a:lnTo>
                        <a:lnTo>
                          <a:pt x="128" y="39"/>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18446" name="Group 21">
                <a:extLst>
                  <a:ext uri="{FF2B5EF4-FFF2-40B4-BE49-F238E27FC236}">
                    <a16:creationId xmlns:a16="http://schemas.microsoft.com/office/drawing/2014/main" id="{E0CA4088-8405-4344-A0A2-9CA8C733513D}"/>
                  </a:ext>
                </a:extLst>
              </p:cNvPr>
              <p:cNvGrpSpPr>
                <a:grpSpLocks/>
              </p:cNvGrpSpPr>
              <p:nvPr/>
            </p:nvGrpSpPr>
            <p:grpSpPr bwMode="auto">
              <a:xfrm rot="5324454">
                <a:off x="2633" y="2824"/>
                <a:ext cx="1615" cy="279"/>
                <a:chOff x="1646" y="2046"/>
                <a:chExt cx="583" cy="136"/>
              </a:xfrm>
            </p:grpSpPr>
            <p:grpSp>
              <p:nvGrpSpPr>
                <p:cNvPr id="18447" name="Group 22">
                  <a:extLst>
                    <a:ext uri="{FF2B5EF4-FFF2-40B4-BE49-F238E27FC236}">
                      <a16:creationId xmlns:a16="http://schemas.microsoft.com/office/drawing/2014/main" id="{B5BAA6E7-B602-451F-90B7-653CBDFA9FF9}"/>
                    </a:ext>
                  </a:extLst>
                </p:cNvPr>
                <p:cNvGrpSpPr>
                  <a:grpSpLocks/>
                </p:cNvGrpSpPr>
                <p:nvPr/>
              </p:nvGrpSpPr>
              <p:grpSpPr bwMode="auto">
                <a:xfrm>
                  <a:off x="1646" y="2046"/>
                  <a:ext cx="228" cy="133"/>
                  <a:chOff x="1646" y="2046"/>
                  <a:chExt cx="228" cy="133"/>
                </a:xfrm>
              </p:grpSpPr>
              <p:sp>
                <p:nvSpPr>
                  <p:cNvPr id="18458" name="Freeform 23">
                    <a:extLst>
                      <a:ext uri="{FF2B5EF4-FFF2-40B4-BE49-F238E27FC236}">
                        <a16:creationId xmlns:a16="http://schemas.microsoft.com/office/drawing/2014/main" id="{4A2790AF-66C2-4C49-8903-ADF7A3CF3F47}"/>
                      </a:ext>
                    </a:extLst>
                  </p:cNvPr>
                  <p:cNvSpPr>
                    <a:spLocks/>
                  </p:cNvSpPr>
                  <p:nvPr/>
                </p:nvSpPr>
                <p:spPr bwMode="auto">
                  <a:xfrm>
                    <a:off x="1740" y="2046"/>
                    <a:ext cx="134" cy="133"/>
                  </a:xfrm>
                  <a:custGeom>
                    <a:avLst/>
                    <a:gdLst>
                      <a:gd name="T0" fmla="*/ 63 w 134"/>
                      <a:gd name="T1" fmla="*/ 133 h 133"/>
                      <a:gd name="T2" fmla="*/ 77 w 134"/>
                      <a:gd name="T3" fmla="*/ 132 h 133"/>
                      <a:gd name="T4" fmla="*/ 89 w 134"/>
                      <a:gd name="T5" fmla="*/ 129 h 133"/>
                      <a:gd name="T6" fmla="*/ 101 w 134"/>
                      <a:gd name="T7" fmla="*/ 124 h 133"/>
                      <a:gd name="T8" fmla="*/ 112 w 134"/>
                      <a:gd name="T9" fmla="*/ 116 h 133"/>
                      <a:gd name="T10" fmla="*/ 120 w 134"/>
                      <a:gd name="T11" fmla="*/ 107 h 133"/>
                      <a:gd name="T12" fmla="*/ 127 w 134"/>
                      <a:gd name="T13" fmla="*/ 96 h 133"/>
                      <a:gd name="T14" fmla="*/ 132 w 134"/>
                      <a:gd name="T15" fmla="*/ 83 h 133"/>
                      <a:gd name="T16" fmla="*/ 134 w 134"/>
                      <a:gd name="T17" fmla="*/ 70 h 133"/>
                      <a:gd name="T18" fmla="*/ 133 w 134"/>
                      <a:gd name="T19" fmla="*/ 57 h 133"/>
                      <a:gd name="T20" fmla="*/ 130 w 134"/>
                      <a:gd name="T21" fmla="*/ 44 h 133"/>
                      <a:gd name="T22" fmla="*/ 125 w 134"/>
                      <a:gd name="T23" fmla="*/ 33 h 133"/>
                      <a:gd name="T24" fmla="*/ 117 w 134"/>
                      <a:gd name="T25" fmla="*/ 22 h 133"/>
                      <a:gd name="T26" fmla="*/ 108 w 134"/>
                      <a:gd name="T27" fmla="*/ 14 h 133"/>
                      <a:gd name="T28" fmla="*/ 97 w 134"/>
                      <a:gd name="T29" fmla="*/ 7 h 133"/>
                      <a:gd name="T30" fmla="*/ 84 w 134"/>
                      <a:gd name="T31" fmla="*/ 2 h 133"/>
                      <a:gd name="T32" fmla="*/ 71 w 134"/>
                      <a:gd name="T33" fmla="*/ 0 h 133"/>
                      <a:gd name="T34" fmla="*/ 57 w 134"/>
                      <a:gd name="T35" fmla="*/ 1 h 133"/>
                      <a:gd name="T36" fmla="*/ 45 w 134"/>
                      <a:gd name="T37" fmla="*/ 4 h 133"/>
                      <a:gd name="T38" fmla="*/ 33 w 134"/>
                      <a:gd name="T39" fmla="*/ 9 h 133"/>
                      <a:gd name="T40" fmla="*/ 22 w 134"/>
                      <a:gd name="T41" fmla="*/ 17 h 133"/>
                      <a:gd name="T42" fmla="*/ 14 w 134"/>
                      <a:gd name="T43" fmla="*/ 26 h 133"/>
                      <a:gd name="T44" fmla="*/ 7 w 134"/>
                      <a:gd name="T45" fmla="*/ 37 h 133"/>
                      <a:gd name="T46" fmla="*/ 2 w 134"/>
                      <a:gd name="T47" fmla="*/ 50 h 133"/>
                      <a:gd name="T48" fmla="*/ 0 w 134"/>
                      <a:gd name="T49" fmla="*/ 63 h 133"/>
                      <a:gd name="T50" fmla="*/ 1 w 134"/>
                      <a:gd name="T51" fmla="*/ 76 h 133"/>
                      <a:gd name="T52" fmla="*/ 4 w 134"/>
                      <a:gd name="T53" fmla="*/ 89 h 133"/>
                      <a:gd name="T54" fmla="*/ 9 w 134"/>
                      <a:gd name="T55" fmla="*/ 100 h 133"/>
                      <a:gd name="T56" fmla="*/ 17 w 134"/>
                      <a:gd name="T57" fmla="*/ 111 h 133"/>
                      <a:gd name="T58" fmla="*/ 26 w 134"/>
                      <a:gd name="T59" fmla="*/ 119 h 133"/>
                      <a:gd name="T60" fmla="*/ 37 w 134"/>
                      <a:gd name="T61" fmla="*/ 126 h 133"/>
                      <a:gd name="T62" fmla="*/ 50 w 134"/>
                      <a:gd name="T63" fmla="*/ 131 h 133"/>
                      <a:gd name="T64" fmla="*/ 63 w 134"/>
                      <a:gd name="T65" fmla="*/ 133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3">
                        <a:moveTo>
                          <a:pt x="63" y="133"/>
                        </a:moveTo>
                        <a:lnTo>
                          <a:pt x="77" y="132"/>
                        </a:lnTo>
                        <a:lnTo>
                          <a:pt x="89" y="129"/>
                        </a:lnTo>
                        <a:lnTo>
                          <a:pt x="101" y="124"/>
                        </a:lnTo>
                        <a:lnTo>
                          <a:pt x="112" y="116"/>
                        </a:lnTo>
                        <a:lnTo>
                          <a:pt x="120" y="107"/>
                        </a:lnTo>
                        <a:lnTo>
                          <a:pt x="127" y="96"/>
                        </a:lnTo>
                        <a:lnTo>
                          <a:pt x="132" y="83"/>
                        </a:lnTo>
                        <a:lnTo>
                          <a:pt x="134" y="70"/>
                        </a:lnTo>
                        <a:lnTo>
                          <a:pt x="133" y="57"/>
                        </a:lnTo>
                        <a:lnTo>
                          <a:pt x="130" y="44"/>
                        </a:lnTo>
                        <a:lnTo>
                          <a:pt x="125" y="33"/>
                        </a:lnTo>
                        <a:lnTo>
                          <a:pt x="117" y="22"/>
                        </a:lnTo>
                        <a:lnTo>
                          <a:pt x="108" y="14"/>
                        </a:lnTo>
                        <a:lnTo>
                          <a:pt x="97" y="7"/>
                        </a:lnTo>
                        <a:lnTo>
                          <a:pt x="84" y="2"/>
                        </a:lnTo>
                        <a:lnTo>
                          <a:pt x="71" y="0"/>
                        </a:lnTo>
                        <a:lnTo>
                          <a:pt x="57" y="1"/>
                        </a:lnTo>
                        <a:lnTo>
                          <a:pt x="45" y="4"/>
                        </a:lnTo>
                        <a:lnTo>
                          <a:pt x="33" y="9"/>
                        </a:lnTo>
                        <a:lnTo>
                          <a:pt x="22" y="17"/>
                        </a:lnTo>
                        <a:lnTo>
                          <a:pt x="14" y="26"/>
                        </a:lnTo>
                        <a:lnTo>
                          <a:pt x="7" y="37"/>
                        </a:lnTo>
                        <a:lnTo>
                          <a:pt x="2" y="50"/>
                        </a:lnTo>
                        <a:lnTo>
                          <a:pt x="0" y="63"/>
                        </a:lnTo>
                        <a:lnTo>
                          <a:pt x="1" y="76"/>
                        </a:lnTo>
                        <a:lnTo>
                          <a:pt x="4" y="89"/>
                        </a:lnTo>
                        <a:lnTo>
                          <a:pt x="9" y="100"/>
                        </a:lnTo>
                        <a:lnTo>
                          <a:pt x="17" y="111"/>
                        </a:lnTo>
                        <a:lnTo>
                          <a:pt x="26" y="119"/>
                        </a:lnTo>
                        <a:lnTo>
                          <a:pt x="37" y="126"/>
                        </a:lnTo>
                        <a:lnTo>
                          <a:pt x="50" y="131"/>
                        </a:lnTo>
                        <a:lnTo>
                          <a:pt x="63" y="133"/>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9" name="Freeform 24">
                    <a:extLst>
                      <a:ext uri="{FF2B5EF4-FFF2-40B4-BE49-F238E27FC236}">
                        <a16:creationId xmlns:a16="http://schemas.microsoft.com/office/drawing/2014/main" id="{5FA80264-F2AF-433F-81C4-3C63D643A643}"/>
                      </a:ext>
                    </a:extLst>
                  </p:cNvPr>
                  <p:cNvSpPr>
                    <a:spLocks/>
                  </p:cNvSpPr>
                  <p:nvPr/>
                </p:nvSpPr>
                <p:spPr bwMode="auto">
                  <a:xfrm>
                    <a:off x="1764" y="2086"/>
                    <a:ext cx="31" cy="54"/>
                  </a:xfrm>
                  <a:custGeom>
                    <a:avLst/>
                    <a:gdLst>
                      <a:gd name="T0" fmla="*/ 14 w 31"/>
                      <a:gd name="T1" fmla="*/ 54 h 54"/>
                      <a:gd name="T2" fmla="*/ 17 w 31"/>
                      <a:gd name="T3" fmla="*/ 54 h 54"/>
                      <a:gd name="T4" fmla="*/ 20 w 31"/>
                      <a:gd name="T5" fmla="*/ 52 h 54"/>
                      <a:gd name="T6" fmla="*/ 26 w 31"/>
                      <a:gd name="T7" fmla="*/ 47 h 54"/>
                      <a:gd name="T8" fmla="*/ 29 w 31"/>
                      <a:gd name="T9" fmla="*/ 38 h 54"/>
                      <a:gd name="T10" fmla="*/ 31 w 31"/>
                      <a:gd name="T11" fmla="*/ 28 h 54"/>
                      <a:gd name="T12" fmla="*/ 31 w 31"/>
                      <a:gd name="T13" fmla="*/ 17 h 54"/>
                      <a:gd name="T14" fmla="*/ 28 w 31"/>
                      <a:gd name="T15" fmla="*/ 9 h 54"/>
                      <a:gd name="T16" fmla="*/ 23 w 31"/>
                      <a:gd name="T17" fmla="*/ 3 h 54"/>
                      <a:gd name="T18" fmla="*/ 20 w 31"/>
                      <a:gd name="T19" fmla="*/ 1 h 54"/>
                      <a:gd name="T20" fmla="*/ 17 w 31"/>
                      <a:gd name="T21" fmla="*/ 0 h 54"/>
                      <a:gd name="T22" fmla="*/ 14 w 31"/>
                      <a:gd name="T23" fmla="*/ 1 h 54"/>
                      <a:gd name="T24" fmla="*/ 11 w 31"/>
                      <a:gd name="T25" fmla="*/ 2 h 54"/>
                      <a:gd name="T26" fmla="*/ 6 w 31"/>
                      <a:gd name="T27" fmla="*/ 7 h 54"/>
                      <a:gd name="T28" fmla="*/ 2 w 31"/>
                      <a:gd name="T29" fmla="*/ 16 h 54"/>
                      <a:gd name="T30" fmla="*/ 0 w 31"/>
                      <a:gd name="T31" fmla="*/ 26 h 54"/>
                      <a:gd name="T32" fmla="*/ 1 w 31"/>
                      <a:gd name="T33" fmla="*/ 37 h 54"/>
                      <a:gd name="T34" fmla="*/ 3 w 31"/>
                      <a:gd name="T35" fmla="*/ 45 h 54"/>
                      <a:gd name="T36" fmla="*/ 8 w 31"/>
                      <a:gd name="T37" fmla="*/ 51 h 54"/>
                      <a:gd name="T38" fmla="*/ 11 w 31"/>
                      <a:gd name="T39" fmla="*/ 53 h 54"/>
                      <a:gd name="T40" fmla="*/ 14 w 31"/>
                      <a:gd name="T41" fmla="*/ 54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4">
                        <a:moveTo>
                          <a:pt x="14" y="54"/>
                        </a:moveTo>
                        <a:lnTo>
                          <a:pt x="17" y="54"/>
                        </a:lnTo>
                        <a:lnTo>
                          <a:pt x="20" y="52"/>
                        </a:lnTo>
                        <a:lnTo>
                          <a:pt x="26" y="47"/>
                        </a:lnTo>
                        <a:lnTo>
                          <a:pt x="29" y="38"/>
                        </a:lnTo>
                        <a:lnTo>
                          <a:pt x="31" y="28"/>
                        </a:lnTo>
                        <a:lnTo>
                          <a:pt x="31" y="17"/>
                        </a:lnTo>
                        <a:lnTo>
                          <a:pt x="28" y="9"/>
                        </a:lnTo>
                        <a:lnTo>
                          <a:pt x="23" y="3"/>
                        </a:lnTo>
                        <a:lnTo>
                          <a:pt x="20" y="1"/>
                        </a:lnTo>
                        <a:lnTo>
                          <a:pt x="17" y="0"/>
                        </a:lnTo>
                        <a:lnTo>
                          <a:pt x="14" y="1"/>
                        </a:lnTo>
                        <a:lnTo>
                          <a:pt x="11" y="2"/>
                        </a:lnTo>
                        <a:lnTo>
                          <a:pt x="6" y="7"/>
                        </a:lnTo>
                        <a:lnTo>
                          <a:pt x="2" y="16"/>
                        </a:lnTo>
                        <a:lnTo>
                          <a:pt x="0" y="26"/>
                        </a:lnTo>
                        <a:lnTo>
                          <a:pt x="1" y="37"/>
                        </a:lnTo>
                        <a:lnTo>
                          <a:pt x="3" y="45"/>
                        </a:lnTo>
                        <a:lnTo>
                          <a:pt x="8" y="51"/>
                        </a:lnTo>
                        <a:lnTo>
                          <a:pt x="11" y="53"/>
                        </a:lnTo>
                        <a:lnTo>
                          <a:pt x="14" y="54"/>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0" name="Freeform 25">
                    <a:extLst>
                      <a:ext uri="{FF2B5EF4-FFF2-40B4-BE49-F238E27FC236}">
                        <a16:creationId xmlns:a16="http://schemas.microsoft.com/office/drawing/2014/main" id="{55DA95DC-8492-4B25-A5CE-99DB388707DF}"/>
                      </a:ext>
                    </a:extLst>
                  </p:cNvPr>
                  <p:cNvSpPr>
                    <a:spLocks/>
                  </p:cNvSpPr>
                  <p:nvPr/>
                </p:nvSpPr>
                <p:spPr bwMode="auto">
                  <a:xfrm>
                    <a:off x="1818" y="2089"/>
                    <a:ext cx="32" cy="54"/>
                  </a:xfrm>
                  <a:custGeom>
                    <a:avLst/>
                    <a:gdLst>
                      <a:gd name="T0" fmla="*/ 14 w 32"/>
                      <a:gd name="T1" fmla="*/ 54 h 54"/>
                      <a:gd name="T2" fmla="*/ 17 w 32"/>
                      <a:gd name="T3" fmla="*/ 54 h 54"/>
                      <a:gd name="T4" fmla="*/ 21 w 32"/>
                      <a:gd name="T5" fmla="*/ 52 h 54"/>
                      <a:gd name="T6" fmla="*/ 26 w 32"/>
                      <a:gd name="T7" fmla="*/ 47 h 54"/>
                      <a:gd name="T8" fmla="*/ 30 w 32"/>
                      <a:gd name="T9" fmla="*/ 38 h 54"/>
                      <a:gd name="T10" fmla="*/ 32 w 32"/>
                      <a:gd name="T11" fmla="*/ 28 h 54"/>
                      <a:gd name="T12" fmla="*/ 31 w 32"/>
                      <a:gd name="T13" fmla="*/ 17 h 54"/>
                      <a:gd name="T14" fmla="*/ 28 w 32"/>
                      <a:gd name="T15" fmla="*/ 9 h 54"/>
                      <a:gd name="T16" fmla="*/ 24 w 32"/>
                      <a:gd name="T17" fmla="*/ 3 h 54"/>
                      <a:gd name="T18" fmla="*/ 21 w 32"/>
                      <a:gd name="T19" fmla="*/ 1 h 54"/>
                      <a:gd name="T20" fmla="*/ 18 w 32"/>
                      <a:gd name="T21" fmla="*/ 0 h 54"/>
                      <a:gd name="T22" fmla="*/ 15 w 32"/>
                      <a:gd name="T23" fmla="*/ 1 h 54"/>
                      <a:gd name="T24" fmla="*/ 12 w 32"/>
                      <a:gd name="T25" fmla="*/ 2 h 54"/>
                      <a:gd name="T26" fmla="*/ 6 w 32"/>
                      <a:gd name="T27" fmla="*/ 7 h 54"/>
                      <a:gd name="T28" fmla="*/ 2 w 32"/>
                      <a:gd name="T29" fmla="*/ 16 h 54"/>
                      <a:gd name="T30" fmla="*/ 0 w 32"/>
                      <a:gd name="T31" fmla="*/ 26 h 54"/>
                      <a:gd name="T32" fmla="*/ 1 w 32"/>
                      <a:gd name="T33" fmla="*/ 37 h 54"/>
                      <a:gd name="T34" fmla="*/ 4 w 32"/>
                      <a:gd name="T35" fmla="*/ 45 h 54"/>
                      <a:gd name="T36" fmla="*/ 8 w 32"/>
                      <a:gd name="T37" fmla="*/ 51 h 54"/>
                      <a:gd name="T38" fmla="*/ 11 w 32"/>
                      <a:gd name="T39" fmla="*/ 53 h 54"/>
                      <a:gd name="T40" fmla="*/ 14 w 32"/>
                      <a:gd name="T41" fmla="*/ 54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54">
                        <a:moveTo>
                          <a:pt x="14" y="54"/>
                        </a:moveTo>
                        <a:lnTo>
                          <a:pt x="17" y="54"/>
                        </a:lnTo>
                        <a:lnTo>
                          <a:pt x="21" y="52"/>
                        </a:lnTo>
                        <a:lnTo>
                          <a:pt x="26" y="47"/>
                        </a:lnTo>
                        <a:lnTo>
                          <a:pt x="30" y="38"/>
                        </a:lnTo>
                        <a:lnTo>
                          <a:pt x="32" y="28"/>
                        </a:lnTo>
                        <a:lnTo>
                          <a:pt x="31" y="17"/>
                        </a:lnTo>
                        <a:lnTo>
                          <a:pt x="28" y="9"/>
                        </a:lnTo>
                        <a:lnTo>
                          <a:pt x="24" y="3"/>
                        </a:lnTo>
                        <a:lnTo>
                          <a:pt x="21" y="1"/>
                        </a:lnTo>
                        <a:lnTo>
                          <a:pt x="18" y="0"/>
                        </a:lnTo>
                        <a:lnTo>
                          <a:pt x="15" y="1"/>
                        </a:lnTo>
                        <a:lnTo>
                          <a:pt x="12" y="2"/>
                        </a:lnTo>
                        <a:lnTo>
                          <a:pt x="6" y="7"/>
                        </a:lnTo>
                        <a:lnTo>
                          <a:pt x="2" y="16"/>
                        </a:lnTo>
                        <a:lnTo>
                          <a:pt x="0" y="26"/>
                        </a:lnTo>
                        <a:lnTo>
                          <a:pt x="1" y="37"/>
                        </a:lnTo>
                        <a:lnTo>
                          <a:pt x="4" y="45"/>
                        </a:lnTo>
                        <a:lnTo>
                          <a:pt x="8" y="51"/>
                        </a:lnTo>
                        <a:lnTo>
                          <a:pt x="11" y="53"/>
                        </a:lnTo>
                        <a:lnTo>
                          <a:pt x="14" y="54"/>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1" name="Freeform 26">
                    <a:extLst>
                      <a:ext uri="{FF2B5EF4-FFF2-40B4-BE49-F238E27FC236}">
                        <a16:creationId xmlns:a16="http://schemas.microsoft.com/office/drawing/2014/main" id="{E0301126-3734-4006-BE3C-7563BA2569A6}"/>
                      </a:ext>
                    </a:extLst>
                  </p:cNvPr>
                  <p:cNvSpPr>
                    <a:spLocks/>
                  </p:cNvSpPr>
                  <p:nvPr/>
                </p:nvSpPr>
                <p:spPr bwMode="auto">
                  <a:xfrm>
                    <a:off x="1646" y="2085"/>
                    <a:ext cx="136" cy="46"/>
                  </a:xfrm>
                  <a:custGeom>
                    <a:avLst/>
                    <a:gdLst>
                      <a:gd name="T0" fmla="*/ 127 w 136"/>
                      <a:gd name="T1" fmla="*/ 46 h 46"/>
                      <a:gd name="T2" fmla="*/ 130 w 136"/>
                      <a:gd name="T3" fmla="*/ 46 h 46"/>
                      <a:gd name="T4" fmla="*/ 132 w 136"/>
                      <a:gd name="T5" fmla="*/ 45 h 46"/>
                      <a:gd name="T6" fmla="*/ 134 w 136"/>
                      <a:gd name="T7" fmla="*/ 43 h 46"/>
                      <a:gd name="T8" fmla="*/ 134 w 136"/>
                      <a:gd name="T9" fmla="*/ 40 h 46"/>
                      <a:gd name="T10" fmla="*/ 136 w 136"/>
                      <a:gd name="T11" fmla="*/ 13 h 46"/>
                      <a:gd name="T12" fmla="*/ 136 w 136"/>
                      <a:gd name="T13" fmla="*/ 11 h 46"/>
                      <a:gd name="T14" fmla="*/ 134 w 136"/>
                      <a:gd name="T15" fmla="*/ 9 h 46"/>
                      <a:gd name="T16" fmla="*/ 129 w 136"/>
                      <a:gd name="T17" fmla="*/ 6 h 46"/>
                      <a:gd name="T18" fmla="*/ 9 w 136"/>
                      <a:gd name="T19" fmla="*/ 0 h 46"/>
                      <a:gd name="T20" fmla="*/ 6 w 136"/>
                      <a:gd name="T21" fmla="*/ 0 h 46"/>
                      <a:gd name="T22" fmla="*/ 4 w 136"/>
                      <a:gd name="T23" fmla="*/ 1 h 46"/>
                      <a:gd name="T24" fmla="*/ 3 w 136"/>
                      <a:gd name="T25" fmla="*/ 3 h 46"/>
                      <a:gd name="T26" fmla="*/ 2 w 136"/>
                      <a:gd name="T27" fmla="*/ 6 h 46"/>
                      <a:gd name="T28" fmla="*/ 0 w 136"/>
                      <a:gd name="T29" fmla="*/ 33 h 46"/>
                      <a:gd name="T30" fmla="*/ 1 w 136"/>
                      <a:gd name="T31" fmla="*/ 35 h 46"/>
                      <a:gd name="T32" fmla="*/ 2 w 136"/>
                      <a:gd name="T33" fmla="*/ 37 h 46"/>
                      <a:gd name="T34" fmla="*/ 7 w 136"/>
                      <a:gd name="T35" fmla="*/ 40 h 46"/>
                      <a:gd name="T36" fmla="*/ 127 w 136"/>
                      <a:gd name="T37" fmla="*/ 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6" h="46">
                        <a:moveTo>
                          <a:pt x="127" y="46"/>
                        </a:moveTo>
                        <a:lnTo>
                          <a:pt x="130" y="46"/>
                        </a:lnTo>
                        <a:lnTo>
                          <a:pt x="132" y="45"/>
                        </a:lnTo>
                        <a:lnTo>
                          <a:pt x="134" y="43"/>
                        </a:lnTo>
                        <a:lnTo>
                          <a:pt x="134" y="40"/>
                        </a:lnTo>
                        <a:lnTo>
                          <a:pt x="136" y="13"/>
                        </a:lnTo>
                        <a:lnTo>
                          <a:pt x="136" y="11"/>
                        </a:lnTo>
                        <a:lnTo>
                          <a:pt x="134" y="9"/>
                        </a:lnTo>
                        <a:lnTo>
                          <a:pt x="129" y="6"/>
                        </a:lnTo>
                        <a:lnTo>
                          <a:pt x="9" y="0"/>
                        </a:lnTo>
                        <a:lnTo>
                          <a:pt x="6" y="0"/>
                        </a:lnTo>
                        <a:lnTo>
                          <a:pt x="4" y="1"/>
                        </a:lnTo>
                        <a:lnTo>
                          <a:pt x="3" y="3"/>
                        </a:lnTo>
                        <a:lnTo>
                          <a:pt x="2" y="6"/>
                        </a:lnTo>
                        <a:lnTo>
                          <a:pt x="0" y="33"/>
                        </a:lnTo>
                        <a:lnTo>
                          <a:pt x="1" y="35"/>
                        </a:lnTo>
                        <a:lnTo>
                          <a:pt x="2" y="37"/>
                        </a:lnTo>
                        <a:lnTo>
                          <a:pt x="7" y="40"/>
                        </a:lnTo>
                        <a:lnTo>
                          <a:pt x="127" y="46"/>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8448" name="Group 27">
                  <a:extLst>
                    <a:ext uri="{FF2B5EF4-FFF2-40B4-BE49-F238E27FC236}">
                      <a16:creationId xmlns:a16="http://schemas.microsoft.com/office/drawing/2014/main" id="{FEDF77F6-DBEE-4612-8648-76D51B36FBD8}"/>
                    </a:ext>
                  </a:extLst>
                </p:cNvPr>
                <p:cNvGrpSpPr>
                  <a:grpSpLocks/>
                </p:cNvGrpSpPr>
                <p:nvPr/>
              </p:nvGrpSpPr>
              <p:grpSpPr bwMode="auto">
                <a:xfrm>
                  <a:off x="1824" y="2047"/>
                  <a:ext cx="227" cy="133"/>
                  <a:chOff x="1824" y="2047"/>
                  <a:chExt cx="227" cy="133"/>
                </a:xfrm>
              </p:grpSpPr>
              <p:sp>
                <p:nvSpPr>
                  <p:cNvPr id="18454" name="Freeform 28">
                    <a:extLst>
                      <a:ext uri="{FF2B5EF4-FFF2-40B4-BE49-F238E27FC236}">
                        <a16:creationId xmlns:a16="http://schemas.microsoft.com/office/drawing/2014/main" id="{5AE2C2E6-628C-4C39-B894-2C84DBB88D13}"/>
                      </a:ext>
                    </a:extLst>
                  </p:cNvPr>
                  <p:cNvSpPr>
                    <a:spLocks/>
                  </p:cNvSpPr>
                  <p:nvPr/>
                </p:nvSpPr>
                <p:spPr bwMode="auto">
                  <a:xfrm>
                    <a:off x="1917" y="2047"/>
                    <a:ext cx="134" cy="133"/>
                  </a:xfrm>
                  <a:custGeom>
                    <a:avLst/>
                    <a:gdLst>
                      <a:gd name="T0" fmla="*/ 68 w 134"/>
                      <a:gd name="T1" fmla="*/ 133 h 133"/>
                      <a:gd name="T2" fmla="*/ 81 w 134"/>
                      <a:gd name="T3" fmla="*/ 132 h 133"/>
                      <a:gd name="T4" fmla="*/ 94 w 134"/>
                      <a:gd name="T5" fmla="*/ 128 h 133"/>
                      <a:gd name="T6" fmla="*/ 105 w 134"/>
                      <a:gd name="T7" fmla="*/ 122 h 133"/>
                      <a:gd name="T8" fmla="*/ 115 w 134"/>
                      <a:gd name="T9" fmla="*/ 113 h 133"/>
                      <a:gd name="T10" fmla="*/ 123 w 134"/>
                      <a:gd name="T11" fmla="*/ 103 h 133"/>
                      <a:gd name="T12" fmla="*/ 129 w 134"/>
                      <a:gd name="T13" fmla="*/ 92 h 133"/>
                      <a:gd name="T14" fmla="*/ 133 w 134"/>
                      <a:gd name="T15" fmla="*/ 80 h 133"/>
                      <a:gd name="T16" fmla="*/ 134 w 134"/>
                      <a:gd name="T17" fmla="*/ 66 h 133"/>
                      <a:gd name="T18" fmla="*/ 133 w 134"/>
                      <a:gd name="T19" fmla="*/ 53 h 133"/>
                      <a:gd name="T20" fmla="*/ 129 w 134"/>
                      <a:gd name="T21" fmla="*/ 40 h 133"/>
                      <a:gd name="T22" fmla="*/ 122 w 134"/>
                      <a:gd name="T23" fmla="*/ 29 h 133"/>
                      <a:gd name="T24" fmla="*/ 114 w 134"/>
                      <a:gd name="T25" fmla="*/ 19 h 133"/>
                      <a:gd name="T26" fmla="*/ 104 w 134"/>
                      <a:gd name="T27" fmla="*/ 11 h 133"/>
                      <a:gd name="T28" fmla="*/ 92 w 134"/>
                      <a:gd name="T29" fmla="*/ 5 h 133"/>
                      <a:gd name="T30" fmla="*/ 80 w 134"/>
                      <a:gd name="T31" fmla="*/ 1 h 133"/>
                      <a:gd name="T32" fmla="*/ 66 w 134"/>
                      <a:gd name="T33" fmla="*/ 0 h 133"/>
                      <a:gd name="T34" fmla="*/ 53 w 134"/>
                      <a:gd name="T35" fmla="*/ 1 h 133"/>
                      <a:gd name="T36" fmla="*/ 40 w 134"/>
                      <a:gd name="T37" fmla="*/ 5 h 133"/>
                      <a:gd name="T38" fmla="*/ 29 w 134"/>
                      <a:gd name="T39" fmla="*/ 11 h 133"/>
                      <a:gd name="T40" fmla="*/ 19 w 134"/>
                      <a:gd name="T41" fmla="*/ 20 h 133"/>
                      <a:gd name="T42" fmla="*/ 11 w 134"/>
                      <a:gd name="T43" fmla="*/ 30 h 133"/>
                      <a:gd name="T44" fmla="*/ 5 w 134"/>
                      <a:gd name="T45" fmla="*/ 41 h 133"/>
                      <a:gd name="T46" fmla="*/ 1 w 134"/>
                      <a:gd name="T47" fmla="*/ 54 h 133"/>
                      <a:gd name="T48" fmla="*/ 0 w 134"/>
                      <a:gd name="T49" fmla="*/ 67 h 133"/>
                      <a:gd name="T50" fmla="*/ 1 w 134"/>
                      <a:gd name="T51" fmla="*/ 80 h 133"/>
                      <a:gd name="T52" fmla="*/ 5 w 134"/>
                      <a:gd name="T53" fmla="*/ 93 h 133"/>
                      <a:gd name="T54" fmla="*/ 12 w 134"/>
                      <a:gd name="T55" fmla="*/ 104 h 133"/>
                      <a:gd name="T56" fmla="*/ 20 w 134"/>
                      <a:gd name="T57" fmla="*/ 114 h 133"/>
                      <a:gd name="T58" fmla="*/ 30 w 134"/>
                      <a:gd name="T59" fmla="*/ 122 h 133"/>
                      <a:gd name="T60" fmla="*/ 42 w 134"/>
                      <a:gd name="T61" fmla="*/ 128 h 133"/>
                      <a:gd name="T62" fmla="*/ 54 w 134"/>
                      <a:gd name="T63" fmla="*/ 132 h 133"/>
                      <a:gd name="T64" fmla="*/ 68 w 134"/>
                      <a:gd name="T65" fmla="*/ 133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3">
                        <a:moveTo>
                          <a:pt x="68" y="133"/>
                        </a:moveTo>
                        <a:lnTo>
                          <a:pt x="81" y="132"/>
                        </a:lnTo>
                        <a:lnTo>
                          <a:pt x="94" y="128"/>
                        </a:lnTo>
                        <a:lnTo>
                          <a:pt x="105" y="122"/>
                        </a:lnTo>
                        <a:lnTo>
                          <a:pt x="115" y="113"/>
                        </a:lnTo>
                        <a:lnTo>
                          <a:pt x="123" y="103"/>
                        </a:lnTo>
                        <a:lnTo>
                          <a:pt x="129" y="92"/>
                        </a:lnTo>
                        <a:lnTo>
                          <a:pt x="133" y="80"/>
                        </a:lnTo>
                        <a:lnTo>
                          <a:pt x="134" y="66"/>
                        </a:lnTo>
                        <a:lnTo>
                          <a:pt x="133" y="53"/>
                        </a:lnTo>
                        <a:lnTo>
                          <a:pt x="129" y="40"/>
                        </a:lnTo>
                        <a:lnTo>
                          <a:pt x="122" y="29"/>
                        </a:lnTo>
                        <a:lnTo>
                          <a:pt x="114" y="19"/>
                        </a:lnTo>
                        <a:lnTo>
                          <a:pt x="104" y="11"/>
                        </a:lnTo>
                        <a:lnTo>
                          <a:pt x="92" y="5"/>
                        </a:lnTo>
                        <a:lnTo>
                          <a:pt x="80" y="1"/>
                        </a:lnTo>
                        <a:lnTo>
                          <a:pt x="66" y="0"/>
                        </a:lnTo>
                        <a:lnTo>
                          <a:pt x="53" y="1"/>
                        </a:lnTo>
                        <a:lnTo>
                          <a:pt x="40" y="5"/>
                        </a:lnTo>
                        <a:lnTo>
                          <a:pt x="29" y="11"/>
                        </a:lnTo>
                        <a:lnTo>
                          <a:pt x="19" y="20"/>
                        </a:lnTo>
                        <a:lnTo>
                          <a:pt x="11" y="30"/>
                        </a:lnTo>
                        <a:lnTo>
                          <a:pt x="5" y="41"/>
                        </a:lnTo>
                        <a:lnTo>
                          <a:pt x="1" y="54"/>
                        </a:lnTo>
                        <a:lnTo>
                          <a:pt x="0" y="67"/>
                        </a:lnTo>
                        <a:lnTo>
                          <a:pt x="1" y="80"/>
                        </a:lnTo>
                        <a:lnTo>
                          <a:pt x="5" y="93"/>
                        </a:lnTo>
                        <a:lnTo>
                          <a:pt x="12" y="104"/>
                        </a:lnTo>
                        <a:lnTo>
                          <a:pt x="20" y="114"/>
                        </a:lnTo>
                        <a:lnTo>
                          <a:pt x="30" y="122"/>
                        </a:lnTo>
                        <a:lnTo>
                          <a:pt x="42" y="128"/>
                        </a:lnTo>
                        <a:lnTo>
                          <a:pt x="54" y="132"/>
                        </a:lnTo>
                        <a:lnTo>
                          <a:pt x="68" y="133"/>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5" name="Freeform 29">
                    <a:extLst>
                      <a:ext uri="{FF2B5EF4-FFF2-40B4-BE49-F238E27FC236}">
                        <a16:creationId xmlns:a16="http://schemas.microsoft.com/office/drawing/2014/main" id="{1C6E1096-A982-490B-99C6-71B0013AB599}"/>
                      </a:ext>
                    </a:extLst>
                  </p:cNvPr>
                  <p:cNvSpPr>
                    <a:spLocks/>
                  </p:cNvSpPr>
                  <p:nvPr/>
                </p:nvSpPr>
                <p:spPr bwMode="auto">
                  <a:xfrm>
                    <a:off x="1942" y="2088"/>
                    <a:ext cx="31" cy="54"/>
                  </a:xfrm>
                  <a:custGeom>
                    <a:avLst/>
                    <a:gdLst>
                      <a:gd name="T0" fmla="*/ 16 w 31"/>
                      <a:gd name="T1" fmla="*/ 54 h 54"/>
                      <a:gd name="T2" fmla="*/ 19 w 31"/>
                      <a:gd name="T3" fmla="*/ 53 h 54"/>
                      <a:gd name="T4" fmla="*/ 22 w 31"/>
                      <a:gd name="T5" fmla="*/ 52 h 54"/>
                      <a:gd name="T6" fmla="*/ 27 w 31"/>
                      <a:gd name="T7" fmla="*/ 46 h 54"/>
                      <a:gd name="T8" fmla="*/ 30 w 31"/>
                      <a:gd name="T9" fmla="*/ 38 h 54"/>
                      <a:gd name="T10" fmla="*/ 31 w 31"/>
                      <a:gd name="T11" fmla="*/ 27 h 54"/>
                      <a:gd name="T12" fmla="*/ 30 w 31"/>
                      <a:gd name="T13" fmla="*/ 16 h 54"/>
                      <a:gd name="T14" fmla="*/ 26 w 31"/>
                      <a:gd name="T15" fmla="*/ 8 h 54"/>
                      <a:gd name="T16" fmla="*/ 21 w 31"/>
                      <a:gd name="T17" fmla="*/ 2 h 54"/>
                      <a:gd name="T18" fmla="*/ 18 w 31"/>
                      <a:gd name="T19" fmla="*/ 1 h 54"/>
                      <a:gd name="T20" fmla="*/ 15 w 31"/>
                      <a:gd name="T21" fmla="*/ 0 h 54"/>
                      <a:gd name="T22" fmla="*/ 12 w 31"/>
                      <a:gd name="T23" fmla="*/ 1 h 54"/>
                      <a:gd name="T24" fmla="*/ 9 w 31"/>
                      <a:gd name="T25" fmla="*/ 2 h 54"/>
                      <a:gd name="T26" fmla="*/ 5 w 31"/>
                      <a:gd name="T27" fmla="*/ 8 h 54"/>
                      <a:gd name="T28" fmla="*/ 1 w 31"/>
                      <a:gd name="T29" fmla="*/ 16 h 54"/>
                      <a:gd name="T30" fmla="*/ 0 w 31"/>
                      <a:gd name="T31" fmla="*/ 27 h 54"/>
                      <a:gd name="T32" fmla="*/ 1 w 31"/>
                      <a:gd name="T33" fmla="*/ 38 h 54"/>
                      <a:gd name="T34" fmla="*/ 5 w 31"/>
                      <a:gd name="T35" fmla="*/ 46 h 54"/>
                      <a:gd name="T36" fmla="*/ 10 w 31"/>
                      <a:gd name="T37" fmla="*/ 52 h 54"/>
                      <a:gd name="T38" fmla="*/ 13 w 31"/>
                      <a:gd name="T39" fmla="*/ 53 h 54"/>
                      <a:gd name="T40" fmla="*/ 16 w 31"/>
                      <a:gd name="T41" fmla="*/ 54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4">
                        <a:moveTo>
                          <a:pt x="16" y="54"/>
                        </a:moveTo>
                        <a:lnTo>
                          <a:pt x="19" y="53"/>
                        </a:lnTo>
                        <a:lnTo>
                          <a:pt x="22" y="52"/>
                        </a:lnTo>
                        <a:lnTo>
                          <a:pt x="27" y="46"/>
                        </a:lnTo>
                        <a:lnTo>
                          <a:pt x="30" y="38"/>
                        </a:lnTo>
                        <a:lnTo>
                          <a:pt x="31" y="27"/>
                        </a:lnTo>
                        <a:lnTo>
                          <a:pt x="30" y="16"/>
                        </a:lnTo>
                        <a:lnTo>
                          <a:pt x="26" y="8"/>
                        </a:lnTo>
                        <a:lnTo>
                          <a:pt x="21" y="2"/>
                        </a:lnTo>
                        <a:lnTo>
                          <a:pt x="18" y="1"/>
                        </a:lnTo>
                        <a:lnTo>
                          <a:pt x="15" y="0"/>
                        </a:lnTo>
                        <a:lnTo>
                          <a:pt x="12" y="1"/>
                        </a:lnTo>
                        <a:lnTo>
                          <a:pt x="9" y="2"/>
                        </a:lnTo>
                        <a:lnTo>
                          <a:pt x="5" y="8"/>
                        </a:lnTo>
                        <a:lnTo>
                          <a:pt x="1" y="16"/>
                        </a:lnTo>
                        <a:lnTo>
                          <a:pt x="0" y="27"/>
                        </a:lnTo>
                        <a:lnTo>
                          <a:pt x="1" y="38"/>
                        </a:lnTo>
                        <a:lnTo>
                          <a:pt x="5" y="46"/>
                        </a:lnTo>
                        <a:lnTo>
                          <a:pt x="10" y="52"/>
                        </a:lnTo>
                        <a:lnTo>
                          <a:pt x="13" y="53"/>
                        </a:lnTo>
                        <a:lnTo>
                          <a:pt x="16" y="54"/>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6" name="Oval 30">
                    <a:extLst>
                      <a:ext uri="{FF2B5EF4-FFF2-40B4-BE49-F238E27FC236}">
                        <a16:creationId xmlns:a16="http://schemas.microsoft.com/office/drawing/2014/main" id="{C7FDC7F7-E323-4C49-9D0F-6FE69CA782AC}"/>
                      </a:ext>
                    </a:extLst>
                  </p:cNvPr>
                  <p:cNvSpPr>
                    <a:spLocks noChangeArrowheads="1"/>
                  </p:cNvSpPr>
                  <p:nvPr/>
                </p:nvSpPr>
                <p:spPr bwMode="auto">
                  <a:xfrm>
                    <a:off x="1996" y="2088"/>
                    <a:ext cx="33" cy="5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7" name="Freeform 31">
                    <a:extLst>
                      <a:ext uri="{FF2B5EF4-FFF2-40B4-BE49-F238E27FC236}">
                        <a16:creationId xmlns:a16="http://schemas.microsoft.com/office/drawing/2014/main" id="{439AFFD3-F1E9-4D75-9C6D-B3FE3B258F90}"/>
                      </a:ext>
                    </a:extLst>
                  </p:cNvPr>
                  <p:cNvSpPr>
                    <a:spLocks/>
                  </p:cNvSpPr>
                  <p:nvPr/>
                </p:nvSpPr>
                <p:spPr bwMode="auto">
                  <a:xfrm>
                    <a:off x="1824" y="2095"/>
                    <a:ext cx="134" cy="40"/>
                  </a:xfrm>
                  <a:custGeom>
                    <a:avLst/>
                    <a:gdLst>
                      <a:gd name="T0" fmla="*/ 127 w 134"/>
                      <a:gd name="T1" fmla="*/ 40 h 40"/>
                      <a:gd name="T2" fmla="*/ 130 w 134"/>
                      <a:gd name="T3" fmla="*/ 40 h 40"/>
                      <a:gd name="T4" fmla="*/ 132 w 134"/>
                      <a:gd name="T5" fmla="*/ 38 h 40"/>
                      <a:gd name="T6" fmla="*/ 134 w 134"/>
                      <a:gd name="T7" fmla="*/ 36 h 40"/>
                      <a:gd name="T8" fmla="*/ 134 w 134"/>
                      <a:gd name="T9" fmla="*/ 33 h 40"/>
                      <a:gd name="T10" fmla="*/ 134 w 134"/>
                      <a:gd name="T11" fmla="*/ 6 h 40"/>
                      <a:gd name="T12" fmla="*/ 134 w 134"/>
                      <a:gd name="T13" fmla="*/ 3 h 40"/>
                      <a:gd name="T14" fmla="*/ 132 w 134"/>
                      <a:gd name="T15" fmla="*/ 2 h 40"/>
                      <a:gd name="T16" fmla="*/ 127 w 134"/>
                      <a:gd name="T17" fmla="*/ 0 h 40"/>
                      <a:gd name="T18" fmla="*/ 7 w 134"/>
                      <a:gd name="T19" fmla="*/ 0 h 40"/>
                      <a:gd name="T20" fmla="*/ 4 w 134"/>
                      <a:gd name="T21" fmla="*/ 1 h 40"/>
                      <a:gd name="T22" fmla="*/ 2 w 134"/>
                      <a:gd name="T23" fmla="*/ 2 h 40"/>
                      <a:gd name="T24" fmla="*/ 1 w 134"/>
                      <a:gd name="T25" fmla="*/ 4 h 40"/>
                      <a:gd name="T26" fmla="*/ 0 w 134"/>
                      <a:gd name="T27" fmla="*/ 7 h 40"/>
                      <a:gd name="T28" fmla="*/ 0 w 134"/>
                      <a:gd name="T29" fmla="*/ 34 h 40"/>
                      <a:gd name="T30" fmla="*/ 1 w 134"/>
                      <a:gd name="T31" fmla="*/ 37 h 40"/>
                      <a:gd name="T32" fmla="*/ 2 w 134"/>
                      <a:gd name="T33" fmla="*/ 39 h 40"/>
                      <a:gd name="T34" fmla="*/ 7 w 134"/>
                      <a:gd name="T35" fmla="*/ 40 h 40"/>
                      <a:gd name="T36" fmla="*/ 127 w 134"/>
                      <a:gd name="T37" fmla="*/ 40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40">
                        <a:moveTo>
                          <a:pt x="127" y="40"/>
                        </a:moveTo>
                        <a:lnTo>
                          <a:pt x="130" y="40"/>
                        </a:lnTo>
                        <a:lnTo>
                          <a:pt x="132" y="38"/>
                        </a:lnTo>
                        <a:lnTo>
                          <a:pt x="134" y="36"/>
                        </a:lnTo>
                        <a:lnTo>
                          <a:pt x="134" y="33"/>
                        </a:lnTo>
                        <a:lnTo>
                          <a:pt x="134" y="6"/>
                        </a:lnTo>
                        <a:lnTo>
                          <a:pt x="134" y="3"/>
                        </a:lnTo>
                        <a:lnTo>
                          <a:pt x="132" y="2"/>
                        </a:lnTo>
                        <a:lnTo>
                          <a:pt x="127" y="0"/>
                        </a:lnTo>
                        <a:lnTo>
                          <a:pt x="7" y="0"/>
                        </a:lnTo>
                        <a:lnTo>
                          <a:pt x="4" y="1"/>
                        </a:lnTo>
                        <a:lnTo>
                          <a:pt x="2" y="2"/>
                        </a:lnTo>
                        <a:lnTo>
                          <a:pt x="1" y="4"/>
                        </a:lnTo>
                        <a:lnTo>
                          <a:pt x="0" y="7"/>
                        </a:lnTo>
                        <a:lnTo>
                          <a:pt x="0" y="34"/>
                        </a:lnTo>
                        <a:lnTo>
                          <a:pt x="1" y="37"/>
                        </a:lnTo>
                        <a:lnTo>
                          <a:pt x="2" y="39"/>
                        </a:lnTo>
                        <a:lnTo>
                          <a:pt x="7" y="40"/>
                        </a:lnTo>
                        <a:lnTo>
                          <a:pt x="127" y="4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8449" name="Group 32">
                  <a:extLst>
                    <a:ext uri="{FF2B5EF4-FFF2-40B4-BE49-F238E27FC236}">
                      <a16:creationId xmlns:a16="http://schemas.microsoft.com/office/drawing/2014/main" id="{94257916-F44E-4CFF-8A33-A8EBF4B5380D}"/>
                    </a:ext>
                  </a:extLst>
                </p:cNvPr>
                <p:cNvGrpSpPr>
                  <a:grpSpLocks/>
                </p:cNvGrpSpPr>
                <p:nvPr/>
              </p:nvGrpSpPr>
              <p:grpSpPr bwMode="auto">
                <a:xfrm>
                  <a:off x="2002" y="2049"/>
                  <a:ext cx="227" cy="133"/>
                  <a:chOff x="2002" y="2049"/>
                  <a:chExt cx="227" cy="133"/>
                </a:xfrm>
              </p:grpSpPr>
              <p:sp>
                <p:nvSpPr>
                  <p:cNvPr id="18450" name="Freeform 33">
                    <a:extLst>
                      <a:ext uri="{FF2B5EF4-FFF2-40B4-BE49-F238E27FC236}">
                        <a16:creationId xmlns:a16="http://schemas.microsoft.com/office/drawing/2014/main" id="{472562AB-575A-4F64-B07E-642BC1515E98}"/>
                      </a:ext>
                    </a:extLst>
                  </p:cNvPr>
                  <p:cNvSpPr>
                    <a:spLocks/>
                  </p:cNvSpPr>
                  <p:nvPr/>
                </p:nvSpPr>
                <p:spPr bwMode="auto">
                  <a:xfrm>
                    <a:off x="2095" y="2049"/>
                    <a:ext cx="134" cy="133"/>
                  </a:xfrm>
                  <a:custGeom>
                    <a:avLst/>
                    <a:gdLst>
                      <a:gd name="T0" fmla="*/ 68 w 134"/>
                      <a:gd name="T1" fmla="*/ 133 h 133"/>
                      <a:gd name="T2" fmla="*/ 81 w 134"/>
                      <a:gd name="T3" fmla="*/ 132 h 133"/>
                      <a:gd name="T4" fmla="*/ 94 w 134"/>
                      <a:gd name="T5" fmla="*/ 128 h 133"/>
                      <a:gd name="T6" fmla="*/ 105 w 134"/>
                      <a:gd name="T7" fmla="*/ 122 h 133"/>
                      <a:gd name="T8" fmla="*/ 115 w 134"/>
                      <a:gd name="T9" fmla="*/ 113 h 133"/>
                      <a:gd name="T10" fmla="*/ 123 w 134"/>
                      <a:gd name="T11" fmla="*/ 103 h 133"/>
                      <a:gd name="T12" fmla="*/ 129 w 134"/>
                      <a:gd name="T13" fmla="*/ 92 h 133"/>
                      <a:gd name="T14" fmla="*/ 133 w 134"/>
                      <a:gd name="T15" fmla="*/ 80 h 133"/>
                      <a:gd name="T16" fmla="*/ 134 w 134"/>
                      <a:gd name="T17" fmla="*/ 66 h 133"/>
                      <a:gd name="T18" fmla="*/ 133 w 134"/>
                      <a:gd name="T19" fmla="*/ 53 h 133"/>
                      <a:gd name="T20" fmla="*/ 129 w 134"/>
                      <a:gd name="T21" fmla="*/ 40 h 133"/>
                      <a:gd name="T22" fmla="*/ 122 w 134"/>
                      <a:gd name="T23" fmla="*/ 29 h 133"/>
                      <a:gd name="T24" fmla="*/ 114 w 134"/>
                      <a:gd name="T25" fmla="*/ 19 h 133"/>
                      <a:gd name="T26" fmla="*/ 104 w 134"/>
                      <a:gd name="T27" fmla="*/ 11 h 133"/>
                      <a:gd name="T28" fmla="*/ 92 w 134"/>
                      <a:gd name="T29" fmla="*/ 5 h 133"/>
                      <a:gd name="T30" fmla="*/ 80 w 134"/>
                      <a:gd name="T31" fmla="*/ 1 h 133"/>
                      <a:gd name="T32" fmla="*/ 66 w 134"/>
                      <a:gd name="T33" fmla="*/ 0 h 133"/>
                      <a:gd name="T34" fmla="*/ 53 w 134"/>
                      <a:gd name="T35" fmla="*/ 1 h 133"/>
                      <a:gd name="T36" fmla="*/ 40 w 134"/>
                      <a:gd name="T37" fmla="*/ 5 h 133"/>
                      <a:gd name="T38" fmla="*/ 29 w 134"/>
                      <a:gd name="T39" fmla="*/ 11 h 133"/>
                      <a:gd name="T40" fmla="*/ 19 w 134"/>
                      <a:gd name="T41" fmla="*/ 20 h 133"/>
                      <a:gd name="T42" fmla="*/ 11 w 134"/>
                      <a:gd name="T43" fmla="*/ 30 h 133"/>
                      <a:gd name="T44" fmla="*/ 5 w 134"/>
                      <a:gd name="T45" fmla="*/ 41 h 133"/>
                      <a:gd name="T46" fmla="*/ 1 w 134"/>
                      <a:gd name="T47" fmla="*/ 54 h 133"/>
                      <a:gd name="T48" fmla="*/ 0 w 134"/>
                      <a:gd name="T49" fmla="*/ 67 h 133"/>
                      <a:gd name="T50" fmla="*/ 1 w 134"/>
                      <a:gd name="T51" fmla="*/ 80 h 133"/>
                      <a:gd name="T52" fmla="*/ 5 w 134"/>
                      <a:gd name="T53" fmla="*/ 93 h 133"/>
                      <a:gd name="T54" fmla="*/ 12 w 134"/>
                      <a:gd name="T55" fmla="*/ 104 h 133"/>
                      <a:gd name="T56" fmla="*/ 20 w 134"/>
                      <a:gd name="T57" fmla="*/ 114 h 133"/>
                      <a:gd name="T58" fmla="*/ 30 w 134"/>
                      <a:gd name="T59" fmla="*/ 122 h 133"/>
                      <a:gd name="T60" fmla="*/ 42 w 134"/>
                      <a:gd name="T61" fmla="*/ 128 h 133"/>
                      <a:gd name="T62" fmla="*/ 54 w 134"/>
                      <a:gd name="T63" fmla="*/ 132 h 133"/>
                      <a:gd name="T64" fmla="*/ 68 w 134"/>
                      <a:gd name="T65" fmla="*/ 133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3">
                        <a:moveTo>
                          <a:pt x="68" y="133"/>
                        </a:moveTo>
                        <a:lnTo>
                          <a:pt x="81" y="132"/>
                        </a:lnTo>
                        <a:lnTo>
                          <a:pt x="94" y="128"/>
                        </a:lnTo>
                        <a:lnTo>
                          <a:pt x="105" y="122"/>
                        </a:lnTo>
                        <a:lnTo>
                          <a:pt x="115" y="113"/>
                        </a:lnTo>
                        <a:lnTo>
                          <a:pt x="123" y="103"/>
                        </a:lnTo>
                        <a:lnTo>
                          <a:pt x="129" y="92"/>
                        </a:lnTo>
                        <a:lnTo>
                          <a:pt x="133" y="80"/>
                        </a:lnTo>
                        <a:lnTo>
                          <a:pt x="134" y="66"/>
                        </a:lnTo>
                        <a:lnTo>
                          <a:pt x="133" y="53"/>
                        </a:lnTo>
                        <a:lnTo>
                          <a:pt x="129" y="40"/>
                        </a:lnTo>
                        <a:lnTo>
                          <a:pt x="122" y="29"/>
                        </a:lnTo>
                        <a:lnTo>
                          <a:pt x="114" y="19"/>
                        </a:lnTo>
                        <a:lnTo>
                          <a:pt x="104" y="11"/>
                        </a:lnTo>
                        <a:lnTo>
                          <a:pt x="92" y="5"/>
                        </a:lnTo>
                        <a:lnTo>
                          <a:pt x="80" y="1"/>
                        </a:lnTo>
                        <a:lnTo>
                          <a:pt x="66" y="0"/>
                        </a:lnTo>
                        <a:lnTo>
                          <a:pt x="53" y="1"/>
                        </a:lnTo>
                        <a:lnTo>
                          <a:pt x="40" y="5"/>
                        </a:lnTo>
                        <a:lnTo>
                          <a:pt x="29" y="11"/>
                        </a:lnTo>
                        <a:lnTo>
                          <a:pt x="19" y="20"/>
                        </a:lnTo>
                        <a:lnTo>
                          <a:pt x="11" y="30"/>
                        </a:lnTo>
                        <a:lnTo>
                          <a:pt x="5" y="41"/>
                        </a:lnTo>
                        <a:lnTo>
                          <a:pt x="1" y="54"/>
                        </a:lnTo>
                        <a:lnTo>
                          <a:pt x="0" y="67"/>
                        </a:lnTo>
                        <a:lnTo>
                          <a:pt x="1" y="80"/>
                        </a:lnTo>
                        <a:lnTo>
                          <a:pt x="5" y="93"/>
                        </a:lnTo>
                        <a:lnTo>
                          <a:pt x="12" y="104"/>
                        </a:lnTo>
                        <a:lnTo>
                          <a:pt x="20" y="114"/>
                        </a:lnTo>
                        <a:lnTo>
                          <a:pt x="30" y="122"/>
                        </a:lnTo>
                        <a:lnTo>
                          <a:pt x="42" y="128"/>
                        </a:lnTo>
                        <a:lnTo>
                          <a:pt x="54" y="132"/>
                        </a:lnTo>
                        <a:lnTo>
                          <a:pt x="68" y="133"/>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1" name="Freeform 34">
                    <a:extLst>
                      <a:ext uri="{FF2B5EF4-FFF2-40B4-BE49-F238E27FC236}">
                        <a16:creationId xmlns:a16="http://schemas.microsoft.com/office/drawing/2014/main" id="{DE07104B-2B6E-4ADC-ADFD-8C5536E1AB7F}"/>
                      </a:ext>
                    </a:extLst>
                  </p:cNvPr>
                  <p:cNvSpPr>
                    <a:spLocks/>
                  </p:cNvSpPr>
                  <p:nvPr/>
                </p:nvSpPr>
                <p:spPr bwMode="auto">
                  <a:xfrm>
                    <a:off x="2120" y="2090"/>
                    <a:ext cx="31" cy="54"/>
                  </a:xfrm>
                  <a:custGeom>
                    <a:avLst/>
                    <a:gdLst>
                      <a:gd name="T0" fmla="*/ 16 w 31"/>
                      <a:gd name="T1" fmla="*/ 54 h 54"/>
                      <a:gd name="T2" fmla="*/ 19 w 31"/>
                      <a:gd name="T3" fmla="*/ 53 h 54"/>
                      <a:gd name="T4" fmla="*/ 22 w 31"/>
                      <a:gd name="T5" fmla="*/ 52 h 54"/>
                      <a:gd name="T6" fmla="*/ 27 w 31"/>
                      <a:gd name="T7" fmla="*/ 46 h 54"/>
                      <a:gd name="T8" fmla="*/ 30 w 31"/>
                      <a:gd name="T9" fmla="*/ 38 h 54"/>
                      <a:gd name="T10" fmla="*/ 31 w 31"/>
                      <a:gd name="T11" fmla="*/ 27 h 54"/>
                      <a:gd name="T12" fmla="*/ 30 w 31"/>
                      <a:gd name="T13" fmla="*/ 16 h 54"/>
                      <a:gd name="T14" fmla="*/ 26 w 31"/>
                      <a:gd name="T15" fmla="*/ 8 h 54"/>
                      <a:gd name="T16" fmla="*/ 21 w 31"/>
                      <a:gd name="T17" fmla="*/ 2 h 54"/>
                      <a:gd name="T18" fmla="*/ 18 w 31"/>
                      <a:gd name="T19" fmla="*/ 1 h 54"/>
                      <a:gd name="T20" fmla="*/ 15 w 31"/>
                      <a:gd name="T21" fmla="*/ 0 h 54"/>
                      <a:gd name="T22" fmla="*/ 12 w 31"/>
                      <a:gd name="T23" fmla="*/ 1 h 54"/>
                      <a:gd name="T24" fmla="*/ 9 w 31"/>
                      <a:gd name="T25" fmla="*/ 2 h 54"/>
                      <a:gd name="T26" fmla="*/ 5 w 31"/>
                      <a:gd name="T27" fmla="*/ 8 h 54"/>
                      <a:gd name="T28" fmla="*/ 1 w 31"/>
                      <a:gd name="T29" fmla="*/ 16 h 54"/>
                      <a:gd name="T30" fmla="*/ 0 w 31"/>
                      <a:gd name="T31" fmla="*/ 27 h 54"/>
                      <a:gd name="T32" fmla="*/ 1 w 31"/>
                      <a:gd name="T33" fmla="*/ 38 h 54"/>
                      <a:gd name="T34" fmla="*/ 5 w 31"/>
                      <a:gd name="T35" fmla="*/ 46 h 54"/>
                      <a:gd name="T36" fmla="*/ 10 w 31"/>
                      <a:gd name="T37" fmla="*/ 52 h 54"/>
                      <a:gd name="T38" fmla="*/ 13 w 31"/>
                      <a:gd name="T39" fmla="*/ 53 h 54"/>
                      <a:gd name="T40" fmla="*/ 16 w 31"/>
                      <a:gd name="T41" fmla="*/ 54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4">
                        <a:moveTo>
                          <a:pt x="16" y="54"/>
                        </a:moveTo>
                        <a:lnTo>
                          <a:pt x="19" y="53"/>
                        </a:lnTo>
                        <a:lnTo>
                          <a:pt x="22" y="52"/>
                        </a:lnTo>
                        <a:lnTo>
                          <a:pt x="27" y="46"/>
                        </a:lnTo>
                        <a:lnTo>
                          <a:pt x="30" y="38"/>
                        </a:lnTo>
                        <a:lnTo>
                          <a:pt x="31" y="27"/>
                        </a:lnTo>
                        <a:lnTo>
                          <a:pt x="30" y="16"/>
                        </a:lnTo>
                        <a:lnTo>
                          <a:pt x="26" y="8"/>
                        </a:lnTo>
                        <a:lnTo>
                          <a:pt x="21" y="2"/>
                        </a:lnTo>
                        <a:lnTo>
                          <a:pt x="18" y="1"/>
                        </a:lnTo>
                        <a:lnTo>
                          <a:pt x="15" y="0"/>
                        </a:lnTo>
                        <a:lnTo>
                          <a:pt x="12" y="1"/>
                        </a:lnTo>
                        <a:lnTo>
                          <a:pt x="9" y="2"/>
                        </a:lnTo>
                        <a:lnTo>
                          <a:pt x="5" y="8"/>
                        </a:lnTo>
                        <a:lnTo>
                          <a:pt x="1" y="16"/>
                        </a:lnTo>
                        <a:lnTo>
                          <a:pt x="0" y="27"/>
                        </a:lnTo>
                        <a:lnTo>
                          <a:pt x="1" y="38"/>
                        </a:lnTo>
                        <a:lnTo>
                          <a:pt x="5" y="46"/>
                        </a:lnTo>
                        <a:lnTo>
                          <a:pt x="10" y="52"/>
                        </a:lnTo>
                        <a:lnTo>
                          <a:pt x="13" y="53"/>
                        </a:lnTo>
                        <a:lnTo>
                          <a:pt x="16" y="54"/>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2" name="Oval 35">
                    <a:extLst>
                      <a:ext uri="{FF2B5EF4-FFF2-40B4-BE49-F238E27FC236}">
                        <a16:creationId xmlns:a16="http://schemas.microsoft.com/office/drawing/2014/main" id="{6921FCF3-1621-429A-B9BD-3787C5FE99B9}"/>
                      </a:ext>
                    </a:extLst>
                  </p:cNvPr>
                  <p:cNvSpPr>
                    <a:spLocks noChangeArrowheads="1"/>
                  </p:cNvSpPr>
                  <p:nvPr/>
                </p:nvSpPr>
                <p:spPr bwMode="auto">
                  <a:xfrm>
                    <a:off x="2174" y="2090"/>
                    <a:ext cx="33" cy="5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3" name="Freeform 36">
                    <a:extLst>
                      <a:ext uri="{FF2B5EF4-FFF2-40B4-BE49-F238E27FC236}">
                        <a16:creationId xmlns:a16="http://schemas.microsoft.com/office/drawing/2014/main" id="{03EB38C5-AA9C-4499-B101-67196AB1C517}"/>
                      </a:ext>
                    </a:extLst>
                  </p:cNvPr>
                  <p:cNvSpPr>
                    <a:spLocks/>
                  </p:cNvSpPr>
                  <p:nvPr/>
                </p:nvSpPr>
                <p:spPr bwMode="auto">
                  <a:xfrm>
                    <a:off x="2002" y="2097"/>
                    <a:ext cx="134" cy="40"/>
                  </a:xfrm>
                  <a:custGeom>
                    <a:avLst/>
                    <a:gdLst>
                      <a:gd name="T0" fmla="*/ 127 w 134"/>
                      <a:gd name="T1" fmla="*/ 40 h 40"/>
                      <a:gd name="T2" fmla="*/ 130 w 134"/>
                      <a:gd name="T3" fmla="*/ 40 h 40"/>
                      <a:gd name="T4" fmla="*/ 132 w 134"/>
                      <a:gd name="T5" fmla="*/ 38 h 40"/>
                      <a:gd name="T6" fmla="*/ 134 w 134"/>
                      <a:gd name="T7" fmla="*/ 36 h 40"/>
                      <a:gd name="T8" fmla="*/ 134 w 134"/>
                      <a:gd name="T9" fmla="*/ 33 h 40"/>
                      <a:gd name="T10" fmla="*/ 134 w 134"/>
                      <a:gd name="T11" fmla="*/ 6 h 40"/>
                      <a:gd name="T12" fmla="*/ 134 w 134"/>
                      <a:gd name="T13" fmla="*/ 3 h 40"/>
                      <a:gd name="T14" fmla="*/ 132 w 134"/>
                      <a:gd name="T15" fmla="*/ 2 h 40"/>
                      <a:gd name="T16" fmla="*/ 127 w 134"/>
                      <a:gd name="T17" fmla="*/ 0 h 40"/>
                      <a:gd name="T18" fmla="*/ 7 w 134"/>
                      <a:gd name="T19" fmla="*/ 0 h 40"/>
                      <a:gd name="T20" fmla="*/ 4 w 134"/>
                      <a:gd name="T21" fmla="*/ 1 h 40"/>
                      <a:gd name="T22" fmla="*/ 2 w 134"/>
                      <a:gd name="T23" fmla="*/ 2 h 40"/>
                      <a:gd name="T24" fmla="*/ 1 w 134"/>
                      <a:gd name="T25" fmla="*/ 4 h 40"/>
                      <a:gd name="T26" fmla="*/ 0 w 134"/>
                      <a:gd name="T27" fmla="*/ 7 h 40"/>
                      <a:gd name="T28" fmla="*/ 0 w 134"/>
                      <a:gd name="T29" fmla="*/ 34 h 40"/>
                      <a:gd name="T30" fmla="*/ 1 w 134"/>
                      <a:gd name="T31" fmla="*/ 37 h 40"/>
                      <a:gd name="T32" fmla="*/ 2 w 134"/>
                      <a:gd name="T33" fmla="*/ 39 h 40"/>
                      <a:gd name="T34" fmla="*/ 7 w 134"/>
                      <a:gd name="T35" fmla="*/ 40 h 40"/>
                      <a:gd name="T36" fmla="*/ 127 w 134"/>
                      <a:gd name="T37" fmla="*/ 40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40">
                        <a:moveTo>
                          <a:pt x="127" y="40"/>
                        </a:moveTo>
                        <a:lnTo>
                          <a:pt x="130" y="40"/>
                        </a:lnTo>
                        <a:lnTo>
                          <a:pt x="132" y="38"/>
                        </a:lnTo>
                        <a:lnTo>
                          <a:pt x="134" y="36"/>
                        </a:lnTo>
                        <a:lnTo>
                          <a:pt x="134" y="33"/>
                        </a:lnTo>
                        <a:lnTo>
                          <a:pt x="134" y="6"/>
                        </a:lnTo>
                        <a:lnTo>
                          <a:pt x="134" y="3"/>
                        </a:lnTo>
                        <a:lnTo>
                          <a:pt x="132" y="2"/>
                        </a:lnTo>
                        <a:lnTo>
                          <a:pt x="127" y="0"/>
                        </a:lnTo>
                        <a:lnTo>
                          <a:pt x="7" y="0"/>
                        </a:lnTo>
                        <a:lnTo>
                          <a:pt x="4" y="1"/>
                        </a:lnTo>
                        <a:lnTo>
                          <a:pt x="2" y="2"/>
                        </a:lnTo>
                        <a:lnTo>
                          <a:pt x="1" y="4"/>
                        </a:lnTo>
                        <a:lnTo>
                          <a:pt x="0" y="7"/>
                        </a:lnTo>
                        <a:lnTo>
                          <a:pt x="0" y="34"/>
                        </a:lnTo>
                        <a:lnTo>
                          <a:pt x="1" y="37"/>
                        </a:lnTo>
                        <a:lnTo>
                          <a:pt x="2" y="39"/>
                        </a:lnTo>
                        <a:lnTo>
                          <a:pt x="7" y="40"/>
                        </a:lnTo>
                        <a:lnTo>
                          <a:pt x="127" y="4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sp>
        <p:nvSpPr>
          <p:cNvPr id="81959" name="Rectangle 39">
            <a:extLst>
              <a:ext uri="{FF2B5EF4-FFF2-40B4-BE49-F238E27FC236}">
                <a16:creationId xmlns:a16="http://schemas.microsoft.com/office/drawing/2014/main" id="{7DB1A878-EEE3-4022-87D4-16F0292CA544}"/>
              </a:ext>
            </a:extLst>
          </p:cNvPr>
          <p:cNvSpPr>
            <a:spLocks noChangeArrowheads="1"/>
          </p:cNvSpPr>
          <p:nvPr/>
        </p:nvSpPr>
        <p:spPr bwMode="auto">
          <a:xfrm>
            <a:off x="3810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GROUND TACKLE</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1</a:t>
            </a:r>
            <a:r>
              <a:rPr kumimoji="0" lang="en-US" altLang="en-US" sz="2400" b="1" i="1" u="none" strike="noStrike" kern="1200" cap="none" spc="0" normalizeH="0" baseline="3000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t>
            </a: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 LT</a:t>
            </a:r>
          </a:p>
        </p:txBody>
      </p:sp>
      <p:sp>
        <p:nvSpPr>
          <p:cNvPr id="18439" name="Rectangle 40">
            <a:extLst>
              <a:ext uri="{FF2B5EF4-FFF2-40B4-BE49-F238E27FC236}">
                <a16:creationId xmlns:a16="http://schemas.microsoft.com/office/drawing/2014/main" id="{C39FC1F8-DA16-4953-9A0D-47A3FEAB2CE5}"/>
              </a:ext>
            </a:extLst>
          </p:cNvPr>
          <p:cNvSpPr>
            <a:spLocks noChangeArrowheads="1"/>
          </p:cNvSpPr>
          <p:nvPr/>
        </p:nvSpPr>
        <p:spPr bwMode="auto">
          <a:xfrm flipH="1">
            <a:off x="1523996" y="1060968"/>
            <a:ext cx="7391403"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dirty="0">
                <a:ln>
                  <a:noFill/>
                </a:ln>
                <a:solidFill>
                  <a:srgbClr val="000000"/>
                </a:solidFill>
                <a:effectLst/>
                <a:uLnTx/>
                <a:uFillTx/>
                <a:latin typeface="Arial"/>
                <a:ea typeface="+mn-ea"/>
                <a:cs typeface="+mn-cs"/>
              </a:rPr>
              <a:t>Mooring </a:t>
            </a:r>
            <a:r>
              <a:rPr kumimoji="0" lang="en-US" altLang="en-US" sz="1500" b="1" i="0" u="none" strike="noStrike" kern="1200" cap="none" spc="0" normalizeH="0" baseline="0" noProof="0" dirty="0" err="1">
                <a:ln>
                  <a:noFill/>
                </a:ln>
                <a:solidFill>
                  <a:srgbClr val="000000"/>
                </a:solidFill>
                <a:effectLst/>
                <a:uLnTx/>
                <a:uFillTx/>
                <a:latin typeface="Arial"/>
                <a:ea typeface="+mn-ea"/>
                <a:cs typeface="+mn-cs"/>
              </a:rPr>
              <a:t>Config</a:t>
            </a:r>
            <a:r>
              <a:rPr kumimoji="0" lang="en-US" altLang="en-US" sz="1500" b="1" i="0" u="none" strike="noStrike" kern="1200" cap="none" spc="0" normalizeH="0" baseline="0" noProof="0" dirty="0">
                <a:ln>
                  <a:noFill/>
                </a:ln>
                <a:solidFill>
                  <a:srgbClr val="000000"/>
                </a:solidFill>
                <a:effectLst/>
                <a:uLnTx/>
                <a:uFillTx/>
                <a:latin typeface="Arial"/>
                <a:ea typeface="+mn-ea"/>
                <a:cs typeface="+mn-cs"/>
              </a:rPr>
              <a:t>:</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10 Standard (</a:t>
            </a:r>
            <a:r>
              <a:rPr kumimoji="0" lang="en-US" altLang="en-US" sz="1500" b="0" i="1" u="none" strike="noStrike" kern="1200" cap="none" spc="0" normalizeH="0" baseline="0" noProof="0" dirty="0">
                <a:ln>
                  <a:noFill/>
                </a:ln>
                <a:solidFill>
                  <a:srgbClr val="000000"/>
                </a:solidFill>
                <a:effectLst/>
                <a:uLnTx/>
                <a:uFillTx/>
                <a:latin typeface="Arial"/>
                <a:ea typeface="+mn-ea"/>
                <a:cs typeface="+mn-cs"/>
              </a:rPr>
              <a:t>Spectra</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Mooring Lines Singled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dirty="0">
                <a:ln>
                  <a:noFill/>
                </a:ln>
                <a:solidFill>
                  <a:srgbClr val="000000"/>
                </a:solidFill>
                <a:effectLst/>
                <a:uLnTx/>
                <a:uFillTx/>
                <a:latin typeface="Arial"/>
                <a:ea typeface="+mn-ea"/>
                <a:cs typeface="+mn-cs"/>
              </a:rPr>
              <a:t>Ready Anchor:</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Centerline - At the Dip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Secured with riding stopper and brake 				Chain compressor engaged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Wild cat disengaged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12 shots available,</a:t>
            </a:r>
            <a:r>
              <a:rPr kumimoji="0" lang="en-US" altLang="en-US" sz="15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 12</a:t>
            </a:r>
            <a:r>
              <a:rPr kumimoji="0" lang="en-US" altLang="en-US" sz="1500" b="1" i="0" u="none" strike="noStrike" kern="1200" cap="none" spc="0" normalizeH="0" baseline="3000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th</a:t>
            </a:r>
            <a:r>
              <a:rPr kumimoji="0" lang="en-US" altLang="en-US" sz="15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 </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shot is </a:t>
            </a:r>
            <a:r>
              <a:rPr kumimoji="0" lang="en-US" altLang="en-US" sz="15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a:ea typeface="+mn-ea"/>
                <a:cs typeface="+mn-cs"/>
              </a:rPr>
              <a:t>Red</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in color for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dirty="0">
                <a:ln>
                  <a:noFill/>
                </a:ln>
                <a:solidFill>
                  <a:srgbClr val="FF0000"/>
                </a:solidFill>
                <a:effectLst/>
                <a:uLnTx/>
                <a:uFillTx/>
                <a:latin typeface="Arial"/>
                <a:ea typeface="+mn-ea"/>
                <a:cs typeface="+mn-cs"/>
              </a:rPr>
              <a:t>                                                    </a:t>
            </a:r>
            <a:r>
              <a:rPr kumimoji="0" lang="en-US" altLang="en-US" sz="15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Arial"/>
                <a:ea typeface="+mn-ea"/>
                <a:cs typeface="+mn-cs"/>
              </a:rPr>
              <a:t>Danger</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and the </a:t>
            </a:r>
            <a:r>
              <a:rPr kumimoji="0" lang="en-US" altLang="en-US" sz="15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11</a:t>
            </a:r>
            <a:r>
              <a:rPr kumimoji="0" lang="en-US" altLang="en-US" sz="1500" b="1" i="0" u="none" strike="noStrike" kern="1200" cap="none" spc="0" normalizeH="0" baseline="3000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th</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shot is </a:t>
            </a:r>
            <a:r>
              <a:rPr kumimoji="0" lang="en-US" altLang="en-US" sz="15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yellow</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in color for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FFFF00"/>
                </a:solidFill>
                <a:effectLst/>
                <a:uLnTx/>
                <a:uFillTx/>
                <a:latin typeface="Arial"/>
                <a:ea typeface="+mn-ea"/>
                <a:cs typeface="+mn-cs"/>
              </a:rPr>
              <a:t>                                                    </a:t>
            </a:r>
            <a:r>
              <a:rPr kumimoji="0" lang="en-US" altLang="en-US" sz="15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Warning.  </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All personnel will stand clear of the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anchor when the </a:t>
            </a:r>
            <a:r>
              <a:rPr kumimoji="0" lang="en-US" altLang="en-US" sz="15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warning</a:t>
            </a:r>
            <a:r>
              <a:rPr kumimoji="0" lang="en-US" altLang="en-US" sz="15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 </a:t>
            </a:r>
            <a:r>
              <a:rPr kumimoji="0" lang="en-US" altLang="en-US" sz="15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shot</a:t>
            </a:r>
            <a:r>
              <a:rPr kumimoji="0" lang="en-US" altLang="en-US" sz="15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 </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appears. 1 shot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consists of 15 Fathoms or 90 Feet. 1 fathom is equal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to 6 feet.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dirty="0">
                <a:ln>
                  <a:noFill/>
                </a:ln>
                <a:solidFill>
                  <a:srgbClr val="000000"/>
                </a:solidFill>
                <a:effectLst/>
                <a:uLnTx/>
                <a:uFillTx/>
                <a:latin typeface="Arial"/>
                <a:ea typeface="+mn-ea"/>
                <a:cs typeface="+mn-cs"/>
              </a:rPr>
              <a:t>Bottom type:</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Sand and Mud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dirty="0" err="1">
                <a:ln>
                  <a:noFill/>
                </a:ln>
                <a:solidFill>
                  <a:srgbClr val="000000"/>
                </a:solidFill>
                <a:effectLst/>
                <a:uLnTx/>
                <a:uFillTx/>
                <a:latin typeface="Arial"/>
                <a:ea typeface="+mn-ea"/>
                <a:cs typeface="+mn-cs"/>
              </a:rPr>
              <a:t>Accom</a:t>
            </a:r>
            <a:r>
              <a:rPr kumimoji="0" lang="en-US" altLang="en-US" sz="1500" b="1" i="0" u="none" strike="noStrike" kern="1200" cap="none" spc="0" normalizeH="0" baseline="0" noProof="0" dirty="0">
                <a:ln>
                  <a:noFill/>
                </a:ln>
                <a:solidFill>
                  <a:srgbClr val="000000"/>
                </a:solidFill>
                <a:effectLst/>
                <a:uLnTx/>
                <a:uFillTx/>
                <a:latin typeface="Arial"/>
                <a:ea typeface="+mn-ea"/>
                <a:cs typeface="+mn-cs"/>
              </a:rPr>
              <a:t>. Ladder:         </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SERMC Repairs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dirty="0">
                <a:ln>
                  <a:noFill/>
                </a:ln>
                <a:solidFill>
                  <a:srgbClr val="000000"/>
                </a:solidFill>
                <a:effectLst/>
                <a:uLnTx/>
                <a:uFillTx/>
                <a:latin typeface="Arial"/>
                <a:ea typeface="+mn-ea"/>
                <a:cs typeface="+mn-cs"/>
              </a:rPr>
              <a:t>Windlass: 	</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Tested operational, then disengaged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5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dirty="0">
                <a:ln>
                  <a:noFill/>
                </a:ln>
                <a:solidFill>
                  <a:srgbClr val="000000"/>
                </a:solidFill>
                <a:effectLst/>
                <a:uLnTx/>
                <a:uFillTx/>
                <a:latin typeface="Arial"/>
                <a:ea typeface="+mn-ea"/>
                <a:cs typeface="+mn-cs"/>
              </a:rPr>
              <a:t>Ready lifeboat: </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500" b="1" i="0" u="none" strike="noStrike" kern="1200" cap="none" spc="0" normalizeH="0" baseline="0" noProof="0" dirty="0">
                <a:ln>
                  <a:noFill/>
                </a:ln>
                <a:solidFill>
                  <a:srgbClr val="000000"/>
                </a:solidFill>
                <a:effectLst/>
                <a:uLnTx/>
                <a:uFillTx/>
                <a:latin typeface="Arial"/>
                <a:ea typeface="+mn-ea"/>
                <a:cs typeface="+mn-cs"/>
              </a:rPr>
              <a:t>ZEKE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5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dirty="0">
                <a:ln>
                  <a:noFill/>
                </a:ln>
                <a:solidFill>
                  <a:srgbClr val="000000"/>
                </a:solidFill>
                <a:effectLst/>
                <a:uLnTx/>
                <a:uFillTx/>
                <a:latin typeface="Arial"/>
                <a:ea typeface="+mn-ea"/>
                <a:cs typeface="+mn-cs"/>
              </a:rPr>
              <a:t>Boats in Water:</a:t>
            </a:r>
            <a:r>
              <a:rPr kumimoji="0" lang="en-US" altLang="en-US" sz="1500" b="0" i="0" u="none" strike="noStrike" kern="1200" cap="none" spc="0" normalizeH="0" baseline="0" noProof="0" dirty="0">
                <a:ln>
                  <a:noFill/>
                </a:ln>
                <a:solidFill>
                  <a:srgbClr val="000000"/>
                </a:solidFill>
                <a:effectLst/>
                <a:uLnTx/>
                <a:uFillTx/>
                <a:latin typeface="Arial"/>
                <a:ea typeface="+mn-ea"/>
                <a:cs typeface="+mn-cs"/>
              </a:rPr>
              <a:t>		None</a:t>
            </a:r>
          </a:p>
        </p:txBody>
      </p:sp>
      <p:sp>
        <p:nvSpPr>
          <p:cNvPr id="18440" name="Line 13">
            <a:extLst>
              <a:ext uri="{FF2B5EF4-FFF2-40B4-BE49-F238E27FC236}">
                <a16:creationId xmlns:a16="http://schemas.microsoft.com/office/drawing/2014/main" id="{087FC53C-A33C-46FC-9B3A-7DA9F445BB5D}"/>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1" name="Line 14">
            <a:extLst>
              <a:ext uri="{FF2B5EF4-FFF2-40B4-BE49-F238E27FC236}">
                <a16:creationId xmlns:a16="http://schemas.microsoft.com/office/drawing/2014/main" id="{C4DB7B7F-2F26-4437-9B47-0274C2713D85}"/>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2" name="Rectangle 45">
            <a:extLst>
              <a:ext uri="{FF2B5EF4-FFF2-40B4-BE49-F238E27FC236}">
                <a16:creationId xmlns:a16="http://schemas.microsoft.com/office/drawing/2014/main" id="{1F8ACB42-1581-4F5F-B276-940CCD1141D7}"/>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Tree>
    <p:extLst>
      <p:ext uri="{BB962C8B-B14F-4D97-AF65-F5344CB8AC3E}">
        <p14:creationId xmlns:p14="http://schemas.microsoft.com/office/powerpoint/2010/main" val="577679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FB7C737C-09AB-4B8E-888C-9A4D79524FBE}"/>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18435" name="Group 2">
            <a:extLst>
              <a:ext uri="{FF2B5EF4-FFF2-40B4-BE49-F238E27FC236}">
                <a16:creationId xmlns:a16="http://schemas.microsoft.com/office/drawing/2014/main" id="{46A68FBC-B2AB-43B6-90EC-6A526B205DFF}"/>
              </a:ext>
            </a:extLst>
          </p:cNvPr>
          <p:cNvGrpSpPr>
            <a:grpSpLocks/>
          </p:cNvGrpSpPr>
          <p:nvPr/>
        </p:nvGrpSpPr>
        <p:grpSpPr bwMode="auto">
          <a:xfrm>
            <a:off x="311936" y="0"/>
            <a:ext cx="1295400" cy="6569075"/>
            <a:chOff x="3105" y="-3698"/>
            <a:chExt cx="1877" cy="8219"/>
          </a:xfrm>
        </p:grpSpPr>
        <p:pic>
          <p:nvPicPr>
            <p:cNvPr id="18443" name="Picture 3">
              <a:extLst>
                <a:ext uri="{FF2B5EF4-FFF2-40B4-BE49-F238E27FC236}">
                  <a16:creationId xmlns:a16="http://schemas.microsoft.com/office/drawing/2014/main" id="{5E3BB812-35A6-40FF-A04A-A2009CDF0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 y="1541"/>
              <a:ext cx="1877" cy="29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8444" name="Group 4">
              <a:extLst>
                <a:ext uri="{FF2B5EF4-FFF2-40B4-BE49-F238E27FC236}">
                  <a16:creationId xmlns:a16="http://schemas.microsoft.com/office/drawing/2014/main" id="{91C3D32E-AFFB-4456-9C05-588E22F65094}"/>
                </a:ext>
              </a:extLst>
            </p:cNvPr>
            <p:cNvGrpSpPr>
              <a:grpSpLocks/>
            </p:cNvGrpSpPr>
            <p:nvPr/>
          </p:nvGrpSpPr>
          <p:grpSpPr bwMode="auto">
            <a:xfrm rot="10735071">
              <a:off x="3790" y="-3698"/>
              <a:ext cx="497" cy="5509"/>
              <a:chOff x="3301" y="650"/>
              <a:chExt cx="302" cy="3121"/>
            </a:xfrm>
          </p:grpSpPr>
          <p:grpSp>
            <p:nvGrpSpPr>
              <p:cNvPr id="18445" name="Group 5">
                <a:extLst>
                  <a:ext uri="{FF2B5EF4-FFF2-40B4-BE49-F238E27FC236}">
                    <a16:creationId xmlns:a16="http://schemas.microsoft.com/office/drawing/2014/main" id="{AC661813-F9A4-4AD9-B545-FCF1674D7D57}"/>
                  </a:ext>
                </a:extLst>
              </p:cNvPr>
              <p:cNvGrpSpPr>
                <a:grpSpLocks/>
              </p:cNvGrpSpPr>
              <p:nvPr/>
            </p:nvGrpSpPr>
            <p:grpSpPr bwMode="auto">
              <a:xfrm rot="5520910">
                <a:off x="2655" y="1317"/>
                <a:ext cx="1615" cy="281"/>
                <a:chOff x="1111" y="2035"/>
                <a:chExt cx="583" cy="137"/>
              </a:xfrm>
            </p:grpSpPr>
            <p:grpSp>
              <p:nvGrpSpPr>
                <p:cNvPr id="18462" name="Group 6">
                  <a:extLst>
                    <a:ext uri="{FF2B5EF4-FFF2-40B4-BE49-F238E27FC236}">
                      <a16:creationId xmlns:a16="http://schemas.microsoft.com/office/drawing/2014/main" id="{39B13F94-3D2D-4876-B257-EB31E1C41627}"/>
                    </a:ext>
                  </a:extLst>
                </p:cNvPr>
                <p:cNvGrpSpPr>
                  <a:grpSpLocks/>
                </p:cNvGrpSpPr>
                <p:nvPr/>
              </p:nvGrpSpPr>
              <p:grpSpPr bwMode="auto">
                <a:xfrm>
                  <a:off x="1111" y="2042"/>
                  <a:ext cx="227" cy="130"/>
                  <a:chOff x="1111" y="2042"/>
                  <a:chExt cx="227" cy="130"/>
                </a:xfrm>
              </p:grpSpPr>
              <p:sp>
                <p:nvSpPr>
                  <p:cNvPr id="18473" name="Freeform 7">
                    <a:extLst>
                      <a:ext uri="{FF2B5EF4-FFF2-40B4-BE49-F238E27FC236}">
                        <a16:creationId xmlns:a16="http://schemas.microsoft.com/office/drawing/2014/main" id="{BB7D7D26-92FD-40C4-B2DB-9E521A7376BE}"/>
                      </a:ext>
                    </a:extLst>
                  </p:cNvPr>
                  <p:cNvSpPr>
                    <a:spLocks/>
                  </p:cNvSpPr>
                  <p:nvPr/>
                </p:nvSpPr>
                <p:spPr bwMode="auto">
                  <a:xfrm>
                    <a:off x="1204" y="2042"/>
                    <a:ext cx="134" cy="130"/>
                  </a:xfrm>
                  <a:custGeom>
                    <a:avLst/>
                    <a:gdLst>
                      <a:gd name="T0" fmla="*/ 65 w 134"/>
                      <a:gd name="T1" fmla="*/ 130 h 130"/>
                      <a:gd name="T2" fmla="*/ 79 w 134"/>
                      <a:gd name="T3" fmla="*/ 129 h 130"/>
                      <a:gd name="T4" fmla="*/ 91 w 134"/>
                      <a:gd name="T5" fmla="*/ 126 h 130"/>
                      <a:gd name="T6" fmla="*/ 103 w 134"/>
                      <a:gd name="T7" fmla="*/ 120 h 130"/>
                      <a:gd name="T8" fmla="*/ 113 w 134"/>
                      <a:gd name="T9" fmla="*/ 112 h 130"/>
                      <a:gd name="T10" fmla="*/ 122 w 134"/>
                      <a:gd name="T11" fmla="*/ 103 h 130"/>
                      <a:gd name="T12" fmla="*/ 128 w 134"/>
                      <a:gd name="T13" fmla="*/ 92 h 130"/>
                      <a:gd name="T14" fmla="*/ 132 w 134"/>
                      <a:gd name="T15" fmla="*/ 80 h 130"/>
                      <a:gd name="T16" fmla="*/ 134 w 134"/>
                      <a:gd name="T17" fmla="*/ 67 h 130"/>
                      <a:gd name="T18" fmla="*/ 133 w 134"/>
                      <a:gd name="T19" fmla="*/ 54 h 130"/>
                      <a:gd name="T20" fmla="*/ 130 w 134"/>
                      <a:gd name="T21" fmla="*/ 42 h 130"/>
                      <a:gd name="T22" fmla="*/ 124 w 134"/>
                      <a:gd name="T23" fmla="*/ 30 h 130"/>
                      <a:gd name="T24" fmla="*/ 116 w 134"/>
                      <a:gd name="T25" fmla="*/ 20 h 130"/>
                      <a:gd name="T26" fmla="*/ 106 w 134"/>
                      <a:gd name="T27" fmla="*/ 12 h 130"/>
                      <a:gd name="T28" fmla="*/ 95 w 134"/>
                      <a:gd name="T29" fmla="*/ 6 h 130"/>
                      <a:gd name="T30" fmla="*/ 82 w 134"/>
                      <a:gd name="T31" fmla="*/ 2 h 130"/>
                      <a:gd name="T32" fmla="*/ 69 w 134"/>
                      <a:gd name="T33" fmla="*/ 0 h 130"/>
                      <a:gd name="T34" fmla="*/ 55 w 134"/>
                      <a:gd name="T35" fmla="*/ 1 h 130"/>
                      <a:gd name="T36" fmla="*/ 43 w 134"/>
                      <a:gd name="T37" fmla="*/ 4 h 130"/>
                      <a:gd name="T38" fmla="*/ 31 w 134"/>
                      <a:gd name="T39" fmla="*/ 10 h 130"/>
                      <a:gd name="T40" fmla="*/ 21 w 134"/>
                      <a:gd name="T41" fmla="*/ 18 h 130"/>
                      <a:gd name="T42" fmla="*/ 13 w 134"/>
                      <a:gd name="T43" fmla="*/ 27 h 130"/>
                      <a:gd name="T44" fmla="*/ 6 w 134"/>
                      <a:gd name="T45" fmla="*/ 38 h 130"/>
                      <a:gd name="T46" fmla="*/ 2 w 134"/>
                      <a:gd name="T47" fmla="*/ 50 h 130"/>
                      <a:gd name="T48" fmla="*/ 0 w 134"/>
                      <a:gd name="T49" fmla="*/ 63 h 130"/>
                      <a:gd name="T50" fmla="*/ 1 w 134"/>
                      <a:gd name="T51" fmla="*/ 76 h 130"/>
                      <a:gd name="T52" fmla="*/ 5 w 134"/>
                      <a:gd name="T53" fmla="*/ 89 h 130"/>
                      <a:gd name="T54" fmla="*/ 10 w 134"/>
                      <a:gd name="T55" fmla="*/ 100 h 130"/>
                      <a:gd name="T56" fmla="*/ 18 w 134"/>
                      <a:gd name="T57" fmla="*/ 110 h 130"/>
                      <a:gd name="T58" fmla="*/ 28 w 134"/>
                      <a:gd name="T59" fmla="*/ 118 h 130"/>
                      <a:gd name="T60" fmla="*/ 39 w 134"/>
                      <a:gd name="T61" fmla="*/ 124 h 130"/>
                      <a:gd name="T62" fmla="*/ 52 w 134"/>
                      <a:gd name="T63" fmla="*/ 128 h 130"/>
                      <a:gd name="T64" fmla="*/ 65 w 134"/>
                      <a:gd name="T65" fmla="*/ 13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0">
                        <a:moveTo>
                          <a:pt x="65" y="130"/>
                        </a:moveTo>
                        <a:lnTo>
                          <a:pt x="79" y="129"/>
                        </a:lnTo>
                        <a:lnTo>
                          <a:pt x="91" y="126"/>
                        </a:lnTo>
                        <a:lnTo>
                          <a:pt x="103" y="120"/>
                        </a:lnTo>
                        <a:lnTo>
                          <a:pt x="113" y="112"/>
                        </a:lnTo>
                        <a:lnTo>
                          <a:pt x="122" y="103"/>
                        </a:lnTo>
                        <a:lnTo>
                          <a:pt x="128" y="92"/>
                        </a:lnTo>
                        <a:lnTo>
                          <a:pt x="132" y="80"/>
                        </a:lnTo>
                        <a:lnTo>
                          <a:pt x="134" y="67"/>
                        </a:lnTo>
                        <a:lnTo>
                          <a:pt x="133" y="54"/>
                        </a:lnTo>
                        <a:lnTo>
                          <a:pt x="130" y="42"/>
                        </a:lnTo>
                        <a:lnTo>
                          <a:pt x="124" y="30"/>
                        </a:lnTo>
                        <a:lnTo>
                          <a:pt x="116" y="20"/>
                        </a:lnTo>
                        <a:lnTo>
                          <a:pt x="106" y="12"/>
                        </a:lnTo>
                        <a:lnTo>
                          <a:pt x="95" y="6"/>
                        </a:lnTo>
                        <a:lnTo>
                          <a:pt x="82" y="2"/>
                        </a:lnTo>
                        <a:lnTo>
                          <a:pt x="69" y="0"/>
                        </a:lnTo>
                        <a:lnTo>
                          <a:pt x="55" y="1"/>
                        </a:lnTo>
                        <a:lnTo>
                          <a:pt x="43" y="4"/>
                        </a:lnTo>
                        <a:lnTo>
                          <a:pt x="31" y="10"/>
                        </a:lnTo>
                        <a:lnTo>
                          <a:pt x="21" y="18"/>
                        </a:lnTo>
                        <a:lnTo>
                          <a:pt x="13" y="27"/>
                        </a:lnTo>
                        <a:lnTo>
                          <a:pt x="6" y="38"/>
                        </a:lnTo>
                        <a:lnTo>
                          <a:pt x="2" y="50"/>
                        </a:lnTo>
                        <a:lnTo>
                          <a:pt x="0" y="63"/>
                        </a:lnTo>
                        <a:lnTo>
                          <a:pt x="1" y="76"/>
                        </a:lnTo>
                        <a:lnTo>
                          <a:pt x="5" y="89"/>
                        </a:lnTo>
                        <a:lnTo>
                          <a:pt x="10" y="100"/>
                        </a:lnTo>
                        <a:lnTo>
                          <a:pt x="18" y="110"/>
                        </a:lnTo>
                        <a:lnTo>
                          <a:pt x="28" y="118"/>
                        </a:lnTo>
                        <a:lnTo>
                          <a:pt x="39" y="124"/>
                        </a:lnTo>
                        <a:lnTo>
                          <a:pt x="52" y="128"/>
                        </a:lnTo>
                        <a:lnTo>
                          <a:pt x="65" y="13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4" name="Freeform 8">
                    <a:extLst>
                      <a:ext uri="{FF2B5EF4-FFF2-40B4-BE49-F238E27FC236}">
                        <a16:creationId xmlns:a16="http://schemas.microsoft.com/office/drawing/2014/main" id="{14349506-EB3D-4868-B7DE-7AE7ABC7CC3E}"/>
                      </a:ext>
                    </a:extLst>
                  </p:cNvPr>
                  <p:cNvSpPr>
                    <a:spLocks/>
                  </p:cNvSpPr>
                  <p:nvPr/>
                </p:nvSpPr>
                <p:spPr bwMode="auto">
                  <a:xfrm>
                    <a:off x="1228" y="2079"/>
                    <a:ext cx="31" cy="53"/>
                  </a:xfrm>
                  <a:custGeom>
                    <a:avLst/>
                    <a:gdLst>
                      <a:gd name="T0" fmla="*/ 15 w 31"/>
                      <a:gd name="T1" fmla="*/ 53 h 53"/>
                      <a:gd name="T2" fmla="*/ 18 w 31"/>
                      <a:gd name="T3" fmla="*/ 53 h 53"/>
                      <a:gd name="T4" fmla="*/ 21 w 31"/>
                      <a:gd name="T5" fmla="*/ 51 h 53"/>
                      <a:gd name="T6" fmla="*/ 26 w 31"/>
                      <a:gd name="T7" fmla="*/ 46 h 53"/>
                      <a:gd name="T8" fmla="*/ 30 w 31"/>
                      <a:gd name="T9" fmla="*/ 37 h 53"/>
                      <a:gd name="T10" fmla="*/ 31 w 31"/>
                      <a:gd name="T11" fmla="*/ 27 h 53"/>
                      <a:gd name="T12" fmla="*/ 30 w 31"/>
                      <a:gd name="T13" fmla="*/ 16 h 53"/>
                      <a:gd name="T14" fmla="*/ 27 w 31"/>
                      <a:gd name="T15" fmla="*/ 8 h 53"/>
                      <a:gd name="T16" fmla="*/ 22 w 31"/>
                      <a:gd name="T17" fmla="*/ 2 h 53"/>
                      <a:gd name="T18" fmla="*/ 19 w 31"/>
                      <a:gd name="T19" fmla="*/ 1 h 53"/>
                      <a:gd name="T20" fmla="*/ 16 w 31"/>
                      <a:gd name="T21" fmla="*/ 0 h 53"/>
                      <a:gd name="T22" fmla="*/ 13 w 31"/>
                      <a:gd name="T23" fmla="*/ 1 h 53"/>
                      <a:gd name="T24" fmla="*/ 10 w 31"/>
                      <a:gd name="T25" fmla="*/ 2 h 53"/>
                      <a:gd name="T26" fmla="*/ 5 w 31"/>
                      <a:gd name="T27" fmla="*/ 7 h 53"/>
                      <a:gd name="T28" fmla="*/ 1 w 31"/>
                      <a:gd name="T29" fmla="*/ 16 h 53"/>
                      <a:gd name="T30" fmla="*/ 0 w 31"/>
                      <a:gd name="T31" fmla="*/ 26 h 53"/>
                      <a:gd name="T32" fmla="*/ 1 w 31"/>
                      <a:gd name="T33" fmla="*/ 37 h 53"/>
                      <a:gd name="T34" fmla="*/ 4 w 31"/>
                      <a:gd name="T35" fmla="*/ 45 h 53"/>
                      <a:gd name="T36" fmla="*/ 9 w 31"/>
                      <a:gd name="T37" fmla="*/ 51 h 53"/>
                      <a:gd name="T38" fmla="*/ 12 w 31"/>
                      <a:gd name="T39" fmla="*/ 52 h 53"/>
                      <a:gd name="T40" fmla="*/ 15 w 31"/>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3">
                        <a:moveTo>
                          <a:pt x="15" y="53"/>
                        </a:moveTo>
                        <a:lnTo>
                          <a:pt x="18" y="53"/>
                        </a:lnTo>
                        <a:lnTo>
                          <a:pt x="21" y="51"/>
                        </a:lnTo>
                        <a:lnTo>
                          <a:pt x="26" y="46"/>
                        </a:lnTo>
                        <a:lnTo>
                          <a:pt x="30" y="37"/>
                        </a:lnTo>
                        <a:lnTo>
                          <a:pt x="31" y="27"/>
                        </a:lnTo>
                        <a:lnTo>
                          <a:pt x="30" y="16"/>
                        </a:lnTo>
                        <a:lnTo>
                          <a:pt x="27" y="8"/>
                        </a:lnTo>
                        <a:lnTo>
                          <a:pt x="22" y="2"/>
                        </a:lnTo>
                        <a:lnTo>
                          <a:pt x="19" y="1"/>
                        </a:lnTo>
                        <a:lnTo>
                          <a:pt x="16" y="0"/>
                        </a:lnTo>
                        <a:lnTo>
                          <a:pt x="13" y="1"/>
                        </a:lnTo>
                        <a:lnTo>
                          <a:pt x="10" y="2"/>
                        </a:lnTo>
                        <a:lnTo>
                          <a:pt x="5" y="7"/>
                        </a:lnTo>
                        <a:lnTo>
                          <a:pt x="1" y="16"/>
                        </a:lnTo>
                        <a:lnTo>
                          <a:pt x="0" y="26"/>
                        </a:lnTo>
                        <a:lnTo>
                          <a:pt x="1" y="37"/>
                        </a:lnTo>
                        <a:lnTo>
                          <a:pt x="4" y="45"/>
                        </a:lnTo>
                        <a:lnTo>
                          <a:pt x="9" y="51"/>
                        </a:lnTo>
                        <a:lnTo>
                          <a:pt x="12" y="52"/>
                        </a:lnTo>
                        <a:lnTo>
                          <a:pt x="15"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5" name="Freeform 9">
                    <a:extLst>
                      <a:ext uri="{FF2B5EF4-FFF2-40B4-BE49-F238E27FC236}">
                        <a16:creationId xmlns:a16="http://schemas.microsoft.com/office/drawing/2014/main" id="{50409231-C0CC-4BE8-9F36-915FE2A3BCDF}"/>
                      </a:ext>
                    </a:extLst>
                  </p:cNvPr>
                  <p:cNvSpPr>
                    <a:spLocks/>
                  </p:cNvSpPr>
                  <p:nvPr/>
                </p:nvSpPr>
                <p:spPr bwMode="auto">
                  <a:xfrm>
                    <a:off x="1282" y="2081"/>
                    <a:ext cx="32" cy="53"/>
                  </a:xfrm>
                  <a:custGeom>
                    <a:avLst/>
                    <a:gdLst>
                      <a:gd name="T0" fmla="*/ 15 w 32"/>
                      <a:gd name="T1" fmla="*/ 53 h 53"/>
                      <a:gd name="T2" fmla="*/ 18 w 32"/>
                      <a:gd name="T3" fmla="*/ 53 h 53"/>
                      <a:gd name="T4" fmla="*/ 21 w 32"/>
                      <a:gd name="T5" fmla="*/ 51 h 53"/>
                      <a:gd name="T6" fmla="*/ 27 w 32"/>
                      <a:gd name="T7" fmla="*/ 46 h 53"/>
                      <a:gd name="T8" fmla="*/ 31 w 32"/>
                      <a:gd name="T9" fmla="*/ 37 h 53"/>
                      <a:gd name="T10" fmla="*/ 32 w 32"/>
                      <a:gd name="T11" fmla="*/ 27 h 53"/>
                      <a:gd name="T12" fmla="*/ 31 w 32"/>
                      <a:gd name="T13" fmla="*/ 16 h 53"/>
                      <a:gd name="T14" fmla="*/ 28 w 32"/>
                      <a:gd name="T15" fmla="*/ 8 h 53"/>
                      <a:gd name="T16" fmla="*/ 23 w 32"/>
                      <a:gd name="T17" fmla="*/ 2 h 53"/>
                      <a:gd name="T18" fmla="*/ 20 w 32"/>
                      <a:gd name="T19" fmla="*/ 1 h 53"/>
                      <a:gd name="T20" fmla="*/ 17 w 32"/>
                      <a:gd name="T21" fmla="*/ 0 h 53"/>
                      <a:gd name="T22" fmla="*/ 14 w 32"/>
                      <a:gd name="T23" fmla="*/ 1 h 53"/>
                      <a:gd name="T24" fmla="*/ 11 w 32"/>
                      <a:gd name="T25" fmla="*/ 2 h 53"/>
                      <a:gd name="T26" fmla="*/ 5 w 32"/>
                      <a:gd name="T27" fmla="*/ 7 h 53"/>
                      <a:gd name="T28" fmla="*/ 1 w 32"/>
                      <a:gd name="T29" fmla="*/ 16 h 53"/>
                      <a:gd name="T30" fmla="*/ 0 w 32"/>
                      <a:gd name="T31" fmla="*/ 26 h 53"/>
                      <a:gd name="T32" fmla="*/ 1 w 32"/>
                      <a:gd name="T33" fmla="*/ 37 h 53"/>
                      <a:gd name="T34" fmla="*/ 4 w 32"/>
                      <a:gd name="T35" fmla="*/ 45 h 53"/>
                      <a:gd name="T36" fmla="*/ 9 w 32"/>
                      <a:gd name="T37" fmla="*/ 51 h 53"/>
                      <a:gd name="T38" fmla="*/ 12 w 32"/>
                      <a:gd name="T39" fmla="*/ 52 h 53"/>
                      <a:gd name="T40" fmla="*/ 15 w 32"/>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53">
                        <a:moveTo>
                          <a:pt x="15" y="53"/>
                        </a:moveTo>
                        <a:lnTo>
                          <a:pt x="18" y="53"/>
                        </a:lnTo>
                        <a:lnTo>
                          <a:pt x="21" y="51"/>
                        </a:lnTo>
                        <a:lnTo>
                          <a:pt x="27" y="46"/>
                        </a:lnTo>
                        <a:lnTo>
                          <a:pt x="31" y="37"/>
                        </a:lnTo>
                        <a:lnTo>
                          <a:pt x="32" y="27"/>
                        </a:lnTo>
                        <a:lnTo>
                          <a:pt x="31" y="16"/>
                        </a:lnTo>
                        <a:lnTo>
                          <a:pt x="28" y="8"/>
                        </a:lnTo>
                        <a:lnTo>
                          <a:pt x="23" y="2"/>
                        </a:lnTo>
                        <a:lnTo>
                          <a:pt x="20" y="1"/>
                        </a:lnTo>
                        <a:lnTo>
                          <a:pt x="17" y="0"/>
                        </a:lnTo>
                        <a:lnTo>
                          <a:pt x="14" y="1"/>
                        </a:lnTo>
                        <a:lnTo>
                          <a:pt x="11" y="2"/>
                        </a:lnTo>
                        <a:lnTo>
                          <a:pt x="5" y="7"/>
                        </a:lnTo>
                        <a:lnTo>
                          <a:pt x="1" y="16"/>
                        </a:lnTo>
                        <a:lnTo>
                          <a:pt x="0" y="26"/>
                        </a:lnTo>
                        <a:lnTo>
                          <a:pt x="1" y="37"/>
                        </a:lnTo>
                        <a:lnTo>
                          <a:pt x="4" y="45"/>
                        </a:lnTo>
                        <a:lnTo>
                          <a:pt x="9" y="51"/>
                        </a:lnTo>
                        <a:lnTo>
                          <a:pt x="12" y="52"/>
                        </a:lnTo>
                        <a:lnTo>
                          <a:pt x="15"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6" name="Freeform 10">
                    <a:extLst>
                      <a:ext uri="{FF2B5EF4-FFF2-40B4-BE49-F238E27FC236}">
                        <a16:creationId xmlns:a16="http://schemas.microsoft.com/office/drawing/2014/main" id="{6734B211-B71B-46D0-9BFC-77BA5BC5845A}"/>
                      </a:ext>
                    </a:extLst>
                  </p:cNvPr>
                  <p:cNvSpPr>
                    <a:spLocks/>
                  </p:cNvSpPr>
                  <p:nvPr/>
                </p:nvSpPr>
                <p:spPr bwMode="auto">
                  <a:xfrm>
                    <a:off x="1111" y="2081"/>
                    <a:ext cx="134" cy="43"/>
                  </a:xfrm>
                  <a:custGeom>
                    <a:avLst/>
                    <a:gdLst>
                      <a:gd name="T0" fmla="*/ 127 w 134"/>
                      <a:gd name="T1" fmla="*/ 43 h 43"/>
                      <a:gd name="T2" fmla="*/ 130 w 134"/>
                      <a:gd name="T3" fmla="*/ 43 h 43"/>
                      <a:gd name="T4" fmla="*/ 132 w 134"/>
                      <a:gd name="T5" fmla="*/ 41 h 43"/>
                      <a:gd name="T6" fmla="*/ 134 w 134"/>
                      <a:gd name="T7" fmla="*/ 36 h 43"/>
                      <a:gd name="T8" fmla="*/ 134 w 134"/>
                      <a:gd name="T9" fmla="*/ 10 h 43"/>
                      <a:gd name="T10" fmla="*/ 133 w 134"/>
                      <a:gd name="T11" fmla="*/ 6 h 43"/>
                      <a:gd name="T12" fmla="*/ 131 w 134"/>
                      <a:gd name="T13" fmla="*/ 5 h 43"/>
                      <a:gd name="T14" fmla="*/ 128 w 134"/>
                      <a:gd name="T15" fmla="*/ 4 h 43"/>
                      <a:gd name="T16" fmla="*/ 7 w 134"/>
                      <a:gd name="T17" fmla="*/ 0 h 43"/>
                      <a:gd name="T18" fmla="*/ 4 w 134"/>
                      <a:gd name="T19" fmla="*/ 1 h 43"/>
                      <a:gd name="T20" fmla="*/ 2 w 134"/>
                      <a:gd name="T21" fmla="*/ 2 h 43"/>
                      <a:gd name="T22" fmla="*/ 0 w 134"/>
                      <a:gd name="T23" fmla="*/ 7 h 43"/>
                      <a:gd name="T24" fmla="*/ 0 w 134"/>
                      <a:gd name="T25" fmla="*/ 33 h 43"/>
                      <a:gd name="T26" fmla="*/ 2 w 134"/>
                      <a:gd name="T27" fmla="*/ 37 h 43"/>
                      <a:gd name="T28" fmla="*/ 3 w 134"/>
                      <a:gd name="T29" fmla="*/ 39 h 43"/>
                      <a:gd name="T30" fmla="*/ 6 w 134"/>
                      <a:gd name="T31" fmla="*/ 39 h 43"/>
                      <a:gd name="T32" fmla="*/ 127 w 134"/>
                      <a:gd name="T33" fmla="*/ 43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4" h="43">
                        <a:moveTo>
                          <a:pt x="127" y="43"/>
                        </a:moveTo>
                        <a:lnTo>
                          <a:pt x="130" y="43"/>
                        </a:lnTo>
                        <a:lnTo>
                          <a:pt x="132" y="41"/>
                        </a:lnTo>
                        <a:lnTo>
                          <a:pt x="134" y="36"/>
                        </a:lnTo>
                        <a:lnTo>
                          <a:pt x="134" y="10"/>
                        </a:lnTo>
                        <a:lnTo>
                          <a:pt x="133" y="6"/>
                        </a:lnTo>
                        <a:lnTo>
                          <a:pt x="131" y="5"/>
                        </a:lnTo>
                        <a:lnTo>
                          <a:pt x="128" y="4"/>
                        </a:lnTo>
                        <a:lnTo>
                          <a:pt x="7" y="0"/>
                        </a:lnTo>
                        <a:lnTo>
                          <a:pt x="4" y="1"/>
                        </a:lnTo>
                        <a:lnTo>
                          <a:pt x="2" y="2"/>
                        </a:lnTo>
                        <a:lnTo>
                          <a:pt x="0" y="7"/>
                        </a:lnTo>
                        <a:lnTo>
                          <a:pt x="0" y="33"/>
                        </a:lnTo>
                        <a:lnTo>
                          <a:pt x="2" y="37"/>
                        </a:lnTo>
                        <a:lnTo>
                          <a:pt x="3" y="39"/>
                        </a:lnTo>
                        <a:lnTo>
                          <a:pt x="6" y="39"/>
                        </a:lnTo>
                        <a:lnTo>
                          <a:pt x="127" y="43"/>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8463" name="Group 11">
                  <a:extLst>
                    <a:ext uri="{FF2B5EF4-FFF2-40B4-BE49-F238E27FC236}">
                      <a16:creationId xmlns:a16="http://schemas.microsoft.com/office/drawing/2014/main" id="{1914FB23-AF20-4799-B57D-AD09EFBA4499}"/>
                    </a:ext>
                  </a:extLst>
                </p:cNvPr>
                <p:cNvGrpSpPr>
                  <a:grpSpLocks/>
                </p:cNvGrpSpPr>
                <p:nvPr/>
              </p:nvGrpSpPr>
              <p:grpSpPr bwMode="auto">
                <a:xfrm>
                  <a:off x="1289" y="2038"/>
                  <a:ext cx="228" cy="130"/>
                  <a:chOff x="1289" y="2038"/>
                  <a:chExt cx="228" cy="130"/>
                </a:xfrm>
              </p:grpSpPr>
              <p:sp>
                <p:nvSpPr>
                  <p:cNvPr id="18469" name="Freeform 12">
                    <a:extLst>
                      <a:ext uri="{FF2B5EF4-FFF2-40B4-BE49-F238E27FC236}">
                        <a16:creationId xmlns:a16="http://schemas.microsoft.com/office/drawing/2014/main" id="{F5B7CC7A-DBB6-471A-BC8F-F12ADBA21063}"/>
                      </a:ext>
                    </a:extLst>
                  </p:cNvPr>
                  <p:cNvSpPr>
                    <a:spLocks/>
                  </p:cNvSpPr>
                  <p:nvPr/>
                </p:nvSpPr>
                <p:spPr bwMode="auto">
                  <a:xfrm>
                    <a:off x="1383" y="2038"/>
                    <a:ext cx="134" cy="130"/>
                  </a:xfrm>
                  <a:custGeom>
                    <a:avLst/>
                    <a:gdLst>
                      <a:gd name="T0" fmla="*/ 69 w 134"/>
                      <a:gd name="T1" fmla="*/ 130 h 130"/>
                      <a:gd name="T2" fmla="*/ 82 w 134"/>
                      <a:gd name="T3" fmla="*/ 128 h 130"/>
                      <a:gd name="T4" fmla="*/ 95 w 134"/>
                      <a:gd name="T5" fmla="*/ 124 h 130"/>
                      <a:gd name="T6" fmla="*/ 106 w 134"/>
                      <a:gd name="T7" fmla="*/ 118 h 130"/>
                      <a:gd name="T8" fmla="*/ 116 w 134"/>
                      <a:gd name="T9" fmla="*/ 110 h 130"/>
                      <a:gd name="T10" fmla="*/ 124 w 134"/>
                      <a:gd name="T11" fmla="*/ 100 h 130"/>
                      <a:gd name="T12" fmla="*/ 130 w 134"/>
                      <a:gd name="T13" fmla="*/ 89 h 130"/>
                      <a:gd name="T14" fmla="*/ 133 w 134"/>
                      <a:gd name="T15" fmla="*/ 76 h 130"/>
                      <a:gd name="T16" fmla="*/ 134 w 134"/>
                      <a:gd name="T17" fmla="*/ 63 h 130"/>
                      <a:gd name="T18" fmla="*/ 132 w 134"/>
                      <a:gd name="T19" fmla="*/ 50 h 130"/>
                      <a:gd name="T20" fmla="*/ 128 w 134"/>
                      <a:gd name="T21" fmla="*/ 38 h 130"/>
                      <a:gd name="T22" fmla="*/ 122 w 134"/>
                      <a:gd name="T23" fmla="*/ 27 h 130"/>
                      <a:gd name="T24" fmla="*/ 113 w 134"/>
                      <a:gd name="T25" fmla="*/ 18 h 130"/>
                      <a:gd name="T26" fmla="*/ 103 w 134"/>
                      <a:gd name="T27" fmla="*/ 10 h 130"/>
                      <a:gd name="T28" fmla="*/ 91 w 134"/>
                      <a:gd name="T29" fmla="*/ 4 h 130"/>
                      <a:gd name="T30" fmla="*/ 79 w 134"/>
                      <a:gd name="T31" fmla="*/ 1 h 130"/>
                      <a:gd name="T32" fmla="*/ 65 w 134"/>
                      <a:gd name="T33" fmla="*/ 0 h 130"/>
                      <a:gd name="T34" fmla="*/ 52 w 134"/>
                      <a:gd name="T35" fmla="*/ 2 h 130"/>
                      <a:gd name="T36" fmla="*/ 39 w 134"/>
                      <a:gd name="T37" fmla="*/ 6 h 130"/>
                      <a:gd name="T38" fmla="*/ 28 w 134"/>
                      <a:gd name="T39" fmla="*/ 12 h 130"/>
                      <a:gd name="T40" fmla="*/ 18 w 134"/>
                      <a:gd name="T41" fmla="*/ 20 h 130"/>
                      <a:gd name="T42" fmla="*/ 10 w 134"/>
                      <a:gd name="T43" fmla="*/ 30 h 130"/>
                      <a:gd name="T44" fmla="*/ 5 w 134"/>
                      <a:gd name="T45" fmla="*/ 42 h 130"/>
                      <a:gd name="T46" fmla="*/ 1 w 134"/>
                      <a:gd name="T47" fmla="*/ 54 h 130"/>
                      <a:gd name="T48" fmla="*/ 0 w 134"/>
                      <a:gd name="T49" fmla="*/ 67 h 130"/>
                      <a:gd name="T50" fmla="*/ 2 w 134"/>
                      <a:gd name="T51" fmla="*/ 80 h 130"/>
                      <a:gd name="T52" fmla="*/ 6 w 134"/>
                      <a:gd name="T53" fmla="*/ 92 h 130"/>
                      <a:gd name="T54" fmla="*/ 13 w 134"/>
                      <a:gd name="T55" fmla="*/ 103 h 130"/>
                      <a:gd name="T56" fmla="*/ 21 w 134"/>
                      <a:gd name="T57" fmla="*/ 112 h 130"/>
                      <a:gd name="T58" fmla="*/ 31 w 134"/>
                      <a:gd name="T59" fmla="*/ 120 h 130"/>
                      <a:gd name="T60" fmla="*/ 43 w 134"/>
                      <a:gd name="T61" fmla="*/ 126 h 130"/>
                      <a:gd name="T62" fmla="*/ 55 w 134"/>
                      <a:gd name="T63" fmla="*/ 129 h 130"/>
                      <a:gd name="T64" fmla="*/ 69 w 134"/>
                      <a:gd name="T65" fmla="*/ 13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0">
                        <a:moveTo>
                          <a:pt x="69" y="130"/>
                        </a:moveTo>
                        <a:lnTo>
                          <a:pt x="82" y="128"/>
                        </a:lnTo>
                        <a:lnTo>
                          <a:pt x="95" y="124"/>
                        </a:lnTo>
                        <a:lnTo>
                          <a:pt x="106" y="118"/>
                        </a:lnTo>
                        <a:lnTo>
                          <a:pt x="116" y="110"/>
                        </a:lnTo>
                        <a:lnTo>
                          <a:pt x="124" y="100"/>
                        </a:lnTo>
                        <a:lnTo>
                          <a:pt x="130" y="89"/>
                        </a:lnTo>
                        <a:lnTo>
                          <a:pt x="133" y="76"/>
                        </a:lnTo>
                        <a:lnTo>
                          <a:pt x="134" y="63"/>
                        </a:lnTo>
                        <a:lnTo>
                          <a:pt x="132" y="50"/>
                        </a:lnTo>
                        <a:lnTo>
                          <a:pt x="128" y="38"/>
                        </a:lnTo>
                        <a:lnTo>
                          <a:pt x="122" y="27"/>
                        </a:lnTo>
                        <a:lnTo>
                          <a:pt x="113" y="18"/>
                        </a:lnTo>
                        <a:lnTo>
                          <a:pt x="103" y="10"/>
                        </a:lnTo>
                        <a:lnTo>
                          <a:pt x="91" y="4"/>
                        </a:lnTo>
                        <a:lnTo>
                          <a:pt x="79" y="1"/>
                        </a:lnTo>
                        <a:lnTo>
                          <a:pt x="65" y="0"/>
                        </a:lnTo>
                        <a:lnTo>
                          <a:pt x="52" y="2"/>
                        </a:lnTo>
                        <a:lnTo>
                          <a:pt x="39" y="6"/>
                        </a:lnTo>
                        <a:lnTo>
                          <a:pt x="28" y="12"/>
                        </a:lnTo>
                        <a:lnTo>
                          <a:pt x="18" y="20"/>
                        </a:lnTo>
                        <a:lnTo>
                          <a:pt x="10" y="30"/>
                        </a:lnTo>
                        <a:lnTo>
                          <a:pt x="5" y="42"/>
                        </a:lnTo>
                        <a:lnTo>
                          <a:pt x="1" y="54"/>
                        </a:lnTo>
                        <a:lnTo>
                          <a:pt x="0" y="67"/>
                        </a:lnTo>
                        <a:lnTo>
                          <a:pt x="2" y="80"/>
                        </a:lnTo>
                        <a:lnTo>
                          <a:pt x="6" y="92"/>
                        </a:lnTo>
                        <a:lnTo>
                          <a:pt x="13" y="103"/>
                        </a:lnTo>
                        <a:lnTo>
                          <a:pt x="21" y="112"/>
                        </a:lnTo>
                        <a:lnTo>
                          <a:pt x="31" y="120"/>
                        </a:lnTo>
                        <a:lnTo>
                          <a:pt x="43" y="126"/>
                        </a:lnTo>
                        <a:lnTo>
                          <a:pt x="55" y="129"/>
                        </a:lnTo>
                        <a:lnTo>
                          <a:pt x="69" y="13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0" name="Freeform 13">
                    <a:extLst>
                      <a:ext uri="{FF2B5EF4-FFF2-40B4-BE49-F238E27FC236}">
                        <a16:creationId xmlns:a16="http://schemas.microsoft.com/office/drawing/2014/main" id="{6DAEE189-59E0-4373-BC57-01C7CF5C307D}"/>
                      </a:ext>
                    </a:extLst>
                  </p:cNvPr>
                  <p:cNvSpPr>
                    <a:spLocks/>
                  </p:cNvSpPr>
                  <p:nvPr/>
                </p:nvSpPr>
                <p:spPr bwMode="auto">
                  <a:xfrm>
                    <a:off x="1407" y="2077"/>
                    <a:ext cx="31" cy="53"/>
                  </a:xfrm>
                  <a:custGeom>
                    <a:avLst/>
                    <a:gdLst>
                      <a:gd name="T0" fmla="*/ 16 w 31"/>
                      <a:gd name="T1" fmla="*/ 53 h 53"/>
                      <a:gd name="T2" fmla="*/ 19 w 31"/>
                      <a:gd name="T3" fmla="*/ 52 h 53"/>
                      <a:gd name="T4" fmla="*/ 22 w 31"/>
                      <a:gd name="T5" fmla="*/ 51 h 53"/>
                      <a:gd name="T6" fmla="*/ 27 w 31"/>
                      <a:gd name="T7" fmla="*/ 45 h 53"/>
                      <a:gd name="T8" fmla="*/ 30 w 31"/>
                      <a:gd name="T9" fmla="*/ 37 h 53"/>
                      <a:gd name="T10" fmla="*/ 31 w 31"/>
                      <a:gd name="T11" fmla="*/ 26 h 53"/>
                      <a:gd name="T12" fmla="*/ 29 w 31"/>
                      <a:gd name="T13" fmla="*/ 16 h 53"/>
                      <a:gd name="T14" fmla="*/ 26 w 31"/>
                      <a:gd name="T15" fmla="*/ 7 h 53"/>
                      <a:gd name="T16" fmla="*/ 21 w 31"/>
                      <a:gd name="T17" fmla="*/ 2 h 53"/>
                      <a:gd name="T18" fmla="*/ 18 w 31"/>
                      <a:gd name="T19" fmla="*/ 1 h 53"/>
                      <a:gd name="T20" fmla="*/ 15 w 31"/>
                      <a:gd name="T21" fmla="*/ 0 h 53"/>
                      <a:gd name="T22" fmla="*/ 12 w 31"/>
                      <a:gd name="T23" fmla="*/ 1 h 53"/>
                      <a:gd name="T24" fmla="*/ 9 w 31"/>
                      <a:gd name="T25" fmla="*/ 2 h 53"/>
                      <a:gd name="T26" fmla="*/ 4 w 31"/>
                      <a:gd name="T27" fmla="*/ 8 h 53"/>
                      <a:gd name="T28" fmla="*/ 1 w 31"/>
                      <a:gd name="T29" fmla="*/ 16 h 53"/>
                      <a:gd name="T30" fmla="*/ 0 w 31"/>
                      <a:gd name="T31" fmla="*/ 27 h 53"/>
                      <a:gd name="T32" fmla="*/ 2 w 31"/>
                      <a:gd name="T33" fmla="*/ 37 h 53"/>
                      <a:gd name="T34" fmla="*/ 5 w 31"/>
                      <a:gd name="T35" fmla="*/ 46 h 53"/>
                      <a:gd name="T36" fmla="*/ 10 w 31"/>
                      <a:gd name="T37" fmla="*/ 51 h 53"/>
                      <a:gd name="T38" fmla="*/ 13 w 31"/>
                      <a:gd name="T39" fmla="*/ 53 h 53"/>
                      <a:gd name="T40" fmla="*/ 16 w 31"/>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3">
                        <a:moveTo>
                          <a:pt x="16" y="53"/>
                        </a:moveTo>
                        <a:lnTo>
                          <a:pt x="19" y="52"/>
                        </a:lnTo>
                        <a:lnTo>
                          <a:pt x="22" y="51"/>
                        </a:lnTo>
                        <a:lnTo>
                          <a:pt x="27" y="45"/>
                        </a:lnTo>
                        <a:lnTo>
                          <a:pt x="30" y="37"/>
                        </a:lnTo>
                        <a:lnTo>
                          <a:pt x="31" y="26"/>
                        </a:lnTo>
                        <a:lnTo>
                          <a:pt x="29" y="16"/>
                        </a:lnTo>
                        <a:lnTo>
                          <a:pt x="26" y="7"/>
                        </a:lnTo>
                        <a:lnTo>
                          <a:pt x="21" y="2"/>
                        </a:lnTo>
                        <a:lnTo>
                          <a:pt x="18" y="1"/>
                        </a:lnTo>
                        <a:lnTo>
                          <a:pt x="15" y="0"/>
                        </a:lnTo>
                        <a:lnTo>
                          <a:pt x="12" y="1"/>
                        </a:lnTo>
                        <a:lnTo>
                          <a:pt x="9" y="2"/>
                        </a:lnTo>
                        <a:lnTo>
                          <a:pt x="4" y="8"/>
                        </a:lnTo>
                        <a:lnTo>
                          <a:pt x="1" y="16"/>
                        </a:lnTo>
                        <a:lnTo>
                          <a:pt x="0" y="27"/>
                        </a:lnTo>
                        <a:lnTo>
                          <a:pt x="2" y="37"/>
                        </a:lnTo>
                        <a:lnTo>
                          <a:pt x="5" y="46"/>
                        </a:lnTo>
                        <a:lnTo>
                          <a:pt x="10" y="51"/>
                        </a:lnTo>
                        <a:lnTo>
                          <a:pt x="13" y="53"/>
                        </a:lnTo>
                        <a:lnTo>
                          <a:pt x="16"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1" name="Freeform 14">
                    <a:extLst>
                      <a:ext uri="{FF2B5EF4-FFF2-40B4-BE49-F238E27FC236}">
                        <a16:creationId xmlns:a16="http://schemas.microsoft.com/office/drawing/2014/main" id="{0CF4FE28-748B-4436-A659-99F0F296528F}"/>
                      </a:ext>
                    </a:extLst>
                  </p:cNvPr>
                  <p:cNvSpPr>
                    <a:spLocks/>
                  </p:cNvSpPr>
                  <p:nvPr/>
                </p:nvSpPr>
                <p:spPr bwMode="auto">
                  <a:xfrm>
                    <a:off x="1461" y="2075"/>
                    <a:ext cx="32" cy="53"/>
                  </a:xfrm>
                  <a:custGeom>
                    <a:avLst/>
                    <a:gdLst>
                      <a:gd name="T0" fmla="*/ 17 w 32"/>
                      <a:gd name="T1" fmla="*/ 53 h 53"/>
                      <a:gd name="T2" fmla="*/ 20 w 32"/>
                      <a:gd name="T3" fmla="*/ 52 h 53"/>
                      <a:gd name="T4" fmla="*/ 23 w 32"/>
                      <a:gd name="T5" fmla="*/ 51 h 53"/>
                      <a:gd name="T6" fmla="*/ 28 w 32"/>
                      <a:gd name="T7" fmla="*/ 45 h 53"/>
                      <a:gd name="T8" fmla="*/ 31 w 32"/>
                      <a:gd name="T9" fmla="*/ 37 h 53"/>
                      <a:gd name="T10" fmla="*/ 32 w 32"/>
                      <a:gd name="T11" fmla="*/ 26 h 53"/>
                      <a:gd name="T12" fmla="*/ 30 w 32"/>
                      <a:gd name="T13" fmla="*/ 16 h 53"/>
                      <a:gd name="T14" fmla="*/ 27 w 32"/>
                      <a:gd name="T15" fmla="*/ 7 h 53"/>
                      <a:gd name="T16" fmla="*/ 21 w 32"/>
                      <a:gd name="T17" fmla="*/ 2 h 53"/>
                      <a:gd name="T18" fmla="*/ 18 w 32"/>
                      <a:gd name="T19" fmla="*/ 1 h 53"/>
                      <a:gd name="T20" fmla="*/ 15 w 32"/>
                      <a:gd name="T21" fmla="*/ 0 h 53"/>
                      <a:gd name="T22" fmla="*/ 12 w 32"/>
                      <a:gd name="T23" fmla="*/ 1 h 53"/>
                      <a:gd name="T24" fmla="*/ 9 w 32"/>
                      <a:gd name="T25" fmla="*/ 2 h 53"/>
                      <a:gd name="T26" fmla="*/ 4 w 32"/>
                      <a:gd name="T27" fmla="*/ 8 h 53"/>
                      <a:gd name="T28" fmla="*/ 1 w 32"/>
                      <a:gd name="T29" fmla="*/ 16 h 53"/>
                      <a:gd name="T30" fmla="*/ 0 w 32"/>
                      <a:gd name="T31" fmla="*/ 27 h 53"/>
                      <a:gd name="T32" fmla="*/ 2 w 32"/>
                      <a:gd name="T33" fmla="*/ 37 h 53"/>
                      <a:gd name="T34" fmla="*/ 6 w 32"/>
                      <a:gd name="T35" fmla="*/ 46 h 53"/>
                      <a:gd name="T36" fmla="*/ 11 w 32"/>
                      <a:gd name="T37" fmla="*/ 51 h 53"/>
                      <a:gd name="T38" fmla="*/ 14 w 32"/>
                      <a:gd name="T39" fmla="*/ 53 h 53"/>
                      <a:gd name="T40" fmla="*/ 17 w 32"/>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53">
                        <a:moveTo>
                          <a:pt x="17" y="53"/>
                        </a:moveTo>
                        <a:lnTo>
                          <a:pt x="20" y="52"/>
                        </a:lnTo>
                        <a:lnTo>
                          <a:pt x="23" y="51"/>
                        </a:lnTo>
                        <a:lnTo>
                          <a:pt x="28" y="45"/>
                        </a:lnTo>
                        <a:lnTo>
                          <a:pt x="31" y="37"/>
                        </a:lnTo>
                        <a:lnTo>
                          <a:pt x="32" y="26"/>
                        </a:lnTo>
                        <a:lnTo>
                          <a:pt x="30" y="16"/>
                        </a:lnTo>
                        <a:lnTo>
                          <a:pt x="27" y="7"/>
                        </a:lnTo>
                        <a:lnTo>
                          <a:pt x="21" y="2"/>
                        </a:lnTo>
                        <a:lnTo>
                          <a:pt x="18" y="1"/>
                        </a:lnTo>
                        <a:lnTo>
                          <a:pt x="15" y="0"/>
                        </a:lnTo>
                        <a:lnTo>
                          <a:pt x="12" y="1"/>
                        </a:lnTo>
                        <a:lnTo>
                          <a:pt x="9" y="2"/>
                        </a:lnTo>
                        <a:lnTo>
                          <a:pt x="4" y="8"/>
                        </a:lnTo>
                        <a:lnTo>
                          <a:pt x="1" y="16"/>
                        </a:lnTo>
                        <a:lnTo>
                          <a:pt x="0" y="27"/>
                        </a:lnTo>
                        <a:lnTo>
                          <a:pt x="2" y="37"/>
                        </a:lnTo>
                        <a:lnTo>
                          <a:pt x="6" y="46"/>
                        </a:lnTo>
                        <a:lnTo>
                          <a:pt x="11" y="51"/>
                        </a:lnTo>
                        <a:lnTo>
                          <a:pt x="14" y="53"/>
                        </a:lnTo>
                        <a:lnTo>
                          <a:pt x="17"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72" name="Freeform 15">
                    <a:extLst>
                      <a:ext uri="{FF2B5EF4-FFF2-40B4-BE49-F238E27FC236}">
                        <a16:creationId xmlns:a16="http://schemas.microsoft.com/office/drawing/2014/main" id="{2C1B0B47-6CA9-47F2-89E5-3C46DB0A7E69}"/>
                      </a:ext>
                    </a:extLst>
                  </p:cNvPr>
                  <p:cNvSpPr>
                    <a:spLocks/>
                  </p:cNvSpPr>
                  <p:nvPr/>
                </p:nvSpPr>
                <p:spPr bwMode="auto">
                  <a:xfrm>
                    <a:off x="1289" y="2083"/>
                    <a:ext cx="134" cy="43"/>
                  </a:xfrm>
                  <a:custGeom>
                    <a:avLst/>
                    <a:gdLst>
                      <a:gd name="T0" fmla="*/ 128 w 134"/>
                      <a:gd name="T1" fmla="*/ 39 h 43"/>
                      <a:gd name="T2" fmla="*/ 131 w 134"/>
                      <a:gd name="T3" fmla="*/ 39 h 43"/>
                      <a:gd name="T4" fmla="*/ 133 w 134"/>
                      <a:gd name="T5" fmla="*/ 37 h 43"/>
                      <a:gd name="T6" fmla="*/ 134 w 134"/>
                      <a:gd name="T7" fmla="*/ 35 h 43"/>
                      <a:gd name="T8" fmla="*/ 134 w 134"/>
                      <a:gd name="T9" fmla="*/ 32 h 43"/>
                      <a:gd name="T10" fmla="*/ 134 w 134"/>
                      <a:gd name="T11" fmla="*/ 6 h 43"/>
                      <a:gd name="T12" fmla="*/ 131 w 134"/>
                      <a:gd name="T13" fmla="*/ 2 h 43"/>
                      <a:gd name="T14" fmla="*/ 129 w 134"/>
                      <a:gd name="T15" fmla="*/ 1 h 43"/>
                      <a:gd name="T16" fmla="*/ 127 w 134"/>
                      <a:gd name="T17" fmla="*/ 0 h 43"/>
                      <a:gd name="T18" fmla="*/ 6 w 134"/>
                      <a:gd name="T19" fmla="*/ 4 h 43"/>
                      <a:gd name="T20" fmla="*/ 3 w 134"/>
                      <a:gd name="T21" fmla="*/ 5 h 43"/>
                      <a:gd name="T22" fmla="*/ 1 w 134"/>
                      <a:gd name="T23" fmla="*/ 6 h 43"/>
                      <a:gd name="T24" fmla="*/ 0 w 134"/>
                      <a:gd name="T25" fmla="*/ 8 h 43"/>
                      <a:gd name="T26" fmla="*/ 0 w 134"/>
                      <a:gd name="T27" fmla="*/ 11 h 43"/>
                      <a:gd name="T28" fmla="*/ 0 w 134"/>
                      <a:gd name="T29" fmla="*/ 37 h 43"/>
                      <a:gd name="T30" fmla="*/ 3 w 134"/>
                      <a:gd name="T31" fmla="*/ 41 h 43"/>
                      <a:gd name="T32" fmla="*/ 5 w 134"/>
                      <a:gd name="T33" fmla="*/ 43 h 43"/>
                      <a:gd name="T34" fmla="*/ 7 w 134"/>
                      <a:gd name="T35" fmla="*/ 43 h 43"/>
                      <a:gd name="T36" fmla="*/ 128 w 134"/>
                      <a:gd name="T37" fmla="*/ 39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43">
                        <a:moveTo>
                          <a:pt x="128" y="39"/>
                        </a:moveTo>
                        <a:lnTo>
                          <a:pt x="131" y="39"/>
                        </a:lnTo>
                        <a:lnTo>
                          <a:pt x="133" y="37"/>
                        </a:lnTo>
                        <a:lnTo>
                          <a:pt x="134" y="35"/>
                        </a:lnTo>
                        <a:lnTo>
                          <a:pt x="134" y="32"/>
                        </a:lnTo>
                        <a:lnTo>
                          <a:pt x="134" y="6"/>
                        </a:lnTo>
                        <a:lnTo>
                          <a:pt x="131" y="2"/>
                        </a:lnTo>
                        <a:lnTo>
                          <a:pt x="129" y="1"/>
                        </a:lnTo>
                        <a:lnTo>
                          <a:pt x="127" y="0"/>
                        </a:lnTo>
                        <a:lnTo>
                          <a:pt x="6" y="4"/>
                        </a:lnTo>
                        <a:lnTo>
                          <a:pt x="3" y="5"/>
                        </a:lnTo>
                        <a:lnTo>
                          <a:pt x="1" y="6"/>
                        </a:lnTo>
                        <a:lnTo>
                          <a:pt x="0" y="8"/>
                        </a:lnTo>
                        <a:lnTo>
                          <a:pt x="0" y="11"/>
                        </a:lnTo>
                        <a:lnTo>
                          <a:pt x="0" y="37"/>
                        </a:lnTo>
                        <a:lnTo>
                          <a:pt x="3" y="41"/>
                        </a:lnTo>
                        <a:lnTo>
                          <a:pt x="5" y="43"/>
                        </a:lnTo>
                        <a:lnTo>
                          <a:pt x="7" y="43"/>
                        </a:lnTo>
                        <a:lnTo>
                          <a:pt x="128" y="39"/>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8464" name="Group 16">
                  <a:extLst>
                    <a:ext uri="{FF2B5EF4-FFF2-40B4-BE49-F238E27FC236}">
                      <a16:creationId xmlns:a16="http://schemas.microsoft.com/office/drawing/2014/main" id="{CD3FE157-CDDC-4418-B9A1-5B118E4EF511}"/>
                    </a:ext>
                  </a:extLst>
                </p:cNvPr>
                <p:cNvGrpSpPr>
                  <a:grpSpLocks/>
                </p:cNvGrpSpPr>
                <p:nvPr/>
              </p:nvGrpSpPr>
              <p:grpSpPr bwMode="auto">
                <a:xfrm>
                  <a:off x="1466" y="2035"/>
                  <a:ext cx="228" cy="130"/>
                  <a:chOff x="1466" y="2035"/>
                  <a:chExt cx="228" cy="130"/>
                </a:xfrm>
              </p:grpSpPr>
              <p:sp>
                <p:nvSpPr>
                  <p:cNvPr id="18465" name="Freeform 17">
                    <a:extLst>
                      <a:ext uri="{FF2B5EF4-FFF2-40B4-BE49-F238E27FC236}">
                        <a16:creationId xmlns:a16="http://schemas.microsoft.com/office/drawing/2014/main" id="{AEEC699B-69A2-48D7-BF4F-200CB12EC1A8}"/>
                      </a:ext>
                    </a:extLst>
                  </p:cNvPr>
                  <p:cNvSpPr>
                    <a:spLocks/>
                  </p:cNvSpPr>
                  <p:nvPr/>
                </p:nvSpPr>
                <p:spPr bwMode="auto">
                  <a:xfrm>
                    <a:off x="1560" y="2035"/>
                    <a:ext cx="134" cy="130"/>
                  </a:xfrm>
                  <a:custGeom>
                    <a:avLst/>
                    <a:gdLst>
                      <a:gd name="T0" fmla="*/ 69 w 134"/>
                      <a:gd name="T1" fmla="*/ 130 h 130"/>
                      <a:gd name="T2" fmla="*/ 82 w 134"/>
                      <a:gd name="T3" fmla="*/ 128 h 130"/>
                      <a:gd name="T4" fmla="*/ 95 w 134"/>
                      <a:gd name="T5" fmla="*/ 124 h 130"/>
                      <a:gd name="T6" fmla="*/ 106 w 134"/>
                      <a:gd name="T7" fmla="*/ 118 h 130"/>
                      <a:gd name="T8" fmla="*/ 116 w 134"/>
                      <a:gd name="T9" fmla="*/ 110 h 130"/>
                      <a:gd name="T10" fmla="*/ 124 w 134"/>
                      <a:gd name="T11" fmla="*/ 100 h 130"/>
                      <a:gd name="T12" fmla="*/ 130 w 134"/>
                      <a:gd name="T13" fmla="*/ 89 h 130"/>
                      <a:gd name="T14" fmla="*/ 133 w 134"/>
                      <a:gd name="T15" fmla="*/ 76 h 130"/>
                      <a:gd name="T16" fmla="*/ 134 w 134"/>
                      <a:gd name="T17" fmla="*/ 63 h 130"/>
                      <a:gd name="T18" fmla="*/ 132 w 134"/>
                      <a:gd name="T19" fmla="*/ 50 h 130"/>
                      <a:gd name="T20" fmla="*/ 128 w 134"/>
                      <a:gd name="T21" fmla="*/ 38 h 130"/>
                      <a:gd name="T22" fmla="*/ 122 w 134"/>
                      <a:gd name="T23" fmla="*/ 27 h 130"/>
                      <a:gd name="T24" fmla="*/ 113 w 134"/>
                      <a:gd name="T25" fmla="*/ 18 h 130"/>
                      <a:gd name="T26" fmla="*/ 103 w 134"/>
                      <a:gd name="T27" fmla="*/ 10 h 130"/>
                      <a:gd name="T28" fmla="*/ 91 w 134"/>
                      <a:gd name="T29" fmla="*/ 4 h 130"/>
                      <a:gd name="T30" fmla="*/ 79 w 134"/>
                      <a:gd name="T31" fmla="*/ 1 h 130"/>
                      <a:gd name="T32" fmla="*/ 65 w 134"/>
                      <a:gd name="T33" fmla="*/ 0 h 130"/>
                      <a:gd name="T34" fmla="*/ 52 w 134"/>
                      <a:gd name="T35" fmla="*/ 2 h 130"/>
                      <a:gd name="T36" fmla="*/ 39 w 134"/>
                      <a:gd name="T37" fmla="*/ 6 h 130"/>
                      <a:gd name="T38" fmla="*/ 28 w 134"/>
                      <a:gd name="T39" fmla="*/ 12 h 130"/>
                      <a:gd name="T40" fmla="*/ 18 w 134"/>
                      <a:gd name="T41" fmla="*/ 20 h 130"/>
                      <a:gd name="T42" fmla="*/ 10 w 134"/>
                      <a:gd name="T43" fmla="*/ 30 h 130"/>
                      <a:gd name="T44" fmla="*/ 5 w 134"/>
                      <a:gd name="T45" fmla="*/ 42 h 130"/>
                      <a:gd name="T46" fmla="*/ 1 w 134"/>
                      <a:gd name="T47" fmla="*/ 54 h 130"/>
                      <a:gd name="T48" fmla="*/ 0 w 134"/>
                      <a:gd name="T49" fmla="*/ 67 h 130"/>
                      <a:gd name="T50" fmla="*/ 2 w 134"/>
                      <a:gd name="T51" fmla="*/ 80 h 130"/>
                      <a:gd name="T52" fmla="*/ 6 w 134"/>
                      <a:gd name="T53" fmla="*/ 92 h 130"/>
                      <a:gd name="T54" fmla="*/ 13 w 134"/>
                      <a:gd name="T55" fmla="*/ 103 h 130"/>
                      <a:gd name="T56" fmla="*/ 21 w 134"/>
                      <a:gd name="T57" fmla="*/ 112 h 130"/>
                      <a:gd name="T58" fmla="*/ 31 w 134"/>
                      <a:gd name="T59" fmla="*/ 120 h 130"/>
                      <a:gd name="T60" fmla="*/ 43 w 134"/>
                      <a:gd name="T61" fmla="*/ 126 h 130"/>
                      <a:gd name="T62" fmla="*/ 55 w 134"/>
                      <a:gd name="T63" fmla="*/ 129 h 130"/>
                      <a:gd name="T64" fmla="*/ 69 w 134"/>
                      <a:gd name="T65" fmla="*/ 13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0">
                        <a:moveTo>
                          <a:pt x="69" y="130"/>
                        </a:moveTo>
                        <a:lnTo>
                          <a:pt x="82" y="128"/>
                        </a:lnTo>
                        <a:lnTo>
                          <a:pt x="95" y="124"/>
                        </a:lnTo>
                        <a:lnTo>
                          <a:pt x="106" y="118"/>
                        </a:lnTo>
                        <a:lnTo>
                          <a:pt x="116" y="110"/>
                        </a:lnTo>
                        <a:lnTo>
                          <a:pt x="124" y="100"/>
                        </a:lnTo>
                        <a:lnTo>
                          <a:pt x="130" y="89"/>
                        </a:lnTo>
                        <a:lnTo>
                          <a:pt x="133" y="76"/>
                        </a:lnTo>
                        <a:lnTo>
                          <a:pt x="134" y="63"/>
                        </a:lnTo>
                        <a:lnTo>
                          <a:pt x="132" y="50"/>
                        </a:lnTo>
                        <a:lnTo>
                          <a:pt x="128" y="38"/>
                        </a:lnTo>
                        <a:lnTo>
                          <a:pt x="122" y="27"/>
                        </a:lnTo>
                        <a:lnTo>
                          <a:pt x="113" y="18"/>
                        </a:lnTo>
                        <a:lnTo>
                          <a:pt x="103" y="10"/>
                        </a:lnTo>
                        <a:lnTo>
                          <a:pt x="91" y="4"/>
                        </a:lnTo>
                        <a:lnTo>
                          <a:pt x="79" y="1"/>
                        </a:lnTo>
                        <a:lnTo>
                          <a:pt x="65" y="0"/>
                        </a:lnTo>
                        <a:lnTo>
                          <a:pt x="52" y="2"/>
                        </a:lnTo>
                        <a:lnTo>
                          <a:pt x="39" y="6"/>
                        </a:lnTo>
                        <a:lnTo>
                          <a:pt x="28" y="12"/>
                        </a:lnTo>
                        <a:lnTo>
                          <a:pt x="18" y="20"/>
                        </a:lnTo>
                        <a:lnTo>
                          <a:pt x="10" y="30"/>
                        </a:lnTo>
                        <a:lnTo>
                          <a:pt x="5" y="42"/>
                        </a:lnTo>
                        <a:lnTo>
                          <a:pt x="1" y="54"/>
                        </a:lnTo>
                        <a:lnTo>
                          <a:pt x="0" y="67"/>
                        </a:lnTo>
                        <a:lnTo>
                          <a:pt x="2" y="80"/>
                        </a:lnTo>
                        <a:lnTo>
                          <a:pt x="6" y="92"/>
                        </a:lnTo>
                        <a:lnTo>
                          <a:pt x="13" y="103"/>
                        </a:lnTo>
                        <a:lnTo>
                          <a:pt x="21" y="112"/>
                        </a:lnTo>
                        <a:lnTo>
                          <a:pt x="31" y="120"/>
                        </a:lnTo>
                        <a:lnTo>
                          <a:pt x="43" y="126"/>
                        </a:lnTo>
                        <a:lnTo>
                          <a:pt x="55" y="129"/>
                        </a:lnTo>
                        <a:lnTo>
                          <a:pt x="69" y="13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6" name="Freeform 18">
                    <a:extLst>
                      <a:ext uri="{FF2B5EF4-FFF2-40B4-BE49-F238E27FC236}">
                        <a16:creationId xmlns:a16="http://schemas.microsoft.com/office/drawing/2014/main" id="{246CFD7A-7CA8-4342-9A2C-6A98DA3E1B18}"/>
                      </a:ext>
                    </a:extLst>
                  </p:cNvPr>
                  <p:cNvSpPr>
                    <a:spLocks/>
                  </p:cNvSpPr>
                  <p:nvPr/>
                </p:nvSpPr>
                <p:spPr bwMode="auto">
                  <a:xfrm>
                    <a:off x="1584" y="2074"/>
                    <a:ext cx="31" cy="53"/>
                  </a:xfrm>
                  <a:custGeom>
                    <a:avLst/>
                    <a:gdLst>
                      <a:gd name="T0" fmla="*/ 16 w 31"/>
                      <a:gd name="T1" fmla="*/ 53 h 53"/>
                      <a:gd name="T2" fmla="*/ 19 w 31"/>
                      <a:gd name="T3" fmla="*/ 52 h 53"/>
                      <a:gd name="T4" fmla="*/ 22 w 31"/>
                      <a:gd name="T5" fmla="*/ 51 h 53"/>
                      <a:gd name="T6" fmla="*/ 27 w 31"/>
                      <a:gd name="T7" fmla="*/ 45 h 53"/>
                      <a:gd name="T8" fmla="*/ 30 w 31"/>
                      <a:gd name="T9" fmla="*/ 37 h 53"/>
                      <a:gd name="T10" fmla="*/ 31 w 31"/>
                      <a:gd name="T11" fmla="*/ 26 h 53"/>
                      <a:gd name="T12" fmla="*/ 29 w 31"/>
                      <a:gd name="T13" fmla="*/ 16 h 53"/>
                      <a:gd name="T14" fmla="*/ 26 w 31"/>
                      <a:gd name="T15" fmla="*/ 7 h 53"/>
                      <a:gd name="T16" fmla="*/ 21 w 31"/>
                      <a:gd name="T17" fmla="*/ 2 h 53"/>
                      <a:gd name="T18" fmla="*/ 18 w 31"/>
                      <a:gd name="T19" fmla="*/ 1 h 53"/>
                      <a:gd name="T20" fmla="*/ 15 w 31"/>
                      <a:gd name="T21" fmla="*/ 0 h 53"/>
                      <a:gd name="T22" fmla="*/ 12 w 31"/>
                      <a:gd name="T23" fmla="*/ 1 h 53"/>
                      <a:gd name="T24" fmla="*/ 9 w 31"/>
                      <a:gd name="T25" fmla="*/ 2 h 53"/>
                      <a:gd name="T26" fmla="*/ 4 w 31"/>
                      <a:gd name="T27" fmla="*/ 8 h 53"/>
                      <a:gd name="T28" fmla="*/ 1 w 31"/>
                      <a:gd name="T29" fmla="*/ 16 h 53"/>
                      <a:gd name="T30" fmla="*/ 0 w 31"/>
                      <a:gd name="T31" fmla="*/ 27 h 53"/>
                      <a:gd name="T32" fmla="*/ 2 w 31"/>
                      <a:gd name="T33" fmla="*/ 37 h 53"/>
                      <a:gd name="T34" fmla="*/ 5 w 31"/>
                      <a:gd name="T35" fmla="*/ 46 h 53"/>
                      <a:gd name="T36" fmla="*/ 10 w 31"/>
                      <a:gd name="T37" fmla="*/ 51 h 53"/>
                      <a:gd name="T38" fmla="*/ 13 w 31"/>
                      <a:gd name="T39" fmla="*/ 53 h 53"/>
                      <a:gd name="T40" fmla="*/ 16 w 31"/>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3">
                        <a:moveTo>
                          <a:pt x="16" y="53"/>
                        </a:moveTo>
                        <a:lnTo>
                          <a:pt x="19" y="52"/>
                        </a:lnTo>
                        <a:lnTo>
                          <a:pt x="22" y="51"/>
                        </a:lnTo>
                        <a:lnTo>
                          <a:pt x="27" y="45"/>
                        </a:lnTo>
                        <a:lnTo>
                          <a:pt x="30" y="37"/>
                        </a:lnTo>
                        <a:lnTo>
                          <a:pt x="31" y="26"/>
                        </a:lnTo>
                        <a:lnTo>
                          <a:pt x="29" y="16"/>
                        </a:lnTo>
                        <a:lnTo>
                          <a:pt x="26" y="7"/>
                        </a:lnTo>
                        <a:lnTo>
                          <a:pt x="21" y="2"/>
                        </a:lnTo>
                        <a:lnTo>
                          <a:pt x="18" y="1"/>
                        </a:lnTo>
                        <a:lnTo>
                          <a:pt x="15" y="0"/>
                        </a:lnTo>
                        <a:lnTo>
                          <a:pt x="12" y="1"/>
                        </a:lnTo>
                        <a:lnTo>
                          <a:pt x="9" y="2"/>
                        </a:lnTo>
                        <a:lnTo>
                          <a:pt x="4" y="8"/>
                        </a:lnTo>
                        <a:lnTo>
                          <a:pt x="1" y="16"/>
                        </a:lnTo>
                        <a:lnTo>
                          <a:pt x="0" y="27"/>
                        </a:lnTo>
                        <a:lnTo>
                          <a:pt x="2" y="37"/>
                        </a:lnTo>
                        <a:lnTo>
                          <a:pt x="5" y="46"/>
                        </a:lnTo>
                        <a:lnTo>
                          <a:pt x="10" y="51"/>
                        </a:lnTo>
                        <a:lnTo>
                          <a:pt x="13" y="53"/>
                        </a:lnTo>
                        <a:lnTo>
                          <a:pt x="16"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7" name="Freeform 19">
                    <a:extLst>
                      <a:ext uri="{FF2B5EF4-FFF2-40B4-BE49-F238E27FC236}">
                        <a16:creationId xmlns:a16="http://schemas.microsoft.com/office/drawing/2014/main" id="{52BAD4AE-7A96-4D6F-B76F-74FCA67E95CC}"/>
                      </a:ext>
                    </a:extLst>
                  </p:cNvPr>
                  <p:cNvSpPr>
                    <a:spLocks/>
                  </p:cNvSpPr>
                  <p:nvPr/>
                </p:nvSpPr>
                <p:spPr bwMode="auto">
                  <a:xfrm>
                    <a:off x="1638" y="2072"/>
                    <a:ext cx="32" cy="53"/>
                  </a:xfrm>
                  <a:custGeom>
                    <a:avLst/>
                    <a:gdLst>
                      <a:gd name="T0" fmla="*/ 17 w 32"/>
                      <a:gd name="T1" fmla="*/ 53 h 53"/>
                      <a:gd name="T2" fmla="*/ 20 w 32"/>
                      <a:gd name="T3" fmla="*/ 52 h 53"/>
                      <a:gd name="T4" fmla="*/ 23 w 32"/>
                      <a:gd name="T5" fmla="*/ 51 h 53"/>
                      <a:gd name="T6" fmla="*/ 28 w 32"/>
                      <a:gd name="T7" fmla="*/ 45 h 53"/>
                      <a:gd name="T8" fmla="*/ 31 w 32"/>
                      <a:gd name="T9" fmla="*/ 37 h 53"/>
                      <a:gd name="T10" fmla="*/ 32 w 32"/>
                      <a:gd name="T11" fmla="*/ 26 h 53"/>
                      <a:gd name="T12" fmla="*/ 30 w 32"/>
                      <a:gd name="T13" fmla="*/ 16 h 53"/>
                      <a:gd name="T14" fmla="*/ 27 w 32"/>
                      <a:gd name="T15" fmla="*/ 7 h 53"/>
                      <a:gd name="T16" fmla="*/ 21 w 32"/>
                      <a:gd name="T17" fmla="*/ 2 h 53"/>
                      <a:gd name="T18" fmla="*/ 18 w 32"/>
                      <a:gd name="T19" fmla="*/ 1 h 53"/>
                      <a:gd name="T20" fmla="*/ 15 w 32"/>
                      <a:gd name="T21" fmla="*/ 0 h 53"/>
                      <a:gd name="T22" fmla="*/ 12 w 32"/>
                      <a:gd name="T23" fmla="*/ 1 h 53"/>
                      <a:gd name="T24" fmla="*/ 9 w 32"/>
                      <a:gd name="T25" fmla="*/ 2 h 53"/>
                      <a:gd name="T26" fmla="*/ 4 w 32"/>
                      <a:gd name="T27" fmla="*/ 8 h 53"/>
                      <a:gd name="T28" fmla="*/ 1 w 32"/>
                      <a:gd name="T29" fmla="*/ 16 h 53"/>
                      <a:gd name="T30" fmla="*/ 0 w 32"/>
                      <a:gd name="T31" fmla="*/ 27 h 53"/>
                      <a:gd name="T32" fmla="*/ 2 w 32"/>
                      <a:gd name="T33" fmla="*/ 37 h 53"/>
                      <a:gd name="T34" fmla="*/ 6 w 32"/>
                      <a:gd name="T35" fmla="*/ 46 h 53"/>
                      <a:gd name="T36" fmla="*/ 11 w 32"/>
                      <a:gd name="T37" fmla="*/ 51 h 53"/>
                      <a:gd name="T38" fmla="*/ 14 w 32"/>
                      <a:gd name="T39" fmla="*/ 53 h 53"/>
                      <a:gd name="T40" fmla="*/ 17 w 32"/>
                      <a:gd name="T41" fmla="*/ 53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53">
                        <a:moveTo>
                          <a:pt x="17" y="53"/>
                        </a:moveTo>
                        <a:lnTo>
                          <a:pt x="20" y="52"/>
                        </a:lnTo>
                        <a:lnTo>
                          <a:pt x="23" y="51"/>
                        </a:lnTo>
                        <a:lnTo>
                          <a:pt x="28" y="45"/>
                        </a:lnTo>
                        <a:lnTo>
                          <a:pt x="31" y="37"/>
                        </a:lnTo>
                        <a:lnTo>
                          <a:pt x="32" y="26"/>
                        </a:lnTo>
                        <a:lnTo>
                          <a:pt x="30" y="16"/>
                        </a:lnTo>
                        <a:lnTo>
                          <a:pt x="27" y="7"/>
                        </a:lnTo>
                        <a:lnTo>
                          <a:pt x="21" y="2"/>
                        </a:lnTo>
                        <a:lnTo>
                          <a:pt x="18" y="1"/>
                        </a:lnTo>
                        <a:lnTo>
                          <a:pt x="15" y="0"/>
                        </a:lnTo>
                        <a:lnTo>
                          <a:pt x="12" y="1"/>
                        </a:lnTo>
                        <a:lnTo>
                          <a:pt x="9" y="2"/>
                        </a:lnTo>
                        <a:lnTo>
                          <a:pt x="4" y="8"/>
                        </a:lnTo>
                        <a:lnTo>
                          <a:pt x="1" y="16"/>
                        </a:lnTo>
                        <a:lnTo>
                          <a:pt x="0" y="27"/>
                        </a:lnTo>
                        <a:lnTo>
                          <a:pt x="2" y="37"/>
                        </a:lnTo>
                        <a:lnTo>
                          <a:pt x="6" y="46"/>
                        </a:lnTo>
                        <a:lnTo>
                          <a:pt x="11" y="51"/>
                        </a:lnTo>
                        <a:lnTo>
                          <a:pt x="14" y="53"/>
                        </a:lnTo>
                        <a:lnTo>
                          <a:pt x="17" y="53"/>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8" name="Freeform 20">
                    <a:extLst>
                      <a:ext uri="{FF2B5EF4-FFF2-40B4-BE49-F238E27FC236}">
                        <a16:creationId xmlns:a16="http://schemas.microsoft.com/office/drawing/2014/main" id="{0208068D-04CF-46E8-B7E7-9F68FAF76D1F}"/>
                      </a:ext>
                    </a:extLst>
                  </p:cNvPr>
                  <p:cNvSpPr>
                    <a:spLocks/>
                  </p:cNvSpPr>
                  <p:nvPr/>
                </p:nvSpPr>
                <p:spPr bwMode="auto">
                  <a:xfrm>
                    <a:off x="1466" y="2080"/>
                    <a:ext cx="134" cy="43"/>
                  </a:xfrm>
                  <a:custGeom>
                    <a:avLst/>
                    <a:gdLst>
                      <a:gd name="T0" fmla="*/ 128 w 134"/>
                      <a:gd name="T1" fmla="*/ 39 h 43"/>
                      <a:gd name="T2" fmla="*/ 131 w 134"/>
                      <a:gd name="T3" fmla="*/ 39 h 43"/>
                      <a:gd name="T4" fmla="*/ 133 w 134"/>
                      <a:gd name="T5" fmla="*/ 37 h 43"/>
                      <a:gd name="T6" fmla="*/ 134 w 134"/>
                      <a:gd name="T7" fmla="*/ 35 h 43"/>
                      <a:gd name="T8" fmla="*/ 134 w 134"/>
                      <a:gd name="T9" fmla="*/ 32 h 43"/>
                      <a:gd name="T10" fmla="*/ 134 w 134"/>
                      <a:gd name="T11" fmla="*/ 6 h 43"/>
                      <a:gd name="T12" fmla="*/ 131 w 134"/>
                      <a:gd name="T13" fmla="*/ 2 h 43"/>
                      <a:gd name="T14" fmla="*/ 129 w 134"/>
                      <a:gd name="T15" fmla="*/ 1 h 43"/>
                      <a:gd name="T16" fmla="*/ 127 w 134"/>
                      <a:gd name="T17" fmla="*/ 0 h 43"/>
                      <a:gd name="T18" fmla="*/ 6 w 134"/>
                      <a:gd name="T19" fmla="*/ 4 h 43"/>
                      <a:gd name="T20" fmla="*/ 3 w 134"/>
                      <a:gd name="T21" fmla="*/ 5 h 43"/>
                      <a:gd name="T22" fmla="*/ 1 w 134"/>
                      <a:gd name="T23" fmla="*/ 6 h 43"/>
                      <a:gd name="T24" fmla="*/ 0 w 134"/>
                      <a:gd name="T25" fmla="*/ 8 h 43"/>
                      <a:gd name="T26" fmla="*/ 0 w 134"/>
                      <a:gd name="T27" fmla="*/ 11 h 43"/>
                      <a:gd name="T28" fmla="*/ 0 w 134"/>
                      <a:gd name="T29" fmla="*/ 37 h 43"/>
                      <a:gd name="T30" fmla="*/ 3 w 134"/>
                      <a:gd name="T31" fmla="*/ 41 h 43"/>
                      <a:gd name="T32" fmla="*/ 5 w 134"/>
                      <a:gd name="T33" fmla="*/ 43 h 43"/>
                      <a:gd name="T34" fmla="*/ 7 w 134"/>
                      <a:gd name="T35" fmla="*/ 43 h 43"/>
                      <a:gd name="T36" fmla="*/ 128 w 134"/>
                      <a:gd name="T37" fmla="*/ 39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43">
                        <a:moveTo>
                          <a:pt x="128" y="39"/>
                        </a:moveTo>
                        <a:lnTo>
                          <a:pt x="131" y="39"/>
                        </a:lnTo>
                        <a:lnTo>
                          <a:pt x="133" y="37"/>
                        </a:lnTo>
                        <a:lnTo>
                          <a:pt x="134" y="35"/>
                        </a:lnTo>
                        <a:lnTo>
                          <a:pt x="134" y="32"/>
                        </a:lnTo>
                        <a:lnTo>
                          <a:pt x="134" y="6"/>
                        </a:lnTo>
                        <a:lnTo>
                          <a:pt x="131" y="2"/>
                        </a:lnTo>
                        <a:lnTo>
                          <a:pt x="129" y="1"/>
                        </a:lnTo>
                        <a:lnTo>
                          <a:pt x="127" y="0"/>
                        </a:lnTo>
                        <a:lnTo>
                          <a:pt x="6" y="4"/>
                        </a:lnTo>
                        <a:lnTo>
                          <a:pt x="3" y="5"/>
                        </a:lnTo>
                        <a:lnTo>
                          <a:pt x="1" y="6"/>
                        </a:lnTo>
                        <a:lnTo>
                          <a:pt x="0" y="8"/>
                        </a:lnTo>
                        <a:lnTo>
                          <a:pt x="0" y="11"/>
                        </a:lnTo>
                        <a:lnTo>
                          <a:pt x="0" y="37"/>
                        </a:lnTo>
                        <a:lnTo>
                          <a:pt x="3" y="41"/>
                        </a:lnTo>
                        <a:lnTo>
                          <a:pt x="5" y="43"/>
                        </a:lnTo>
                        <a:lnTo>
                          <a:pt x="7" y="43"/>
                        </a:lnTo>
                        <a:lnTo>
                          <a:pt x="128" y="39"/>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18446" name="Group 21">
                <a:extLst>
                  <a:ext uri="{FF2B5EF4-FFF2-40B4-BE49-F238E27FC236}">
                    <a16:creationId xmlns:a16="http://schemas.microsoft.com/office/drawing/2014/main" id="{E0CA4088-8405-4344-A0A2-9CA8C733513D}"/>
                  </a:ext>
                </a:extLst>
              </p:cNvPr>
              <p:cNvGrpSpPr>
                <a:grpSpLocks/>
              </p:cNvGrpSpPr>
              <p:nvPr/>
            </p:nvGrpSpPr>
            <p:grpSpPr bwMode="auto">
              <a:xfrm rot="5324454">
                <a:off x="2633" y="2824"/>
                <a:ext cx="1615" cy="279"/>
                <a:chOff x="1646" y="2046"/>
                <a:chExt cx="583" cy="136"/>
              </a:xfrm>
            </p:grpSpPr>
            <p:grpSp>
              <p:nvGrpSpPr>
                <p:cNvPr id="18447" name="Group 22">
                  <a:extLst>
                    <a:ext uri="{FF2B5EF4-FFF2-40B4-BE49-F238E27FC236}">
                      <a16:creationId xmlns:a16="http://schemas.microsoft.com/office/drawing/2014/main" id="{B5BAA6E7-B602-451F-90B7-653CBDFA9FF9}"/>
                    </a:ext>
                  </a:extLst>
                </p:cNvPr>
                <p:cNvGrpSpPr>
                  <a:grpSpLocks/>
                </p:cNvGrpSpPr>
                <p:nvPr/>
              </p:nvGrpSpPr>
              <p:grpSpPr bwMode="auto">
                <a:xfrm>
                  <a:off x="1646" y="2046"/>
                  <a:ext cx="228" cy="133"/>
                  <a:chOff x="1646" y="2046"/>
                  <a:chExt cx="228" cy="133"/>
                </a:xfrm>
              </p:grpSpPr>
              <p:sp>
                <p:nvSpPr>
                  <p:cNvPr id="18458" name="Freeform 23">
                    <a:extLst>
                      <a:ext uri="{FF2B5EF4-FFF2-40B4-BE49-F238E27FC236}">
                        <a16:creationId xmlns:a16="http://schemas.microsoft.com/office/drawing/2014/main" id="{4A2790AF-66C2-4C49-8903-ADF7A3CF3F47}"/>
                      </a:ext>
                    </a:extLst>
                  </p:cNvPr>
                  <p:cNvSpPr>
                    <a:spLocks/>
                  </p:cNvSpPr>
                  <p:nvPr/>
                </p:nvSpPr>
                <p:spPr bwMode="auto">
                  <a:xfrm>
                    <a:off x="1740" y="2046"/>
                    <a:ext cx="134" cy="133"/>
                  </a:xfrm>
                  <a:custGeom>
                    <a:avLst/>
                    <a:gdLst>
                      <a:gd name="T0" fmla="*/ 63 w 134"/>
                      <a:gd name="T1" fmla="*/ 133 h 133"/>
                      <a:gd name="T2" fmla="*/ 77 w 134"/>
                      <a:gd name="T3" fmla="*/ 132 h 133"/>
                      <a:gd name="T4" fmla="*/ 89 w 134"/>
                      <a:gd name="T5" fmla="*/ 129 h 133"/>
                      <a:gd name="T6" fmla="*/ 101 w 134"/>
                      <a:gd name="T7" fmla="*/ 124 h 133"/>
                      <a:gd name="T8" fmla="*/ 112 w 134"/>
                      <a:gd name="T9" fmla="*/ 116 h 133"/>
                      <a:gd name="T10" fmla="*/ 120 w 134"/>
                      <a:gd name="T11" fmla="*/ 107 h 133"/>
                      <a:gd name="T12" fmla="*/ 127 w 134"/>
                      <a:gd name="T13" fmla="*/ 96 h 133"/>
                      <a:gd name="T14" fmla="*/ 132 w 134"/>
                      <a:gd name="T15" fmla="*/ 83 h 133"/>
                      <a:gd name="T16" fmla="*/ 134 w 134"/>
                      <a:gd name="T17" fmla="*/ 70 h 133"/>
                      <a:gd name="T18" fmla="*/ 133 w 134"/>
                      <a:gd name="T19" fmla="*/ 57 h 133"/>
                      <a:gd name="T20" fmla="*/ 130 w 134"/>
                      <a:gd name="T21" fmla="*/ 44 h 133"/>
                      <a:gd name="T22" fmla="*/ 125 w 134"/>
                      <a:gd name="T23" fmla="*/ 33 h 133"/>
                      <a:gd name="T24" fmla="*/ 117 w 134"/>
                      <a:gd name="T25" fmla="*/ 22 h 133"/>
                      <a:gd name="T26" fmla="*/ 108 w 134"/>
                      <a:gd name="T27" fmla="*/ 14 h 133"/>
                      <a:gd name="T28" fmla="*/ 97 w 134"/>
                      <a:gd name="T29" fmla="*/ 7 h 133"/>
                      <a:gd name="T30" fmla="*/ 84 w 134"/>
                      <a:gd name="T31" fmla="*/ 2 h 133"/>
                      <a:gd name="T32" fmla="*/ 71 w 134"/>
                      <a:gd name="T33" fmla="*/ 0 h 133"/>
                      <a:gd name="T34" fmla="*/ 57 w 134"/>
                      <a:gd name="T35" fmla="*/ 1 h 133"/>
                      <a:gd name="T36" fmla="*/ 45 w 134"/>
                      <a:gd name="T37" fmla="*/ 4 h 133"/>
                      <a:gd name="T38" fmla="*/ 33 w 134"/>
                      <a:gd name="T39" fmla="*/ 9 h 133"/>
                      <a:gd name="T40" fmla="*/ 22 w 134"/>
                      <a:gd name="T41" fmla="*/ 17 h 133"/>
                      <a:gd name="T42" fmla="*/ 14 w 134"/>
                      <a:gd name="T43" fmla="*/ 26 h 133"/>
                      <a:gd name="T44" fmla="*/ 7 w 134"/>
                      <a:gd name="T45" fmla="*/ 37 h 133"/>
                      <a:gd name="T46" fmla="*/ 2 w 134"/>
                      <a:gd name="T47" fmla="*/ 50 h 133"/>
                      <a:gd name="T48" fmla="*/ 0 w 134"/>
                      <a:gd name="T49" fmla="*/ 63 h 133"/>
                      <a:gd name="T50" fmla="*/ 1 w 134"/>
                      <a:gd name="T51" fmla="*/ 76 h 133"/>
                      <a:gd name="T52" fmla="*/ 4 w 134"/>
                      <a:gd name="T53" fmla="*/ 89 h 133"/>
                      <a:gd name="T54" fmla="*/ 9 w 134"/>
                      <a:gd name="T55" fmla="*/ 100 h 133"/>
                      <a:gd name="T56" fmla="*/ 17 w 134"/>
                      <a:gd name="T57" fmla="*/ 111 h 133"/>
                      <a:gd name="T58" fmla="*/ 26 w 134"/>
                      <a:gd name="T59" fmla="*/ 119 h 133"/>
                      <a:gd name="T60" fmla="*/ 37 w 134"/>
                      <a:gd name="T61" fmla="*/ 126 h 133"/>
                      <a:gd name="T62" fmla="*/ 50 w 134"/>
                      <a:gd name="T63" fmla="*/ 131 h 133"/>
                      <a:gd name="T64" fmla="*/ 63 w 134"/>
                      <a:gd name="T65" fmla="*/ 133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3">
                        <a:moveTo>
                          <a:pt x="63" y="133"/>
                        </a:moveTo>
                        <a:lnTo>
                          <a:pt x="77" y="132"/>
                        </a:lnTo>
                        <a:lnTo>
                          <a:pt x="89" y="129"/>
                        </a:lnTo>
                        <a:lnTo>
                          <a:pt x="101" y="124"/>
                        </a:lnTo>
                        <a:lnTo>
                          <a:pt x="112" y="116"/>
                        </a:lnTo>
                        <a:lnTo>
                          <a:pt x="120" y="107"/>
                        </a:lnTo>
                        <a:lnTo>
                          <a:pt x="127" y="96"/>
                        </a:lnTo>
                        <a:lnTo>
                          <a:pt x="132" y="83"/>
                        </a:lnTo>
                        <a:lnTo>
                          <a:pt x="134" y="70"/>
                        </a:lnTo>
                        <a:lnTo>
                          <a:pt x="133" y="57"/>
                        </a:lnTo>
                        <a:lnTo>
                          <a:pt x="130" y="44"/>
                        </a:lnTo>
                        <a:lnTo>
                          <a:pt x="125" y="33"/>
                        </a:lnTo>
                        <a:lnTo>
                          <a:pt x="117" y="22"/>
                        </a:lnTo>
                        <a:lnTo>
                          <a:pt x="108" y="14"/>
                        </a:lnTo>
                        <a:lnTo>
                          <a:pt x="97" y="7"/>
                        </a:lnTo>
                        <a:lnTo>
                          <a:pt x="84" y="2"/>
                        </a:lnTo>
                        <a:lnTo>
                          <a:pt x="71" y="0"/>
                        </a:lnTo>
                        <a:lnTo>
                          <a:pt x="57" y="1"/>
                        </a:lnTo>
                        <a:lnTo>
                          <a:pt x="45" y="4"/>
                        </a:lnTo>
                        <a:lnTo>
                          <a:pt x="33" y="9"/>
                        </a:lnTo>
                        <a:lnTo>
                          <a:pt x="22" y="17"/>
                        </a:lnTo>
                        <a:lnTo>
                          <a:pt x="14" y="26"/>
                        </a:lnTo>
                        <a:lnTo>
                          <a:pt x="7" y="37"/>
                        </a:lnTo>
                        <a:lnTo>
                          <a:pt x="2" y="50"/>
                        </a:lnTo>
                        <a:lnTo>
                          <a:pt x="0" y="63"/>
                        </a:lnTo>
                        <a:lnTo>
                          <a:pt x="1" y="76"/>
                        </a:lnTo>
                        <a:lnTo>
                          <a:pt x="4" y="89"/>
                        </a:lnTo>
                        <a:lnTo>
                          <a:pt x="9" y="100"/>
                        </a:lnTo>
                        <a:lnTo>
                          <a:pt x="17" y="111"/>
                        </a:lnTo>
                        <a:lnTo>
                          <a:pt x="26" y="119"/>
                        </a:lnTo>
                        <a:lnTo>
                          <a:pt x="37" y="126"/>
                        </a:lnTo>
                        <a:lnTo>
                          <a:pt x="50" y="131"/>
                        </a:lnTo>
                        <a:lnTo>
                          <a:pt x="63" y="133"/>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9" name="Freeform 24">
                    <a:extLst>
                      <a:ext uri="{FF2B5EF4-FFF2-40B4-BE49-F238E27FC236}">
                        <a16:creationId xmlns:a16="http://schemas.microsoft.com/office/drawing/2014/main" id="{5FA80264-F2AF-433F-81C4-3C63D643A643}"/>
                      </a:ext>
                    </a:extLst>
                  </p:cNvPr>
                  <p:cNvSpPr>
                    <a:spLocks/>
                  </p:cNvSpPr>
                  <p:nvPr/>
                </p:nvSpPr>
                <p:spPr bwMode="auto">
                  <a:xfrm>
                    <a:off x="1764" y="2086"/>
                    <a:ext cx="31" cy="54"/>
                  </a:xfrm>
                  <a:custGeom>
                    <a:avLst/>
                    <a:gdLst>
                      <a:gd name="T0" fmla="*/ 14 w 31"/>
                      <a:gd name="T1" fmla="*/ 54 h 54"/>
                      <a:gd name="T2" fmla="*/ 17 w 31"/>
                      <a:gd name="T3" fmla="*/ 54 h 54"/>
                      <a:gd name="T4" fmla="*/ 20 w 31"/>
                      <a:gd name="T5" fmla="*/ 52 h 54"/>
                      <a:gd name="T6" fmla="*/ 26 w 31"/>
                      <a:gd name="T7" fmla="*/ 47 h 54"/>
                      <a:gd name="T8" fmla="*/ 29 w 31"/>
                      <a:gd name="T9" fmla="*/ 38 h 54"/>
                      <a:gd name="T10" fmla="*/ 31 w 31"/>
                      <a:gd name="T11" fmla="*/ 28 h 54"/>
                      <a:gd name="T12" fmla="*/ 31 w 31"/>
                      <a:gd name="T13" fmla="*/ 17 h 54"/>
                      <a:gd name="T14" fmla="*/ 28 w 31"/>
                      <a:gd name="T15" fmla="*/ 9 h 54"/>
                      <a:gd name="T16" fmla="*/ 23 w 31"/>
                      <a:gd name="T17" fmla="*/ 3 h 54"/>
                      <a:gd name="T18" fmla="*/ 20 w 31"/>
                      <a:gd name="T19" fmla="*/ 1 h 54"/>
                      <a:gd name="T20" fmla="*/ 17 w 31"/>
                      <a:gd name="T21" fmla="*/ 0 h 54"/>
                      <a:gd name="T22" fmla="*/ 14 w 31"/>
                      <a:gd name="T23" fmla="*/ 1 h 54"/>
                      <a:gd name="T24" fmla="*/ 11 w 31"/>
                      <a:gd name="T25" fmla="*/ 2 h 54"/>
                      <a:gd name="T26" fmla="*/ 6 w 31"/>
                      <a:gd name="T27" fmla="*/ 7 h 54"/>
                      <a:gd name="T28" fmla="*/ 2 w 31"/>
                      <a:gd name="T29" fmla="*/ 16 h 54"/>
                      <a:gd name="T30" fmla="*/ 0 w 31"/>
                      <a:gd name="T31" fmla="*/ 26 h 54"/>
                      <a:gd name="T32" fmla="*/ 1 w 31"/>
                      <a:gd name="T33" fmla="*/ 37 h 54"/>
                      <a:gd name="T34" fmla="*/ 3 w 31"/>
                      <a:gd name="T35" fmla="*/ 45 h 54"/>
                      <a:gd name="T36" fmla="*/ 8 w 31"/>
                      <a:gd name="T37" fmla="*/ 51 h 54"/>
                      <a:gd name="T38" fmla="*/ 11 w 31"/>
                      <a:gd name="T39" fmla="*/ 53 h 54"/>
                      <a:gd name="T40" fmla="*/ 14 w 31"/>
                      <a:gd name="T41" fmla="*/ 54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4">
                        <a:moveTo>
                          <a:pt x="14" y="54"/>
                        </a:moveTo>
                        <a:lnTo>
                          <a:pt x="17" y="54"/>
                        </a:lnTo>
                        <a:lnTo>
                          <a:pt x="20" y="52"/>
                        </a:lnTo>
                        <a:lnTo>
                          <a:pt x="26" y="47"/>
                        </a:lnTo>
                        <a:lnTo>
                          <a:pt x="29" y="38"/>
                        </a:lnTo>
                        <a:lnTo>
                          <a:pt x="31" y="28"/>
                        </a:lnTo>
                        <a:lnTo>
                          <a:pt x="31" y="17"/>
                        </a:lnTo>
                        <a:lnTo>
                          <a:pt x="28" y="9"/>
                        </a:lnTo>
                        <a:lnTo>
                          <a:pt x="23" y="3"/>
                        </a:lnTo>
                        <a:lnTo>
                          <a:pt x="20" y="1"/>
                        </a:lnTo>
                        <a:lnTo>
                          <a:pt x="17" y="0"/>
                        </a:lnTo>
                        <a:lnTo>
                          <a:pt x="14" y="1"/>
                        </a:lnTo>
                        <a:lnTo>
                          <a:pt x="11" y="2"/>
                        </a:lnTo>
                        <a:lnTo>
                          <a:pt x="6" y="7"/>
                        </a:lnTo>
                        <a:lnTo>
                          <a:pt x="2" y="16"/>
                        </a:lnTo>
                        <a:lnTo>
                          <a:pt x="0" y="26"/>
                        </a:lnTo>
                        <a:lnTo>
                          <a:pt x="1" y="37"/>
                        </a:lnTo>
                        <a:lnTo>
                          <a:pt x="3" y="45"/>
                        </a:lnTo>
                        <a:lnTo>
                          <a:pt x="8" y="51"/>
                        </a:lnTo>
                        <a:lnTo>
                          <a:pt x="11" y="53"/>
                        </a:lnTo>
                        <a:lnTo>
                          <a:pt x="14" y="54"/>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0" name="Freeform 25">
                    <a:extLst>
                      <a:ext uri="{FF2B5EF4-FFF2-40B4-BE49-F238E27FC236}">
                        <a16:creationId xmlns:a16="http://schemas.microsoft.com/office/drawing/2014/main" id="{55DA95DC-8492-4B25-A5CE-99DB388707DF}"/>
                      </a:ext>
                    </a:extLst>
                  </p:cNvPr>
                  <p:cNvSpPr>
                    <a:spLocks/>
                  </p:cNvSpPr>
                  <p:nvPr/>
                </p:nvSpPr>
                <p:spPr bwMode="auto">
                  <a:xfrm>
                    <a:off x="1818" y="2089"/>
                    <a:ext cx="32" cy="54"/>
                  </a:xfrm>
                  <a:custGeom>
                    <a:avLst/>
                    <a:gdLst>
                      <a:gd name="T0" fmla="*/ 14 w 32"/>
                      <a:gd name="T1" fmla="*/ 54 h 54"/>
                      <a:gd name="T2" fmla="*/ 17 w 32"/>
                      <a:gd name="T3" fmla="*/ 54 h 54"/>
                      <a:gd name="T4" fmla="*/ 21 w 32"/>
                      <a:gd name="T5" fmla="*/ 52 h 54"/>
                      <a:gd name="T6" fmla="*/ 26 w 32"/>
                      <a:gd name="T7" fmla="*/ 47 h 54"/>
                      <a:gd name="T8" fmla="*/ 30 w 32"/>
                      <a:gd name="T9" fmla="*/ 38 h 54"/>
                      <a:gd name="T10" fmla="*/ 32 w 32"/>
                      <a:gd name="T11" fmla="*/ 28 h 54"/>
                      <a:gd name="T12" fmla="*/ 31 w 32"/>
                      <a:gd name="T13" fmla="*/ 17 h 54"/>
                      <a:gd name="T14" fmla="*/ 28 w 32"/>
                      <a:gd name="T15" fmla="*/ 9 h 54"/>
                      <a:gd name="T16" fmla="*/ 24 w 32"/>
                      <a:gd name="T17" fmla="*/ 3 h 54"/>
                      <a:gd name="T18" fmla="*/ 21 w 32"/>
                      <a:gd name="T19" fmla="*/ 1 h 54"/>
                      <a:gd name="T20" fmla="*/ 18 w 32"/>
                      <a:gd name="T21" fmla="*/ 0 h 54"/>
                      <a:gd name="T22" fmla="*/ 15 w 32"/>
                      <a:gd name="T23" fmla="*/ 1 h 54"/>
                      <a:gd name="T24" fmla="*/ 12 w 32"/>
                      <a:gd name="T25" fmla="*/ 2 h 54"/>
                      <a:gd name="T26" fmla="*/ 6 w 32"/>
                      <a:gd name="T27" fmla="*/ 7 h 54"/>
                      <a:gd name="T28" fmla="*/ 2 w 32"/>
                      <a:gd name="T29" fmla="*/ 16 h 54"/>
                      <a:gd name="T30" fmla="*/ 0 w 32"/>
                      <a:gd name="T31" fmla="*/ 26 h 54"/>
                      <a:gd name="T32" fmla="*/ 1 w 32"/>
                      <a:gd name="T33" fmla="*/ 37 h 54"/>
                      <a:gd name="T34" fmla="*/ 4 w 32"/>
                      <a:gd name="T35" fmla="*/ 45 h 54"/>
                      <a:gd name="T36" fmla="*/ 8 w 32"/>
                      <a:gd name="T37" fmla="*/ 51 h 54"/>
                      <a:gd name="T38" fmla="*/ 11 w 32"/>
                      <a:gd name="T39" fmla="*/ 53 h 54"/>
                      <a:gd name="T40" fmla="*/ 14 w 32"/>
                      <a:gd name="T41" fmla="*/ 54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54">
                        <a:moveTo>
                          <a:pt x="14" y="54"/>
                        </a:moveTo>
                        <a:lnTo>
                          <a:pt x="17" y="54"/>
                        </a:lnTo>
                        <a:lnTo>
                          <a:pt x="21" y="52"/>
                        </a:lnTo>
                        <a:lnTo>
                          <a:pt x="26" y="47"/>
                        </a:lnTo>
                        <a:lnTo>
                          <a:pt x="30" y="38"/>
                        </a:lnTo>
                        <a:lnTo>
                          <a:pt x="32" y="28"/>
                        </a:lnTo>
                        <a:lnTo>
                          <a:pt x="31" y="17"/>
                        </a:lnTo>
                        <a:lnTo>
                          <a:pt x="28" y="9"/>
                        </a:lnTo>
                        <a:lnTo>
                          <a:pt x="24" y="3"/>
                        </a:lnTo>
                        <a:lnTo>
                          <a:pt x="21" y="1"/>
                        </a:lnTo>
                        <a:lnTo>
                          <a:pt x="18" y="0"/>
                        </a:lnTo>
                        <a:lnTo>
                          <a:pt x="15" y="1"/>
                        </a:lnTo>
                        <a:lnTo>
                          <a:pt x="12" y="2"/>
                        </a:lnTo>
                        <a:lnTo>
                          <a:pt x="6" y="7"/>
                        </a:lnTo>
                        <a:lnTo>
                          <a:pt x="2" y="16"/>
                        </a:lnTo>
                        <a:lnTo>
                          <a:pt x="0" y="26"/>
                        </a:lnTo>
                        <a:lnTo>
                          <a:pt x="1" y="37"/>
                        </a:lnTo>
                        <a:lnTo>
                          <a:pt x="4" y="45"/>
                        </a:lnTo>
                        <a:lnTo>
                          <a:pt x="8" y="51"/>
                        </a:lnTo>
                        <a:lnTo>
                          <a:pt x="11" y="53"/>
                        </a:lnTo>
                        <a:lnTo>
                          <a:pt x="14" y="54"/>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61" name="Freeform 26">
                    <a:extLst>
                      <a:ext uri="{FF2B5EF4-FFF2-40B4-BE49-F238E27FC236}">
                        <a16:creationId xmlns:a16="http://schemas.microsoft.com/office/drawing/2014/main" id="{E0301126-3734-4006-BE3C-7563BA2569A6}"/>
                      </a:ext>
                    </a:extLst>
                  </p:cNvPr>
                  <p:cNvSpPr>
                    <a:spLocks/>
                  </p:cNvSpPr>
                  <p:nvPr/>
                </p:nvSpPr>
                <p:spPr bwMode="auto">
                  <a:xfrm>
                    <a:off x="1646" y="2085"/>
                    <a:ext cx="136" cy="46"/>
                  </a:xfrm>
                  <a:custGeom>
                    <a:avLst/>
                    <a:gdLst>
                      <a:gd name="T0" fmla="*/ 127 w 136"/>
                      <a:gd name="T1" fmla="*/ 46 h 46"/>
                      <a:gd name="T2" fmla="*/ 130 w 136"/>
                      <a:gd name="T3" fmla="*/ 46 h 46"/>
                      <a:gd name="T4" fmla="*/ 132 w 136"/>
                      <a:gd name="T5" fmla="*/ 45 h 46"/>
                      <a:gd name="T6" fmla="*/ 134 w 136"/>
                      <a:gd name="T7" fmla="*/ 43 h 46"/>
                      <a:gd name="T8" fmla="*/ 134 w 136"/>
                      <a:gd name="T9" fmla="*/ 40 h 46"/>
                      <a:gd name="T10" fmla="*/ 136 w 136"/>
                      <a:gd name="T11" fmla="*/ 13 h 46"/>
                      <a:gd name="T12" fmla="*/ 136 w 136"/>
                      <a:gd name="T13" fmla="*/ 11 h 46"/>
                      <a:gd name="T14" fmla="*/ 134 w 136"/>
                      <a:gd name="T15" fmla="*/ 9 h 46"/>
                      <a:gd name="T16" fmla="*/ 129 w 136"/>
                      <a:gd name="T17" fmla="*/ 6 h 46"/>
                      <a:gd name="T18" fmla="*/ 9 w 136"/>
                      <a:gd name="T19" fmla="*/ 0 h 46"/>
                      <a:gd name="T20" fmla="*/ 6 w 136"/>
                      <a:gd name="T21" fmla="*/ 0 h 46"/>
                      <a:gd name="T22" fmla="*/ 4 w 136"/>
                      <a:gd name="T23" fmla="*/ 1 h 46"/>
                      <a:gd name="T24" fmla="*/ 3 w 136"/>
                      <a:gd name="T25" fmla="*/ 3 h 46"/>
                      <a:gd name="T26" fmla="*/ 2 w 136"/>
                      <a:gd name="T27" fmla="*/ 6 h 46"/>
                      <a:gd name="T28" fmla="*/ 0 w 136"/>
                      <a:gd name="T29" fmla="*/ 33 h 46"/>
                      <a:gd name="T30" fmla="*/ 1 w 136"/>
                      <a:gd name="T31" fmla="*/ 35 h 46"/>
                      <a:gd name="T32" fmla="*/ 2 w 136"/>
                      <a:gd name="T33" fmla="*/ 37 h 46"/>
                      <a:gd name="T34" fmla="*/ 7 w 136"/>
                      <a:gd name="T35" fmla="*/ 40 h 46"/>
                      <a:gd name="T36" fmla="*/ 127 w 136"/>
                      <a:gd name="T37" fmla="*/ 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6" h="46">
                        <a:moveTo>
                          <a:pt x="127" y="46"/>
                        </a:moveTo>
                        <a:lnTo>
                          <a:pt x="130" y="46"/>
                        </a:lnTo>
                        <a:lnTo>
                          <a:pt x="132" y="45"/>
                        </a:lnTo>
                        <a:lnTo>
                          <a:pt x="134" y="43"/>
                        </a:lnTo>
                        <a:lnTo>
                          <a:pt x="134" y="40"/>
                        </a:lnTo>
                        <a:lnTo>
                          <a:pt x="136" y="13"/>
                        </a:lnTo>
                        <a:lnTo>
                          <a:pt x="136" y="11"/>
                        </a:lnTo>
                        <a:lnTo>
                          <a:pt x="134" y="9"/>
                        </a:lnTo>
                        <a:lnTo>
                          <a:pt x="129" y="6"/>
                        </a:lnTo>
                        <a:lnTo>
                          <a:pt x="9" y="0"/>
                        </a:lnTo>
                        <a:lnTo>
                          <a:pt x="6" y="0"/>
                        </a:lnTo>
                        <a:lnTo>
                          <a:pt x="4" y="1"/>
                        </a:lnTo>
                        <a:lnTo>
                          <a:pt x="3" y="3"/>
                        </a:lnTo>
                        <a:lnTo>
                          <a:pt x="2" y="6"/>
                        </a:lnTo>
                        <a:lnTo>
                          <a:pt x="0" y="33"/>
                        </a:lnTo>
                        <a:lnTo>
                          <a:pt x="1" y="35"/>
                        </a:lnTo>
                        <a:lnTo>
                          <a:pt x="2" y="37"/>
                        </a:lnTo>
                        <a:lnTo>
                          <a:pt x="7" y="40"/>
                        </a:lnTo>
                        <a:lnTo>
                          <a:pt x="127" y="46"/>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8448" name="Group 27">
                  <a:extLst>
                    <a:ext uri="{FF2B5EF4-FFF2-40B4-BE49-F238E27FC236}">
                      <a16:creationId xmlns:a16="http://schemas.microsoft.com/office/drawing/2014/main" id="{FEDF77F6-DBEE-4612-8648-76D51B36FBD8}"/>
                    </a:ext>
                  </a:extLst>
                </p:cNvPr>
                <p:cNvGrpSpPr>
                  <a:grpSpLocks/>
                </p:cNvGrpSpPr>
                <p:nvPr/>
              </p:nvGrpSpPr>
              <p:grpSpPr bwMode="auto">
                <a:xfrm>
                  <a:off x="1824" y="2047"/>
                  <a:ext cx="227" cy="133"/>
                  <a:chOff x="1824" y="2047"/>
                  <a:chExt cx="227" cy="133"/>
                </a:xfrm>
              </p:grpSpPr>
              <p:sp>
                <p:nvSpPr>
                  <p:cNvPr id="18454" name="Freeform 28">
                    <a:extLst>
                      <a:ext uri="{FF2B5EF4-FFF2-40B4-BE49-F238E27FC236}">
                        <a16:creationId xmlns:a16="http://schemas.microsoft.com/office/drawing/2014/main" id="{5AE2C2E6-628C-4C39-B894-2C84DBB88D13}"/>
                      </a:ext>
                    </a:extLst>
                  </p:cNvPr>
                  <p:cNvSpPr>
                    <a:spLocks/>
                  </p:cNvSpPr>
                  <p:nvPr/>
                </p:nvSpPr>
                <p:spPr bwMode="auto">
                  <a:xfrm>
                    <a:off x="1917" y="2047"/>
                    <a:ext cx="134" cy="133"/>
                  </a:xfrm>
                  <a:custGeom>
                    <a:avLst/>
                    <a:gdLst>
                      <a:gd name="T0" fmla="*/ 68 w 134"/>
                      <a:gd name="T1" fmla="*/ 133 h 133"/>
                      <a:gd name="T2" fmla="*/ 81 w 134"/>
                      <a:gd name="T3" fmla="*/ 132 h 133"/>
                      <a:gd name="T4" fmla="*/ 94 w 134"/>
                      <a:gd name="T5" fmla="*/ 128 h 133"/>
                      <a:gd name="T6" fmla="*/ 105 w 134"/>
                      <a:gd name="T7" fmla="*/ 122 h 133"/>
                      <a:gd name="T8" fmla="*/ 115 w 134"/>
                      <a:gd name="T9" fmla="*/ 113 h 133"/>
                      <a:gd name="T10" fmla="*/ 123 w 134"/>
                      <a:gd name="T11" fmla="*/ 103 h 133"/>
                      <a:gd name="T12" fmla="*/ 129 w 134"/>
                      <a:gd name="T13" fmla="*/ 92 h 133"/>
                      <a:gd name="T14" fmla="*/ 133 w 134"/>
                      <a:gd name="T15" fmla="*/ 80 h 133"/>
                      <a:gd name="T16" fmla="*/ 134 w 134"/>
                      <a:gd name="T17" fmla="*/ 66 h 133"/>
                      <a:gd name="T18" fmla="*/ 133 w 134"/>
                      <a:gd name="T19" fmla="*/ 53 h 133"/>
                      <a:gd name="T20" fmla="*/ 129 w 134"/>
                      <a:gd name="T21" fmla="*/ 40 h 133"/>
                      <a:gd name="T22" fmla="*/ 122 w 134"/>
                      <a:gd name="T23" fmla="*/ 29 h 133"/>
                      <a:gd name="T24" fmla="*/ 114 w 134"/>
                      <a:gd name="T25" fmla="*/ 19 h 133"/>
                      <a:gd name="T26" fmla="*/ 104 w 134"/>
                      <a:gd name="T27" fmla="*/ 11 h 133"/>
                      <a:gd name="T28" fmla="*/ 92 w 134"/>
                      <a:gd name="T29" fmla="*/ 5 h 133"/>
                      <a:gd name="T30" fmla="*/ 80 w 134"/>
                      <a:gd name="T31" fmla="*/ 1 h 133"/>
                      <a:gd name="T32" fmla="*/ 66 w 134"/>
                      <a:gd name="T33" fmla="*/ 0 h 133"/>
                      <a:gd name="T34" fmla="*/ 53 w 134"/>
                      <a:gd name="T35" fmla="*/ 1 h 133"/>
                      <a:gd name="T36" fmla="*/ 40 w 134"/>
                      <a:gd name="T37" fmla="*/ 5 h 133"/>
                      <a:gd name="T38" fmla="*/ 29 w 134"/>
                      <a:gd name="T39" fmla="*/ 11 h 133"/>
                      <a:gd name="T40" fmla="*/ 19 w 134"/>
                      <a:gd name="T41" fmla="*/ 20 h 133"/>
                      <a:gd name="T42" fmla="*/ 11 w 134"/>
                      <a:gd name="T43" fmla="*/ 30 h 133"/>
                      <a:gd name="T44" fmla="*/ 5 w 134"/>
                      <a:gd name="T45" fmla="*/ 41 h 133"/>
                      <a:gd name="T46" fmla="*/ 1 w 134"/>
                      <a:gd name="T47" fmla="*/ 54 h 133"/>
                      <a:gd name="T48" fmla="*/ 0 w 134"/>
                      <a:gd name="T49" fmla="*/ 67 h 133"/>
                      <a:gd name="T50" fmla="*/ 1 w 134"/>
                      <a:gd name="T51" fmla="*/ 80 h 133"/>
                      <a:gd name="T52" fmla="*/ 5 w 134"/>
                      <a:gd name="T53" fmla="*/ 93 h 133"/>
                      <a:gd name="T54" fmla="*/ 12 w 134"/>
                      <a:gd name="T55" fmla="*/ 104 h 133"/>
                      <a:gd name="T56" fmla="*/ 20 w 134"/>
                      <a:gd name="T57" fmla="*/ 114 h 133"/>
                      <a:gd name="T58" fmla="*/ 30 w 134"/>
                      <a:gd name="T59" fmla="*/ 122 h 133"/>
                      <a:gd name="T60" fmla="*/ 42 w 134"/>
                      <a:gd name="T61" fmla="*/ 128 h 133"/>
                      <a:gd name="T62" fmla="*/ 54 w 134"/>
                      <a:gd name="T63" fmla="*/ 132 h 133"/>
                      <a:gd name="T64" fmla="*/ 68 w 134"/>
                      <a:gd name="T65" fmla="*/ 133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3">
                        <a:moveTo>
                          <a:pt x="68" y="133"/>
                        </a:moveTo>
                        <a:lnTo>
                          <a:pt x="81" y="132"/>
                        </a:lnTo>
                        <a:lnTo>
                          <a:pt x="94" y="128"/>
                        </a:lnTo>
                        <a:lnTo>
                          <a:pt x="105" y="122"/>
                        </a:lnTo>
                        <a:lnTo>
                          <a:pt x="115" y="113"/>
                        </a:lnTo>
                        <a:lnTo>
                          <a:pt x="123" y="103"/>
                        </a:lnTo>
                        <a:lnTo>
                          <a:pt x="129" y="92"/>
                        </a:lnTo>
                        <a:lnTo>
                          <a:pt x="133" y="80"/>
                        </a:lnTo>
                        <a:lnTo>
                          <a:pt x="134" y="66"/>
                        </a:lnTo>
                        <a:lnTo>
                          <a:pt x="133" y="53"/>
                        </a:lnTo>
                        <a:lnTo>
                          <a:pt x="129" y="40"/>
                        </a:lnTo>
                        <a:lnTo>
                          <a:pt x="122" y="29"/>
                        </a:lnTo>
                        <a:lnTo>
                          <a:pt x="114" y="19"/>
                        </a:lnTo>
                        <a:lnTo>
                          <a:pt x="104" y="11"/>
                        </a:lnTo>
                        <a:lnTo>
                          <a:pt x="92" y="5"/>
                        </a:lnTo>
                        <a:lnTo>
                          <a:pt x="80" y="1"/>
                        </a:lnTo>
                        <a:lnTo>
                          <a:pt x="66" y="0"/>
                        </a:lnTo>
                        <a:lnTo>
                          <a:pt x="53" y="1"/>
                        </a:lnTo>
                        <a:lnTo>
                          <a:pt x="40" y="5"/>
                        </a:lnTo>
                        <a:lnTo>
                          <a:pt x="29" y="11"/>
                        </a:lnTo>
                        <a:lnTo>
                          <a:pt x="19" y="20"/>
                        </a:lnTo>
                        <a:lnTo>
                          <a:pt x="11" y="30"/>
                        </a:lnTo>
                        <a:lnTo>
                          <a:pt x="5" y="41"/>
                        </a:lnTo>
                        <a:lnTo>
                          <a:pt x="1" y="54"/>
                        </a:lnTo>
                        <a:lnTo>
                          <a:pt x="0" y="67"/>
                        </a:lnTo>
                        <a:lnTo>
                          <a:pt x="1" y="80"/>
                        </a:lnTo>
                        <a:lnTo>
                          <a:pt x="5" y="93"/>
                        </a:lnTo>
                        <a:lnTo>
                          <a:pt x="12" y="104"/>
                        </a:lnTo>
                        <a:lnTo>
                          <a:pt x="20" y="114"/>
                        </a:lnTo>
                        <a:lnTo>
                          <a:pt x="30" y="122"/>
                        </a:lnTo>
                        <a:lnTo>
                          <a:pt x="42" y="128"/>
                        </a:lnTo>
                        <a:lnTo>
                          <a:pt x="54" y="132"/>
                        </a:lnTo>
                        <a:lnTo>
                          <a:pt x="68" y="133"/>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5" name="Freeform 29">
                    <a:extLst>
                      <a:ext uri="{FF2B5EF4-FFF2-40B4-BE49-F238E27FC236}">
                        <a16:creationId xmlns:a16="http://schemas.microsoft.com/office/drawing/2014/main" id="{1C6E1096-A982-490B-99C6-71B0013AB599}"/>
                      </a:ext>
                    </a:extLst>
                  </p:cNvPr>
                  <p:cNvSpPr>
                    <a:spLocks/>
                  </p:cNvSpPr>
                  <p:nvPr/>
                </p:nvSpPr>
                <p:spPr bwMode="auto">
                  <a:xfrm>
                    <a:off x="1942" y="2088"/>
                    <a:ext cx="31" cy="54"/>
                  </a:xfrm>
                  <a:custGeom>
                    <a:avLst/>
                    <a:gdLst>
                      <a:gd name="T0" fmla="*/ 16 w 31"/>
                      <a:gd name="T1" fmla="*/ 54 h 54"/>
                      <a:gd name="T2" fmla="*/ 19 w 31"/>
                      <a:gd name="T3" fmla="*/ 53 h 54"/>
                      <a:gd name="T4" fmla="*/ 22 w 31"/>
                      <a:gd name="T5" fmla="*/ 52 h 54"/>
                      <a:gd name="T6" fmla="*/ 27 w 31"/>
                      <a:gd name="T7" fmla="*/ 46 h 54"/>
                      <a:gd name="T8" fmla="*/ 30 w 31"/>
                      <a:gd name="T9" fmla="*/ 38 h 54"/>
                      <a:gd name="T10" fmla="*/ 31 w 31"/>
                      <a:gd name="T11" fmla="*/ 27 h 54"/>
                      <a:gd name="T12" fmla="*/ 30 w 31"/>
                      <a:gd name="T13" fmla="*/ 16 h 54"/>
                      <a:gd name="T14" fmla="*/ 26 w 31"/>
                      <a:gd name="T15" fmla="*/ 8 h 54"/>
                      <a:gd name="T16" fmla="*/ 21 w 31"/>
                      <a:gd name="T17" fmla="*/ 2 h 54"/>
                      <a:gd name="T18" fmla="*/ 18 w 31"/>
                      <a:gd name="T19" fmla="*/ 1 h 54"/>
                      <a:gd name="T20" fmla="*/ 15 w 31"/>
                      <a:gd name="T21" fmla="*/ 0 h 54"/>
                      <a:gd name="T22" fmla="*/ 12 w 31"/>
                      <a:gd name="T23" fmla="*/ 1 h 54"/>
                      <a:gd name="T24" fmla="*/ 9 w 31"/>
                      <a:gd name="T25" fmla="*/ 2 h 54"/>
                      <a:gd name="T26" fmla="*/ 5 w 31"/>
                      <a:gd name="T27" fmla="*/ 8 h 54"/>
                      <a:gd name="T28" fmla="*/ 1 w 31"/>
                      <a:gd name="T29" fmla="*/ 16 h 54"/>
                      <a:gd name="T30" fmla="*/ 0 w 31"/>
                      <a:gd name="T31" fmla="*/ 27 h 54"/>
                      <a:gd name="T32" fmla="*/ 1 w 31"/>
                      <a:gd name="T33" fmla="*/ 38 h 54"/>
                      <a:gd name="T34" fmla="*/ 5 w 31"/>
                      <a:gd name="T35" fmla="*/ 46 h 54"/>
                      <a:gd name="T36" fmla="*/ 10 w 31"/>
                      <a:gd name="T37" fmla="*/ 52 h 54"/>
                      <a:gd name="T38" fmla="*/ 13 w 31"/>
                      <a:gd name="T39" fmla="*/ 53 h 54"/>
                      <a:gd name="T40" fmla="*/ 16 w 31"/>
                      <a:gd name="T41" fmla="*/ 54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4">
                        <a:moveTo>
                          <a:pt x="16" y="54"/>
                        </a:moveTo>
                        <a:lnTo>
                          <a:pt x="19" y="53"/>
                        </a:lnTo>
                        <a:lnTo>
                          <a:pt x="22" y="52"/>
                        </a:lnTo>
                        <a:lnTo>
                          <a:pt x="27" y="46"/>
                        </a:lnTo>
                        <a:lnTo>
                          <a:pt x="30" y="38"/>
                        </a:lnTo>
                        <a:lnTo>
                          <a:pt x="31" y="27"/>
                        </a:lnTo>
                        <a:lnTo>
                          <a:pt x="30" y="16"/>
                        </a:lnTo>
                        <a:lnTo>
                          <a:pt x="26" y="8"/>
                        </a:lnTo>
                        <a:lnTo>
                          <a:pt x="21" y="2"/>
                        </a:lnTo>
                        <a:lnTo>
                          <a:pt x="18" y="1"/>
                        </a:lnTo>
                        <a:lnTo>
                          <a:pt x="15" y="0"/>
                        </a:lnTo>
                        <a:lnTo>
                          <a:pt x="12" y="1"/>
                        </a:lnTo>
                        <a:lnTo>
                          <a:pt x="9" y="2"/>
                        </a:lnTo>
                        <a:lnTo>
                          <a:pt x="5" y="8"/>
                        </a:lnTo>
                        <a:lnTo>
                          <a:pt x="1" y="16"/>
                        </a:lnTo>
                        <a:lnTo>
                          <a:pt x="0" y="27"/>
                        </a:lnTo>
                        <a:lnTo>
                          <a:pt x="1" y="38"/>
                        </a:lnTo>
                        <a:lnTo>
                          <a:pt x="5" y="46"/>
                        </a:lnTo>
                        <a:lnTo>
                          <a:pt x="10" y="52"/>
                        </a:lnTo>
                        <a:lnTo>
                          <a:pt x="13" y="53"/>
                        </a:lnTo>
                        <a:lnTo>
                          <a:pt x="16" y="54"/>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6" name="Oval 30">
                    <a:extLst>
                      <a:ext uri="{FF2B5EF4-FFF2-40B4-BE49-F238E27FC236}">
                        <a16:creationId xmlns:a16="http://schemas.microsoft.com/office/drawing/2014/main" id="{C7FDC7F7-E323-4C49-9D0F-6FE69CA782AC}"/>
                      </a:ext>
                    </a:extLst>
                  </p:cNvPr>
                  <p:cNvSpPr>
                    <a:spLocks noChangeArrowheads="1"/>
                  </p:cNvSpPr>
                  <p:nvPr/>
                </p:nvSpPr>
                <p:spPr bwMode="auto">
                  <a:xfrm>
                    <a:off x="1996" y="2088"/>
                    <a:ext cx="33" cy="5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7" name="Freeform 31">
                    <a:extLst>
                      <a:ext uri="{FF2B5EF4-FFF2-40B4-BE49-F238E27FC236}">
                        <a16:creationId xmlns:a16="http://schemas.microsoft.com/office/drawing/2014/main" id="{439AFFD3-F1E9-4D75-9C6D-B3FE3B258F90}"/>
                      </a:ext>
                    </a:extLst>
                  </p:cNvPr>
                  <p:cNvSpPr>
                    <a:spLocks/>
                  </p:cNvSpPr>
                  <p:nvPr/>
                </p:nvSpPr>
                <p:spPr bwMode="auto">
                  <a:xfrm>
                    <a:off x="1824" y="2095"/>
                    <a:ext cx="134" cy="40"/>
                  </a:xfrm>
                  <a:custGeom>
                    <a:avLst/>
                    <a:gdLst>
                      <a:gd name="T0" fmla="*/ 127 w 134"/>
                      <a:gd name="T1" fmla="*/ 40 h 40"/>
                      <a:gd name="T2" fmla="*/ 130 w 134"/>
                      <a:gd name="T3" fmla="*/ 40 h 40"/>
                      <a:gd name="T4" fmla="*/ 132 w 134"/>
                      <a:gd name="T5" fmla="*/ 38 h 40"/>
                      <a:gd name="T6" fmla="*/ 134 w 134"/>
                      <a:gd name="T7" fmla="*/ 36 h 40"/>
                      <a:gd name="T8" fmla="*/ 134 w 134"/>
                      <a:gd name="T9" fmla="*/ 33 h 40"/>
                      <a:gd name="T10" fmla="*/ 134 w 134"/>
                      <a:gd name="T11" fmla="*/ 6 h 40"/>
                      <a:gd name="T12" fmla="*/ 134 w 134"/>
                      <a:gd name="T13" fmla="*/ 3 h 40"/>
                      <a:gd name="T14" fmla="*/ 132 w 134"/>
                      <a:gd name="T15" fmla="*/ 2 h 40"/>
                      <a:gd name="T16" fmla="*/ 127 w 134"/>
                      <a:gd name="T17" fmla="*/ 0 h 40"/>
                      <a:gd name="T18" fmla="*/ 7 w 134"/>
                      <a:gd name="T19" fmla="*/ 0 h 40"/>
                      <a:gd name="T20" fmla="*/ 4 w 134"/>
                      <a:gd name="T21" fmla="*/ 1 h 40"/>
                      <a:gd name="T22" fmla="*/ 2 w 134"/>
                      <a:gd name="T23" fmla="*/ 2 h 40"/>
                      <a:gd name="T24" fmla="*/ 1 w 134"/>
                      <a:gd name="T25" fmla="*/ 4 h 40"/>
                      <a:gd name="T26" fmla="*/ 0 w 134"/>
                      <a:gd name="T27" fmla="*/ 7 h 40"/>
                      <a:gd name="T28" fmla="*/ 0 w 134"/>
                      <a:gd name="T29" fmla="*/ 34 h 40"/>
                      <a:gd name="T30" fmla="*/ 1 w 134"/>
                      <a:gd name="T31" fmla="*/ 37 h 40"/>
                      <a:gd name="T32" fmla="*/ 2 w 134"/>
                      <a:gd name="T33" fmla="*/ 39 h 40"/>
                      <a:gd name="T34" fmla="*/ 7 w 134"/>
                      <a:gd name="T35" fmla="*/ 40 h 40"/>
                      <a:gd name="T36" fmla="*/ 127 w 134"/>
                      <a:gd name="T37" fmla="*/ 40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40">
                        <a:moveTo>
                          <a:pt x="127" y="40"/>
                        </a:moveTo>
                        <a:lnTo>
                          <a:pt x="130" y="40"/>
                        </a:lnTo>
                        <a:lnTo>
                          <a:pt x="132" y="38"/>
                        </a:lnTo>
                        <a:lnTo>
                          <a:pt x="134" y="36"/>
                        </a:lnTo>
                        <a:lnTo>
                          <a:pt x="134" y="33"/>
                        </a:lnTo>
                        <a:lnTo>
                          <a:pt x="134" y="6"/>
                        </a:lnTo>
                        <a:lnTo>
                          <a:pt x="134" y="3"/>
                        </a:lnTo>
                        <a:lnTo>
                          <a:pt x="132" y="2"/>
                        </a:lnTo>
                        <a:lnTo>
                          <a:pt x="127" y="0"/>
                        </a:lnTo>
                        <a:lnTo>
                          <a:pt x="7" y="0"/>
                        </a:lnTo>
                        <a:lnTo>
                          <a:pt x="4" y="1"/>
                        </a:lnTo>
                        <a:lnTo>
                          <a:pt x="2" y="2"/>
                        </a:lnTo>
                        <a:lnTo>
                          <a:pt x="1" y="4"/>
                        </a:lnTo>
                        <a:lnTo>
                          <a:pt x="0" y="7"/>
                        </a:lnTo>
                        <a:lnTo>
                          <a:pt x="0" y="34"/>
                        </a:lnTo>
                        <a:lnTo>
                          <a:pt x="1" y="37"/>
                        </a:lnTo>
                        <a:lnTo>
                          <a:pt x="2" y="39"/>
                        </a:lnTo>
                        <a:lnTo>
                          <a:pt x="7" y="40"/>
                        </a:lnTo>
                        <a:lnTo>
                          <a:pt x="127" y="4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8449" name="Group 32">
                  <a:extLst>
                    <a:ext uri="{FF2B5EF4-FFF2-40B4-BE49-F238E27FC236}">
                      <a16:creationId xmlns:a16="http://schemas.microsoft.com/office/drawing/2014/main" id="{94257916-F44E-4CFF-8A33-A8EBF4B5380D}"/>
                    </a:ext>
                  </a:extLst>
                </p:cNvPr>
                <p:cNvGrpSpPr>
                  <a:grpSpLocks/>
                </p:cNvGrpSpPr>
                <p:nvPr/>
              </p:nvGrpSpPr>
              <p:grpSpPr bwMode="auto">
                <a:xfrm>
                  <a:off x="2002" y="2049"/>
                  <a:ext cx="227" cy="133"/>
                  <a:chOff x="2002" y="2049"/>
                  <a:chExt cx="227" cy="133"/>
                </a:xfrm>
              </p:grpSpPr>
              <p:sp>
                <p:nvSpPr>
                  <p:cNvPr id="18450" name="Freeform 33">
                    <a:extLst>
                      <a:ext uri="{FF2B5EF4-FFF2-40B4-BE49-F238E27FC236}">
                        <a16:creationId xmlns:a16="http://schemas.microsoft.com/office/drawing/2014/main" id="{472562AB-575A-4F64-B07E-642BC1515E98}"/>
                      </a:ext>
                    </a:extLst>
                  </p:cNvPr>
                  <p:cNvSpPr>
                    <a:spLocks/>
                  </p:cNvSpPr>
                  <p:nvPr/>
                </p:nvSpPr>
                <p:spPr bwMode="auto">
                  <a:xfrm>
                    <a:off x="2095" y="2049"/>
                    <a:ext cx="134" cy="133"/>
                  </a:xfrm>
                  <a:custGeom>
                    <a:avLst/>
                    <a:gdLst>
                      <a:gd name="T0" fmla="*/ 68 w 134"/>
                      <a:gd name="T1" fmla="*/ 133 h 133"/>
                      <a:gd name="T2" fmla="*/ 81 w 134"/>
                      <a:gd name="T3" fmla="*/ 132 h 133"/>
                      <a:gd name="T4" fmla="*/ 94 w 134"/>
                      <a:gd name="T5" fmla="*/ 128 h 133"/>
                      <a:gd name="T6" fmla="*/ 105 w 134"/>
                      <a:gd name="T7" fmla="*/ 122 h 133"/>
                      <a:gd name="T8" fmla="*/ 115 w 134"/>
                      <a:gd name="T9" fmla="*/ 113 h 133"/>
                      <a:gd name="T10" fmla="*/ 123 w 134"/>
                      <a:gd name="T11" fmla="*/ 103 h 133"/>
                      <a:gd name="T12" fmla="*/ 129 w 134"/>
                      <a:gd name="T13" fmla="*/ 92 h 133"/>
                      <a:gd name="T14" fmla="*/ 133 w 134"/>
                      <a:gd name="T15" fmla="*/ 80 h 133"/>
                      <a:gd name="T16" fmla="*/ 134 w 134"/>
                      <a:gd name="T17" fmla="*/ 66 h 133"/>
                      <a:gd name="T18" fmla="*/ 133 w 134"/>
                      <a:gd name="T19" fmla="*/ 53 h 133"/>
                      <a:gd name="T20" fmla="*/ 129 w 134"/>
                      <a:gd name="T21" fmla="*/ 40 h 133"/>
                      <a:gd name="T22" fmla="*/ 122 w 134"/>
                      <a:gd name="T23" fmla="*/ 29 h 133"/>
                      <a:gd name="T24" fmla="*/ 114 w 134"/>
                      <a:gd name="T25" fmla="*/ 19 h 133"/>
                      <a:gd name="T26" fmla="*/ 104 w 134"/>
                      <a:gd name="T27" fmla="*/ 11 h 133"/>
                      <a:gd name="T28" fmla="*/ 92 w 134"/>
                      <a:gd name="T29" fmla="*/ 5 h 133"/>
                      <a:gd name="T30" fmla="*/ 80 w 134"/>
                      <a:gd name="T31" fmla="*/ 1 h 133"/>
                      <a:gd name="T32" fmla="*/ 66 w 134"/>
                      <a:gd name="T33" fmla="*/ 0 h 133"/>
                      <a:gd name="T34" fmla="*/ 53 w 134"/>
                      <a:gd name="T35" fmla="*/ 1 h 133"/>
                      <a:gd name="T36" fmla="*/ 40 w 134"/>
                      <a:gd name="T37" fmla="*/ 5 h 133"/>
                      <a:gd name="T38" fmla="*/ 29 w 134"/>
                      <a:gd name="T39" fmla="*/ 11 h 133"/>
                      <a:gd name="T40" fmla="*/ 19 w 134"/>
                      <a:gd name="T41" fmla="*/ 20 h 133"/>
                      <a:gd name="T42" fmla="*/ 11 w 134"/>
                      <a:gd name="T43" fmla="*/ 30 h 133"/>
                      <a:gd name="T44" fmla="*/ 5 w 134"/>
                      <a:gd name="T45" fmla="*/ 41 h 133"/>
                      <a:gd name="T46" fmla="*/ 1 w 134"/>
                      <a:gd name="T47" fmla="*/ 54 h 133"/>
                      <a:gd name="T48" fmla="*/ 0 w 134"/>
                      <a:gd name="T49" fmla="*/ 67 h 133"/>
                      <a:gd name="T50" fmla="*/ 1 w 134"/>
                      <a:gd name="T51" fmla="*/ 80 h 133"/>
                      <a:gd name="T52" fmla="*/ 5 w 134"/>
                      <a:gd name="T53" fmla="*/ 93 h 133"/>
                      <a:gd name="T54" fmla="*/ 12 w 134"/>
                      <a:gd name="T55" fmla="*/ 104 h 133"/>
                      <a:gd name="T56" fmla="*/ 20 w 134"/>
                      <a:gd name="T57" fmla="*/ 114 h 133"/>
                      <a:gd name="T58" fmla="*/ 30 w 134"/>
                      <a:gd name="T59" fmla="*/ 122 h 133"/>
                      <a:gd name="T60" fmla="*/ 42 w 134"/>
                      <a:gd name="T61" fmla="*/ 128 h 133"/>
                      <a:gd name="T62" fmla="*/ 54 w 134"/>
                      <a:gd name="T63" fmla="*/ 132 h 133"/>
                      <a:gd name="T64" fmla="*/ 68 w 134"/>
                      <a:gd name="T65" fmla="*/ 133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133">
                        <a:moveTo>
                          <a:pt x="68" y="133"/>
                        </a:moveTo>
                        <a:lnTo>
                          <a:pt x="81" y="132"/>
                        </a:lnTo>
                        <a:lnTo>
                          <a:pt x="94" y="128"/>
                        </a:lnTo>
                        <a:lnTo>
                          <a:pt x="105" y="122"/>
                        </a:lnTo>
                        <a:lnTo>
                          <a:pt x="115" y="113"/>
                        </a:lnTo>
                        <a:lnTo>
                          <a:pt x="123" y="103"/>
                        </a:lnTo>
                        <a:lnTo>
                          <a:pt x="129" y="92"/>
                        </a:lnTo>
                        <a:lnTo>
                          <a:pt x="133" y="80"/>
                        </a:lnTo>
                        <a:lnTo>
                          <a:pt x="134" y="66"/>
                        </a:lnTo>
                        <a:lnTo>
                          <a:pt x="133" y="53"/>
                        </a:lnTo>
                        <a:lnTo>
                          <a:pt x="129" y="40"/>
                        </a:lnTo>
                        <a:lnTo>
                          <a:pt x="122" y="29"/>
                        </a:lnTo>
                        <a:lnTo>
                          <a:pt x="114" y="19"/>
                        </a:lnTo>
                        <a:lnTo>
                          <a:pt x="104" y="11"/>
                        </a:lnTo>
                        <a:lnTo>
                          <a:pt x="92" y="5"/>
                        </a:lnTo>
                        <a:lnTo>
                          <a:pt x="80" y="1"/>
                        </a:lnTo>
                        <a:lnTo>
                          <a:pt x="66" y="0"/>
                        </a:lnTo>
                        <a:lnTo>
                          <a:pt x="53" y="1"/>
                        </a:lnTo>
                        <a:lnTo>
                          <a:pt x="40" y="5"/>
                        </a:lnTo>
                        <a:lnTo>
                          <a:pt x="29" y="11"/>
                        </a:lnTo>
                        <a:lnTo>
                          <a:pt x="19" y="20"/>
                        </a:lnTo>
                        <a:lnTo>
                          <a:pt x="11" y="30"/>
                        </a:lnTo>
                        <a:lnTo>
                          <a:pt x="5" y="41"/>
                        </a:lnTo>
                        <a:lnTo>
                          <a:pt x="1" y="54"/>
                        </a:lnTo>
                        <a:lnTo>
                          <a:pt x="0" y="67"/>
                        </a:lnTo>
                        <a:lnTo>
                          <a:pt x="1" y="80"/>
                        </a:lnTo>
                        <a:lnTo>
                          <a:pt x="5" y="93"/>
                        </a:lnTo>
                        <a:lnTo>
                          <a:pt x="12" y="104"/>
                        </a:lnTo>
                        <a:lnTo>
                          <a:pt x="20" y="114"/>
                        </a:lnTo>
                        <a:lnTo>
                          <a:pt x="30" y="122"/>
                        </a:lnTo>
                        <a:lnTo>
                          <a:pt x="42" y="128"/>
                        </a:lnTo>
                        <a:lnTo>
                          <a:pt x="54" y="132"/>
                        </a:lnTo>
                        <a:lnTo>
                          <a:pt x="68" y="133"/>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1" name="Freeform 34">
                    <a:extLst>
                      <a:ext uri="{FF2B5EF4-FFF2-40B4-BE49-F238E27FC236}">
                        <a16:creationId xmlns:a16="http://schemas.microsoft.com/office/drawing/2014/main" id="{DE07104B-2B6E-4ADC-ADFD-8C5536E1AB7F}"/>
                      </a:ext>
                    </a:extLst>
                  </p:cNvPr>
                  <p:cNvSpPr>
                    <a:spLocks/>
                  </p:cNvSpPr>
                  <p:nvPr/>
                </p:nvSpPr>
                <p:spPr bwMode="auto">
                  <a:xfrm>
                    <a:off x="2120" y="2090"/>
                    <a:ext cx="31" cy="54"/>
                  </a:xfrm>
                  <a:custGeom>
                    <a:avLst/>
                    <a:gdLst>
                      <a:gd name="T0" fmla="*/ 16 w 31"/>
                      <a:gd name="T1" fmla="*/ 54 h 54"/>
                      <a:gd name="T2" fmla="*/ 19 w 31"/>
                      <a:gd name="T3" fmla="*/ 53 h 54"/>
                      <a:gd name="T4" fmla="*/ 22 w 31"/>
                      <a:gd name="T5" fmla="*/ 52 h 54"/>
                      <a:gd name="T6" fmla="*/ 27 w 31"/>
                      <a:gd name="T7" fmla="*/ 46 h 54"/>
                      <a:gd name="T8" fmla="*/ 30 w 31"/>
                      <a:gd name="T9" fmla="*/ 38 h 54"/>
                      <a:gd name="T10" fmla="*/ 31 w 31"/>
                      <a:gd name="T11" fmla="*/ 27 h 54"/>
                      <a:gd name="T12" fmla="*/ 30 w 31"/>
                      <a:gd name="T13" fmla="*/ 16 h 54"/>
                      <a:gd name="T14" fmla="*/ 26 w 31"/>
                      <a:gd name="T15" fmla="*/ 8 h 54"/>
                      <a:gd name="T16" fmla="*/ 21 w 31"/>
                      <a:gd name="T17" fmla="*/ 2 h 54"/>
                      <a:gd name="T18" fmla="*/ 18 w 31"/>
                      <a:gd name="T19" fmla="*/ 1 h 54"/>
                      <a:gd name="T20" fmla="*/ 15 w 31"/>
                      <a:gd name="T21" fmla="*/ 0 h 54"/>
                      <a:gd name="T22" fmla="*/ 12 w 31"/>
                      <a:gd name="T23" fmla="*/ 1 h 54"/>
                      <a:gd name="T24" fmla="*/ 9 w 31"/>
                      <a:gd name="T25" fmla="*/ 2 h 54"/>
                      <a:gd name="T26" fmla="*/ 5 w 31"/>
                      <a:gd name="T27" fmla="*/ 8 h 54"/>
                      <a:gd name="T28" fmla="*/ 1 w 31"/>
                      <a:gd name="T29" fmla="*/ 16 h 54"/>
                      <a:gd name="T30" fmla="*/ 0 w 31"/>
                      <a:gd name="T31" fmla="*/ 27 h 54"/>
                      <a:gd name="T32" fmla="*/ 1 w 31"/>
                      <a:gd name="T33" fmla="*/ 38 h 54"/>
                      <a:gd name="T34" fmla="*/ 5 w 31"/>
                      <a:gd name="T35" fmla="*/ 46 h 54"/>
                      <a:gd name="T36" fmla="*/ 10 w 31"/>
                      <a:gd name="T37" fmla="*/ 52 h 54"/>
                      <a:gd name="T38" fmla="*/ 13 w 31"/>
                      <a:gd name="T39" fmla="*/ 53 h 54"/>
                      <a:gd name="T40" fmla="*/ 16 w 31"/>
                      <a:gd name="T41" fmla="*/ 54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4">
                        <a:moveTo>
                          <a:pt x="16" y="54"/>
                        </a:moveTo>
                        <a:lnTo>
                          <a:pt x="19" y="53"/>
                        </a:lnTo>
                        <a:lnTo>
                          <a:pt x="22" y="52"/>
                        </a:lnTo>
                        <a:lnTo>
                          <a:pt x="27" y="46"/>
                        </a:lnTo>
                        <a:lnTo>
                          <a:pt x="30" y="38"/>
                        </a:lnTo>
                        <a:lnTo>
                          <a:pt x="31" y="27"/>
                        </a:lnTo>
                        <a:lnTo>
                          <a:pt x="30" y="16"/>
                        </a:lnTo>
                        <a:lnTo>
                          <a:pt x="26" y="8"/>
                        </a:lnTo>
                        <a:lnTo>
                          <a:pt x="21" y="2"/>
                        </a:lnTo>
                        <a:lnTo>
                          <a:pt x="18" y="1"/>
                        </a:lnTo>
                        <a:lnTo>
                          <a:pt x="15" y="0"/>
                        </a:lnTo>
                        <a:lnTo>
                          <a:pt x="12" y="1"/>
                        </a:lnTo>
                        <a:lnTo>
                          <a:pt x="9" y="2"/>
                        </a:lnTo>
                        <a:lnTo>
                          <a:pt x="5" y="8"/>
                        </a:lnTo>
                        <a:lnTo>
                          <a:pt x="1" y="16"/>
                        </a:lnTo>
                        <a:lnTo>
                          <a:pt x="0" y="27"/>
                        </a:lnTo>
                        <a:lnTo>
                          <a:pt x="1" y="38"/>
                        </a:lnTo>
                        <a:lnTo>
                          <a:pt x="5" y="46"/>
                        </a:lnTo>
                        <a:lnTo>
                          <a:pt x="10" y="52"/>
                        </a:lnTo>
                        <a:lnTo>
                          <a:pt x="13" y="53"/>
                        </a:lnTo>
                        <a:lnTo>
                          <a:pt x="16" y="54"/>
                        </a:lnTo>
                        <a:close/>
                      </a:path>
                    </a:pathLst>
                  </a:custGeom>
                  <a:solidFill>
                    <a:srgbClr val="00000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2" name="Oval 35">
                    <a:extLst>
                      <a:ext uri="{FF2B5EF4-FFF2-40B4-BE49-F238E27FC236}">
                        <a16:creationId xmlns:a16="http://schemas.microsoft.com/office/drawing/2014/main" id="{6921FCF3-1621-429A-B9BD-3787C5FE99B9}"/>
                      </a:ext>
                    </a:extLst>
                  </p:cNvPr>
                  <p:cNvSpPr>
                    <a:spLocks noChangeArrowheads="1"/>
                  </p:cNvSpPr>
                  <p:nvPr/>
                </p:nvSpPr>
                <p:spPr bwMode="auto">
                  <a:xfrm>
                    <a:off x="2174" y="2090"/>
                    <a:ext cx="33" cy="55"/>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53" name="Freeform 36">
                    <a:extLst>
                      <a:ext uri="{FF2B5EF4-FFF2-40B4-BE49-F238E27FC236}">
                        <a16:creationId xmlns:a16="http://schemas.microsoft.com/office/drawing/2014/main" id="{03EB38C5-AA9C-4499-B101-67196AB1C517}"/>
                      </a:ext>
                    </a:extLst>
                  </p:cNvPr>
                  <p:cNvSpPr>
                    <a:spLocks/>
                  </p:cNvSpPr>
                  <p:nvPr/>
                </p:nvSpPr>
                <p:spPr bwMode="auto">
                  <a:xfrm>
                    <a:off x="2002" y="2097"/>
                    <a:ext cx="134" cy="40"/>
                  </a:xfrm>
                  <a:custGeom>
                    <a:avLst/>
                    <a:gdLst>
                      <a:gd name="T0" fmla="*/ 127 w 134"/>
                      <a:gd name="T1" fmla="*/ 40 h 40"/>
                      <a:gd name="T2" fmla="*/ 130 w 134"/>
                      <a:gd name="T3" fmla="*/ 40 h 40"/>
                      <a:gd name="T4" fmla="*/ 132 w 134"/>
                      <a:gd name="T5" fmla="*/ 38 h 40"/>
                      <a:gd name="T6" fmla="*/ 134 w 134"/>
                      <a:gd name="T7" fmla="*/ 36 h 40"/>
                      <a:gd name="T8" fmla="*/ 134 w 134"/>
                      <a:gd name="T9" fmla="*/ 33 h 40"/>
                      <a:gd name="T10" fmla="*/ 134 w 134"/>
                      <a:gd name="T11" fmla="*/ 6 h 40"/>
                      <a:gd name="T12" fmla="*/ 134 w 134"/>
                      <a:gd name="T13" fmla="*/ 3 h 40"/>
                      <a:gd name="T14" fmla="*/ 132 w 134"/>
                      <a:gd name="T15" fmla="*/ 2 h 40"/>
                      <a:gd name="T16" fmla="*/ 127 w 134"/>
                      <a:gd name="T17" fmla="*/ 0 h 40"/>
                      <a:gd name="T18" fmla="*/ 7 w 134"/>
                      <a:gd name="T19" fmla="*/ 0 h 40"/>
                      <a:gd name="T20" fmla="*/ 4 w 134"/>
                      <a:gd name="T21" fmla="*/ 1 h 40"/>
                      <a:gd name="T22" fmla="*/ 2 w 134"/>
                      <a:gd name="T23" fmla="*/ 2 h 40"/>
                      <a:gd name="T24" fmla="*/ 1 w 134"/>
                      <a:gd name="T25" fmla="*/ 4 h 40"/>
                      <a:gd name="T26" fmla="*/ 0 w 134"/>
                      <a:gd name="T27" fmla="*/ 7 h 40"/>
                      <a:gd name="T28" fmla="*/ 0 w 134"/>
                      <a:gd name="T29" fmla="*/ 34 h 40"/>
                      <a:gd name="T30" fmla="*/ 1 w 134"/>
                      <a:gd name="T31" fmla="*/ 37 h 40"/>
                      <a:gd name="T32" fmla="*/ 2 w 134"/>
                      <a:gd name="T33" fmla="*/ 39 h 40"/>
                      <a:gd name="T34" fmla="*/ 7 w 134"/>
                      <a:gd name="T35" fmla="*/ 40 h 40"/>
                      <a:gd name="T36" fmla="*/ 127 w 134"/>
                      <a:gd name="T37" fmla="*/ 40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 h="40">
                        <a:moveTo>
                          <a:pt x="127" y="40"/>
                        </a:moveTo>
                        <a:lnTo>
                          <a:pt x="130" y="40"/>
                        </a:lnTo>
                        <a:lnTo>
                          <a:pt x="132" y="38"/>
                        </a:lnTo>
                        <a:lnTo>
                          <a:pt x="134" y="36"/>
                        </a:lnTo>
                        <a:lnTo>
                          <a:pt x="134" y="33"/>
                        </a:lnTo>
                        <a:lnTo>
                          <a:pt x="134" y="6"/>
                        </a:lnTo>
                        <a:lnTo>
                          <a:pt x="134" y="3"/>
                        </a:lnTo>
                        <a:lnTo>
                          <a:pt x="132" y="2"/>
                        </a:lnTo>
                        <a:lnTo>
                          <a:pt x="127" y="0"/>
                        </a:lnTo>
                        <a:lnTo>
                          <a:pt x="7" y="0"/>
                        </a:lnTo>
                        <a:lnTo>
                          <a:pt x="4" y="1"/>
                        </a:lnTo>
                        <a:lnTo>
                          <a:pt x="2" y="2"/>
                        </a:lnTo>
                        <a:lnTo>
                          <a:pt x="1" y="4"/>
                        </a:lnTo>
                        <a:lnTo>
                          <a:pt x="0" y="7"/>
                        </a:lnTo>
                        <a:lnTo>
                          <a:pt x="0" y="34"/>
                        </a:lnTo>
                        <a:lnTo>
                          <a:pt x="1" y="37"/>
                        </a:lnTo>
                        <a:lnTo>
                          <a:pt x="2" y="39"/>
                        </a:lnTo>
                        <a:lnTo>
                          <a:pt x="7" y="40"/>
                        </a:lnTo>
                        <a:lnTo>
                          <a:pt x="127" y="40"/>
                        </a:lnTo>
                        <a:close/>
                      </a:path>
                    </a:pathLst>
                  </a:custGeom>
                  <a:solidFill>
                    <a:srgbClr val="808080"/>
                  </a:solidFill>
                  <a:ln w="9525">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sp>
        <p:nvSpPr>
          <p:cNvPr id="81959" name="Rectangle 39">
            <a:extLst>
              <a:ext uri="{FF2B5EF4-FFF2-40B4-BE49-F238E27FC236}">
                <a16:creationId xmlns:a16="http://schemas.microsoft.com/office/drawing/2014/main" id="{7DB1A878-EEE3-4022-87D4-16F0292CA544}"/>
              </a:ext>
            </a:extLst>
          </p:cNvPr>
          <p:cNvSpPr>
            <a:spLocks noChangeArrowheads="1"/>
          </p:cNvSpPr>
          <p:nvPr/>
        </p:nvSpPr>
        <p:spPr bwMode="auto">
          <a:xfrm>
            <a:off x="3810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GROUND TACKLE</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1</a:t>
            </a:r>
            <a:r>
              <a:rPr kumimoji="0" lang="en-US" altLang="en-US" sz="2400" b="1" i="1" u="none" strike="noStrike" kern="1200" cap="none" spc="0" normalizeH="0" baseline="3000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t>
            </a: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 LT</a:t>
            </a:r>
          </a:p>
        </p:txBody>
      </p:sp>
      <p:sp>
        <p:nvSpPr>
          <p:cNvPr id="18440" name="Line 13">
            <a:extLst>
              <a:ext uri="{FF2B5EF4-FFF2-40B4-BE49-F238E27FC236}">
                <a16:creationId xmlns:a16="http://schemas.microsoft.com/office/drawing/2014/main" id="{087FC53C-A33C-46FC-9B3A-7DA9F445BB5D}"/>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1" name="Line 14">
            <a:extLst>
              <a:ext uri="{FF2B5EF4-FFF2-40B4-BE49-F238E27FC236}">
                <a16:creationId xmlns:a16="http://schemas.microsoft.com/office/drawing/2014/main" id="{C4DB7B7F-2F26-4437-9B47-0274C2713D85}"/>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2" name="Rectangle 45">
            <a:extLst>
              <a:ext uri="{FF2B5EF4-FFF2-40B4-BE49-F238E27FC236}">
                <a16:creationId xmlns:a16="http://schemas.microsoft.com/office/drawing/2014/main" id="{1F8ACB42-1581-4F5F-B276-940CCD1141D7}"/>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 name="Rectangle 1"/>
          <p:cNvSpPr/>
          <p:nvPr/>
        </p:nvSpPr>
        <p:spPr>
          <a:xfrm>
            <a:off x="2286000" y="889844"/>
            <a:ext cx="4724400" cy="424731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EMERGENCY: In the event of an emergency, Bridge will order “let go of the anchor”.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Foc’sle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will trip the riding stopper, then disengage the chain compressor. Rigger will verify that it is open.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  Once chain compressor is open, POIC will then say, “Brake man release the brake.”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  At this point, POIC will be giving status reports to the bridge on how the anchor is tending and wait for further orders.</a:t>
            </a:r>
          </a:p>
        </p:txBody>
      </p:sp>
    </p:spTree>
    <p:extLst>
      <p:ext uri="{BB962C8B-B14F-4D97-AF65-F5344CB8AC3E}">
        <p14:creationId xmlns:p14="http://schemas.microsoft.com/office/powerpoint/2010/main" val="21735372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FB7C737C-09AB-4B8E-888C-9A4D79524FBE}"/>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959" name="Rectangle 39">
            <a:extLst>
              <a:ext uri="{FF2B5EF4-FFF2-40B4-BE49-F238E27FC236}">
                <a16:creationId xmlns:a16="http://schemas.microsoft.com/office/drawing/2014/main" id="{7DB1A878-EEE3-4022-87D4-16F0292CA544}"/>
              </a:ext>
            </a:extLst>
          </p:cNvPr>
          <p:cNvSpPr>
            <a:spLocks noChangeArrowheads="1"/>
          </p:cNvSpPr>
          <p:nvPr/>
        </p:nvSpPr>
        <p:spPr bwMode="auto">
          <a:xfrm>
            <a:off x="3810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GROUND TACKLE</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1</a:t>
            </a:r>
            <a:r>
              <a:rPr kumimoji="0" lang="en-US" altLang="en-US" sz="2400" b="1" i="1" u="none" strike="noStrike" kern="1200" cap="none" spc="0" normalizeH="0" baseline="3000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t>
            </a: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 LT</a:t>
            </a:r>
          </a:p>
        </p:txBody>
      </p:sp>
      <p:sp>
        <p:nvSpPr>
          <p:cNvPr id="18440" name="Line 13">
            <a:extLst>
              <a:ext uri="{FF2B5EF4-FFF2-40B4-BE49-F238E27FC236}">
                <a16:creationId xmlns:a16="http://schemas.microsoft.com/office/drawing/2014/main" id="{087FC53C-A33C-46FC-9B3A-7DA9F445BB5D}"/>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1" name="Line 14">
            <a:extLst>
              <a:ext uri="{FF2B5EF4-FFF2-40B4-BE49-F238E27FC236}">
                <a16:creationId xmlns:a16="http://schemas.microsoft.com/office/drawing/2014/main" id="{C4DB7B7F-2F26-4437-9B47-0274C2713D85}"/>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2" name="Rectangle 45">
            <a:extLst>
              <a:ext uri="{FF2B5EF4-FFF2-40B4-BE49-F238E27FC236}">
                <a16:creationId xmlns:a16="http://schemas.microsoft.com/office/drawing/2014/main" id="{1F8ACB42-1581-4F5F-B276-940CCD1141D7}"/>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029451" y="369658"/>
            <a:ext cx="4954469" cy="6653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flipV="1">
            <a:off x="2286000" y="2667000"/>
            <a:ext cx="2057400" cy="2209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67400" y="5867400"/>
            <a:ext cx="31242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MIN REQUIRED LENGTH OF CHAIN: 180 FT</a:t>
            </a:r>
          </a:p>
        </p:txBody>
      </p:sp>
      <p:cxnSp>
        <p:nvCxnSpPr>
          <p:cNvPr id="23" name="Straight Connector 22"/>
          <p:cNvCxnSpPr/>
          <p:nvPr/>
        </p:nvCxnSpPr>
        <p:spPr>
          <a:xfrm>
            <a:off x="4343400" y="2667000"/>
            <a:ext cx="2362200" cy="2438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90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3"/>
          <p:cNvSpPr>
            <a:spLocks noGrp="1"/>
          </p:cNvSpPr>
          <p:nvPr>
            <p:ph type="dt" sz="quarter" idx="10"/>
          </p:nvPr>
        </p:nvSpPr>
        <p:spPr>
          <a:noFill/>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04" name="Text Box 2"/>
          <p:cNvSpPr txBox="1">
            <a:spLocks noChangeArrowheads="1"/>
          </p:cNvSpPr>
          <p:nvPr/>
        </p:nvSpPr>
        <p:spPr bwMode="auto">
          <a:xfrm>
            <a:off x="0" y="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205" name="Rectangle 5"/>
          <p:cNvSpPr>
            <a:spLocks noGrp="1" noChangeArrowheads="1"/>
          </p:cNvSpPr>
          <p:nvPr>
            <p:ph type="subTitle" idx="1"/>
          </p:nvPr>
        </p:nvSpPr>
        <p:spPr>
          <a:xfrm>
            <a:off x="0" y="1219200"/>
            <a:ext cx="9144000" cy="609600"/>
          </a:xfrm>
        </p:spPr>
        <p:txBody>
          <a:bodyPr/>
          <a:lstStyle/>
          <a:p>
            <a:pPr eaLnBrk="1" hangingPunct="1"/>
            <a:r>
              <a:rPr lang="en-US" altLang="en-US" sz="1400" b="1" dirty="0"/>
              <a:t>Emergency Anchorage: </a:t>
            </a:r>
            <a:r>
              <a:rPr lang="en-US" altLang="en-US" sz="1200" b="1" dirty="0"/>
              <a:t>Outside anchorage berths lie north-northeastward of the St. John's River entrance jetties. There are four carrier anchorages (A though D) and six destroyer anchorages (1 through 6).</a:t>
            </a:r>
          </a:p>
          <a:p>
            <a:pPr eaLnBrk="1" hangingPunct="1"/>
            <a:endParaRPr lang="en-US" altLang="en-US" sz="1200" dirty="0"/>
          </a:p>
        </p:txBody>
      </p:sp>
      <p:sp>
        <p:nvSpPr>
          <p:cNvPr id="51207" name="WordArt 7"/>
          <p:cNvSpPr>
            <a:spLocks noChangeArrowheads="1" noChangeShapeType="1" noTextEdit="1"/>
          </p:cNvSpPr>
          <p:nvPr/>
        </p:nvSpPr>
        <p:spPr bwMode="auto">
          <a:xfrm>
            <a:off x="6019800" y="2438400"/>
            <a:ext cx="2590800" cy="628650"/>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a:ln w="9525">
                  <a:solidFill>
                    <a:srgbClr val="000000"/>
                  </a:solidFill>
                  <a:round/>
                  <a:headEnd/>
                  <a:tailEnd/>
                </a:ln>
                <a:solidFill>
                  <a:srgbClr val="000000"/>
                </a:solidFill>
                <a:effectLst/>
                <a:uLnTx/>
                <a:uFillTx/>
                <a:latin typeface="Arial Black"/>
                <a:ea typeface="+mn-ea"/>
                <a:cs typeface="+mn-cs"/>
              </a:rPr>
              <a:t>CARRIER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a:ln w="9525">
                  <a:solidFill>
                    <a:srgbClr val="000000"/>
                  </a:solidFill>
                  <a:round/>
                  <a:headEnd/>
                  <a:tailEnd/>
                </a:ln>
                <a:solidFill>
                  <a:srgbClr val="000000"/>
                </a:solidFill>
                <a:effectLst/>
                <a:uLnTx/>
                <a:uFillTx/>
                <a:latin typeface="Arial Black"/>
                <a:ea typeface="+mn-ea"/>
                <a:cs typeface="+mn-cs"/>
              </a:rPr>
              <a:t>A-D</a:t>
            </a:r>
          </a:p>
        </p:txBody>
      </p:sp>
      <p:sp>
        <p:nvSpPr>
          <p:cNvPr id="95251" name="Rectangle 19"/>
          <p:cNvSpPr>
            <a:spLocks noChangeArrowheads="1"/>
          </p:cNvSpPr>
          <p:nvPr/>
        </p:nvSpPr>
        <p:spPr bwMode="auto">
          <a:xfrm>
            <a:off x="457200" y="0"/>
            <a:ext cx="8229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itchFamily="34" charset="0"/>
                <a:cs typeface="Arial" pitchFamily="34" charset="0"/>
              </a:defRPr>
            </a:lvl1pPr>
            <a:lvl2pPr algn="ctr">
              <a:defRPr sz="2800" b="1">
                <a:solidFill>
                  <a:srgbClr val="000066"/>
                </a:solidFill>
                <a:latin typeface="Arial" pitchFamily="34" charset="0"/>
                <a:cs typeface="Arial" pitchFamily="34" charset="0"/>
              </a:defRPr>
            </a:lvl2pPr>
            <a:lvl3pPr algn="ctr">
              <a:defRPr sz="2800" b="1">
                <a:solidFill>
                  <a:srgbClr val="000066"/>
                </a:solidFill>
                <a:latin typeface="Arial" pitchFamily="34" charset="0"/>
                <a:cs typeface="Arial" pitchFamily="34" charset="0"/>
              </a:defRPr>
            </a:lvl3pPr>
            <a:lvl4pPr algn="ctr">
              <a:defRPr sz="2800" b="1">
                <a:solidFill>
                  <a:srgbClr val="000066"/>
                </a:solidFill>
                <a:latin typeface="Arial" pitchFamily="34" charset="0"/>
                <a:cs typeface="Arial" pitchFamily="34" charset="0"/>
              </a:defRPr>
            </a:lvl4pPr>
            <a:lvl5pPr algn="ctr">
              <a:defRPr sz="2800" b="1">
                <a:solidFill>
                  <a:srgbClr val="000066"/>
                </a:solidFill>
                <a:latin typeface="Arial" pitchFamily="34" charset="0"/>
                <a:cs typeface="Arial" pitchFamily="34" charset="0"/>
              </a:defRPr>
            </a:lvl5pPr>
            <a:lvl6pPr marL="457200" algn="ctr" fontAlgn="base">
              <a:spcBef>
                <a:spcPct val="0"/>
              </a:spcBef>
              <a:spcAft>
                <a:spcPct val="0"/>
              </a:spcAft>
              <a:defRPr sz="2800" b="1">
                <a:solidFill>
                  <a:srgbClr val="000066"/>
                </a:solidFill>
                <a:latin typeface="Arial" pitchFamily="34" charset="0"/>
                <a:cs typeface="Arial" pitchFamily="34" charset="0"/>
              </a:defRPr>
            </a:lvl6pPr>
            <a:lvl7pPr marL="914400" algn="ctr" fontAlgn="base">
              <a:spcBef>
                <a:spcPct val="0"/>
              </a:spcBef>
              <a:spcAft>
                <a:spcPct val="0"/>
              </a:spcAft>
              <a:defRPr sz="2800" b="1">
                <a:solidFill>
                  <a:srgbClr val="000066"/>
                </a:solidFill>
                <a:latin typeface="Arial" pitchFamily="34" charset="0"/>
                <a:cs typeface="Arial" pitchFamily="34" charset="0"/>
              </a:defRPr>
            </a:lvl7pPr>
            <a:lvl8pPr marL="1371600" algn="ctr" fontAlgn="base">
              <a:spcBef>
                <a:spcPct val="0"/>
              </a:spcBef>
              <a:spcAft>
                <a:spcPct val="0"/>
              </a:spcAft>
              <a:defRPr sz="2800" b="1">
                <a:solidFill>
                  <a:srgbClr val="000066"/>
                </a:solidFill>
                <a:latin typeface="Arial" pitchFamily="34" charset="0"/>
                <a:cs typeface="Arial" pitchFamily="34" charset="0"/>
              </a:defRPr>
            </a:lvl8pPr>
            <a:lvl9pPr marL="1828800" algn="ctr" fontAlgn="base">
              <a:spcBef>
                <a:spcPct val="0"/>
              </a:spcBef>
              <a:spcAft>
                <a:spcPct val="0"/>
              </a:spcAft>
              <a:defRPr sz="2800" b="1">
                <a:solidFill>
                  <a:srgbClr val="000066"/>
                </a:solidFill>
                <a:latin typeface="Arial" pitchFamily="34" charset="0"/>
                <a:cs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itchFamily="34" charset="0"/>
              </a:rPr>
              <a:t>EMERGENCY ANCHORAGE LOCATIONS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itchFamily="34" charset="0"/>
              </a:rPr>
            </a:br>
            <a:r>
              <a:rPr kumimoji="0" lang="en-US" altLang="en-US" sz="20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itchFamily="34" charset="0"/>
              </a:rPr>
              <a:t>Officer of the Deck</a:t>
            </a:r>
          </a:p>
        </p:txBody>
      </p:sp>
      <p:sp>
        <p:nvSpPr>
          <p:cNvPr id="51219" name="Line 14"/>
          <p:cNvSpPr>
            <a:spLocks noChangeShapeType="1"/>
          </p:cNvSpPr>
          <p:nvPr/>
        </p:nvSpPr>
        <p:spPr bwMode="auto">
          <a:xfrm>
            <a:off x="1524000" y="6766774"/>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20" name="Line 13"/>
          <p:cNvSpPr>
            <a:spLocks noChangeShapeType="1"/>
          </p:cNvSpPr>
          <p:nvPr/>
        </p:nvSpPr>
        <p:spPr bwMode="auto">
          <a:xfrm>
            <a:off x="1828800" y="6690574"/>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21" name="Rectangle 24"/>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charset="0"/>
                <a:ea typeface="+mn-ea"/>
                <a:cs typeface="Arial" charset="0"/>
              </a:rPr>
              <a:t>From Courage…Life</a:t>
            </a:r>
          </a:p>
        </p:txBody>
      </p:sp>
      <p:pic>
        <p:nvPicPr>
          <p:cNvPr id="51222" name="Picture 22" descr="E:\ScreenCapture.2018.05.15.155627.png"/>
          <p:cNvPicPr>
            <a:picLocks noChangeAspect="1" noChangeArrowheads="1"/>
          </p:cNvPicPr>
          <p:nvPr/>
        </p:nvPicPr>
        <p:blipFill rotWithShape="1">
          <a:blip r:embed="rId2">
            <a:extLst>
              <a:ext uri="{28A0092B-C50C-407E-A947-70E740481C1C}">
                <a14:useLocalDpi xmlns:a14="http://schemas.microsoft.com/office/drawing/2010/main" val="0"/>
              </a:ext>
            </a:extLst>
          </a:blip>
          <a:srcRect l="21760" t="6573" b="5089"/>
          <a:stretch/>
        </p:blipFill>
        <p:spPr bwMode="auto">
          <a:xfrm>
            <a:off x="0" y="1752601"/>
            <a:ext cx="9144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4808113" y="2286001"/>
            <a:ext cx="685800" cy="70485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06" name="WordArt 6"/>
          <p:cNvSpPr>
            <a:spLocks noChangeArrowheads="1" noChangeShapeType="1" noTextEdit="1"/>
          </p:cNvSpPr>
          <p:nvPr/>
        </p:nvSpPr>
        <p:spPr bwMode="auto">
          <a:xfrm>
            <a:off x="2133600" y="3032975"/>
            <a:ext cx="1828800" cy="476250"/>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a:ln w="9525">
                  <a:solidFill>
                    <a:srgbClr val="000000"/>
                  </a:solidFill>
                  <a:round/>
                  <a:headEnd/>
                  <a:tailEnd/>
                </a:ln>
                <a:solidFill>
                  <a:srgbClr val="000000"/>
                </a:solidFill>
                <a:effectLst/>
                <a:uLnTx/>
                <a:uFillTx/>
                <a:latin typeface="Arial Black"/>
                <a:ea typeface="+mn-ea"/>
                <a:cs typeface="+mn-cs"/>
              </a:rPr>
              <a:t>DESTROYER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a:ln w="9525">
                  <a:solidFill>
                    <a:srgbClr val="000000"/>
                  </a:solidFill>
                  <a:round/>
                  <a:headEnd/>
                  <a:tailEnd/>
                </a:ln>
                <a:solidFill>
                  <a:srgbClr val="000000"/>
                </a:solidFill>
                <a:effectLst/>
                <a:uLnTx/>
                <a:uFillTx/>
                <a:latin typeface="Arial Black"/>
                <a:ea typeface="+mn-ea"/>
                <a:cs typeface="+mn-cs"/>
              </a:rPr>
              <a:t>1-6</a:t>
            </a:r>
          </a:p>
        </p:txBody>
      </p:sp>
      <p:sp>
        <p:nvSpPr>
          <p:cNvPr id="51208" name="WordArt 8"/>
          <p:cNvSpPr>
            <a:spLocks noChangeArrowheads="1" noChangeShapeType="1" noTextEdit="1"/>
          </p:cNvSpPr>
          <p:nvPr/>
        </p:nvSpPr>
        <p:spPr bwMode="auto">
          <a:xfrm>
            <a:off x="3962400" y="4556975"/>
            <a:ext cx="152400" cy="114300"/>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1</a:t>
            </a:r>
          </a:p>
        </p:txBody>
      </p:sp>
      <p:sp>
        <p:nvSpPr>
          <p:cNvPr id="51209" name="WordArt 9"/>
          <p:cNvSpPr>
            <a:spLocks noChangeArrowheads="1" noChangeShapeType="1" noTextEdit="1"/>
          </p:cNvSpPr>
          <p:nvPr/>
        </p:nvSpPr>
        <p:spPr bwMode="auto">
          <a:xfrm>
            <a:off x="3921617" y="4385525"/>
            <a:ext cx="152400" cy="114300"/>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2</a:t>
            </a:r>
          </a:p>
        </p:txBody>
      </p:sp>
      <p:sp>
        <p:nvSpPr>
          <p:cNvPr id="51210" name="WordArt 10"/>
          <p:cNvSpPr>
            <a:spLocks noChangeArrowheads="1" noChangeShapeType="1" noTextEdit="1"/>
          </p:cNvSpPr>
          <p:nvPr/>
        </p:nvSpPr>
        <p:spPr bwMode="auto">
          <a:xfrm>
            <a:off x="4457700" y="4380427"/>
            <a:ext cx="114300" cy="171450"/>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3</a:t>
            </a:r>
          </a:p>
        </p:txBody>
      </p:sp>
      <p:sp>
        <p:nvSpPr>
          <p:cNvPr id="51211" name="WordArt 11"/>
          <p:cNvSpPr>
            <a:spLocks noChangeArrowheads="1" noChangeShapeType="1" noTextEdit="1"/>
          </p:cNvSpPr>
          <p:nvPr/>
        </p:nvSpPr>
        <p:spPr bwMode="auto">
          <a:xfrm>
            <a:off x="3749630" y="4128483"/>
            <a:ext cx="171987" cy="129863"/>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4</a:t>
            </a:r>
          </a:p>
        </p:txBody>
      </p:sp>
      <p:sp>
        <p:nvSpPr>
          <p:cNvPr id="51212" name="WordArt 12"/>
          <p:cNvSpPr>
            <a:spLocks noChangeArrowheads="1" noChangeShapeType="1" noTextEdit="1"/>
          </p:cNvSpPr>
          <p:nvPr/>
        </p:nvSpPr>
        <p:spPr bwMode="auto">
          <a:xfrm>
            <a:off x="4194220" y="3971120"/>
            <a:ext cx="190500" cy="104909"/>
          </a:xfrm>
          <a:prstGeom prst="rect">
            <a:avLst/>
          </a:prstGeom>
        </p:spPr>
        <p:txBody>
          <a:bodyPr wrap="none" fromWordArt="1">
            <a:prstTxWarp prst="textPlain">
              <a:avLst>
                <a:gd name="adj" fmla="val 56944"/>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5</a:t>
            </a:r>
          </a:p>
        </p:txBody>
      </p:sp>
      <p:sp>
        <p:nvSpPr>
          <p:cNvPr id="51213" name="WordArt 13"/>
          <p:cNvSpPr>
            <a:spLocks noChangeArrowheads="1" noChangeShapeType="1" noTextEdit="1"/>
          </p:cNvSpPr>
          <p:nvPr/>
        </p:nvSpPr>
        <p:spPr bwMode="auto">
          <a:xfrm>
            <a:off x="4737279" y="4172621"/>
            <a:ext cx="152400" cy="171450"/>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6</a:t>
            </a:r>
          </a:p>
        </p:txBody>
      </p:sp>
      <p:sp>
        <p:nvSpPr>
          <p:cNvPr id="51214" name="WordArt 14"/>
          <p:cNvSpPr>
            <a:spLocks noChangeArrowheads="1" noChangeShapeType="1" noTextEdit="1"/>
          </p:cNvSpPr>
          <p:nvPr/>
        </p:nvSpPr>
        <p:spPr bwMode="auto">
          <a:xfrm>
            <a:off x="4904703" y="2465701"/>
            <a:ext cx="196404" cy="179701"/>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D</a:t>
            </a:r>
          </a:p>
        </p:txBody>
      </p:sp>
      <p:sp>
        <p:nvSpPr>
          <p:cNvPr id="51215" name="WordArt 15"/>
          <p:cNvSpPr>
            <a:spLocks noChangeArrowheads="1" noChangeShapeType="1" noTextEdit="1"/>
          </p:cNvSpPr>
          <p:nvPr/>
        </p:nvSpPr>
        <p:spPr bwMode="auto">
          <a:xfrm>
            <a:off x="5562600" y="2823425"/>
            <a:ext cx="114300" cy="352425"/>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C</a:t>
            </a:r>
          </a:p>
        </p:txBody>
      </p:sp>
      <p:sp>
        <p:nvSpPr>
          <p:cNvPr id="51216" name="WordArt 16"/>
          <p:cNvSpPr>
            <a:spLocks noChangeArrowheads="1" noChangeShapeType="1" noTextEdit="1"/>
          </p:cNvSpPr>
          <p:nvPr/>
        </p:nvSpPr>
        <p:spPr bwMode="auto">
          <a:xfrm>
            <a:off x="4751498" y="2990850"/>
            <a:ext cx="132815" cy="184999"/>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B</a:t>
            </a:r>
          </a:p>
        </p:txBody>
      </p:sp>
      <p:sp>
        <p:nvSpPr>
          <p:cNvPr id="51217" name="WordArt 17"/>
          <p:cNvSpPr>
            <a:spLocks noChangeArrowheads="1" noChangeShapeType="1" noTextEdit="1"/>
          </p:cNvSpPr>
          <p:nvPr/>
        </p:nvSpPr>
        <p:spPr bwMode="auto">
          <a:xfrm>
            <a:off x="4808113" y="3614533"/>
            <a:ext cx="172791" cy="195062"/>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dirty="0">
                <a:ln w="9525">
                  <a:solidFill>
                    <a:srgbClr val="000000"/>
                  </a:solidFill>
                  <a:round/>
                  <a:headEnd/>
                  <a:tailEnd/>
                </a:ln>
                <a:solidFill>
                  <a:srgbClr val="FFFFFF"/>
                </a:solidFill>
                <a:effectLst/>
                <a:uLnTx/>
                <a:uFillTx/>
                <a:latin typeface="Arial Black"/>
                <a:ea typeface="+mn-ea"/>
                <a:cs typeface="+mn-cs"/>
              </a:rPr>
              <a:t>A</a:t>
            </a:r>
          </a:p>
        </p:txBody>
      </p:sp>
      <p:sp>
        <p:nvSpPr>
          <p:cNvPr id="24" name="Oval 23"/>
          <p:cNvSpPr/>
          <p:nvPr/>
        </p:nvSpPr>
        <p:spPr bwMode="auto">
          <a:xfrm>
            <a:off x="5334000" y="2709125"/>
            <a:ext cx="685800" cy="70485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25" name="Oval 24"/>
          <p:cNvSpPr/>
          <p:nvPr/>
        </p:nvSpPr>
        <p:spPr bwMode="auto">
          <a:xfrm>
            <a:off x="4415306" y="2823425"/>
            <a:ext cx="685800" cy="70485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Oval 25"/>
          <p:cNvSpPr/>
          <p:nvPr/>
        </p:nvSpPr>
        <p:spPr bwMode="auto">
          <a:xfrm>
            <a:off x="4470579" y="3423633"/>
            <a:ext cx="685800" cy="70485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 name="Oval 26"/>
          <p:cNvSpPr/>
          <p:nvPr/>
        </p:nvSpPr>
        <p:spPr bwMode="auto">
          <a:xfrm>
            <a:off x="4490971" y="4023573"/>
            <a:ext cx="521055" cy="59336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Oval 27"/>
          <p:cNvSpPr/>
          <p:nvPr/>
        </p:nvSpPr>
        <p:spPr bwMode="auto">
          <a:xfrm>
            <a:off x="4154778" y="4193414"/>
            <a:ext cx="521055" cy="59336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Oval 28"/>
          <p:cNvSpPr/>
          <p:nvPr/>
        </p:nvSpPr>
        <p:spPr bwMode="auto">
          <a:xfrm>
            <a:off x="4050945" y="3793095"/>
            <a:ext cx="521055" cy="59336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 name="Oval 29"/>
          <p:cNvSpPr/>
          <p:nvPr/>
        </p:nvSpPr>
        <p:spPr bwMode="auto">
          <a:xfrm>
            <a:off x="3885125" y="4466152"/>
            <a:ext cx="426347" cy="47182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1" name="Oval 30"/>
          <p:cNvSpPr/>
          <p:nvPr/>
        </p:nvSpPr>
        <p:spPr bwMode="auto">
          <a:xfrm>
            <a:off x="3819794" y="4150552"/>
            <a:ext cx="426347" cy="47182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2" name="Oval 31"/>
          <p:cNvSpPr/>
          <p:nvPr/>
        </p:nvSpPr>
        <p:spPr bwMode="auto">
          <a:xfrm>
            <a:off x="3656256" y="4041013"/>
            <a:ext cx="426347" cy="47182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91829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A5B556A1-8E69-41B9-A37C-B296BBA9FDE4}"/>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3" name="Rectangle 2">
            <a:extLst>
              <a:ext uri="{FF2B5EF4-FFF2-40B4-BE49-F238E27FC236}">
                <a16:creationId xmlns:a16="http://schemas.microsoft.com/office/drawing/2014/main" id="{45BFD9D0-7482-44AB-BC20-5A5C19333590}"/>
              </a:ext>
            </a:extLst>
          </p:cNvPr>
          <p:cNvSpPr>
            <a:spLocks noGrp="1" noChangeArrowheads="1"/>
          </p:cNvSpPr>
          <p:nvPr>
            <p:ph type="body" idx="1"/>
          </p:nvPr>
        </p:nvSpPr>
        <p:spPr>
          <a:xfrm>
            <a:off x="152400" y="982663"/>
            <a:ext cx="8839200" cy="3778250"/>
          </a:xfrm>
          <a:noFill/>
        </p:spPr>
        <p:txBody>
          <a:bodyPr/>
          <a:lstStyle/>
          <a:p>
            <a:pPr eaLnBrk="1" hangingPunct="1">
              <a:lnSpc>
                <a:spcPct val="90000"/>
              </a:lnSpc>
              <a:spcBef>
                <a:spcPct val="0"/>
              </a:spcBef>
              <a:buClr>
                <a:schemeClr val="tx2"/>
              </a:buClr>
              <a:buFontTx/>
              <a:buChar char="-"/>
            </a:pPr>
            <a:endParaRPr lang="en-US" altLang="en-US" sz="1200" b="1" dirty="0"/>
          </a:p>
        </p:txBody>
      </p:sp>
      <p:sp>
        <p:nvSpPr>
          <p:cNvPr id="83971" name="Rectangle 3">
            <a:extLst>
              <a:ext uri="{FF2B5EF4-FFF2-40B4-BE49-F238E27FC236}">
                <a16:creationId xmlns:a16="http://schemas.microsoft.com/office/drawing/2014/main" id="{7978F758-2210-4BBB-9FBD-E0644A3FEB7A}"/>
              </a:ext>
            </a:extLst>
          </p:cNvPr>
          <p:cNvSpPr>
            <a:spLocks noChangeArrowheads="1"/>
          </p:cNvSpPr>
          <p:nvPr/>
        </p:nvSpPr>
        <p:spPr bwMode="auto">
          <a:xfrm>
            <a:off x="457200" y="3048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LINE COMMANDS</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1</a:t>
            </a:r>
            <a:r>
              <a:rPr kumimoji="0" lang="en-US" altLang="en-US" sz="2400" b="1" i="1" u="none" strike="noStrike" kern="1200" cap="none" spc="0" normalizeH="0" baseline="3000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t>
            </a: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 LT </a:t>
            </a:r>
            <a:br>
              <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br>
            <a:endPar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p:txBody>
      </p:sp>
      <p:sp>
        <p:nvSpPr>
          <p:cNvPr id="20486" name="Line 13">
            <a:extLst>
              <a:ext uri="{FF2B5EF4-FFF2-40B4-BE49-F238E27FC236}">
                <a16:creationId xmlns:a16="http://schemas.microsoft.com/office/drawing/2014/main" id="{E8255BBE-CB94-4F6A-84AF-C9941FF0C624}"/>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7" name="Line 14">
            <a:extLst>
              <a:ext uri="{FF2B5EF4-FFF2-40B4-BE49-F238E27FC236}">
                <a16:creationId xmlns:a16="http://schemas.microsoft.com/office/drawing/2014/main" id="{08D966FE-C32E-4CAC-895C-56BAFFAF6217}"/>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8" name="Rectangle 8">
            <a:extLst>
              <a:ext uri="{FF2B5EF4-FFF2-40B4-BE49-F238E27FC236}">
                <a16:creationId xmlns:a16="http://schemas.microsoft.com/office/drawing/2014/main" id="{CA6BCCF5-09DE-4C18-BB5C-80839C12AC9A}"/>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graphicFrame>
        <p:nvGraphicFramePr>
          <p:cNvPr id="2" name="Table 1"/>
          <p:cNvGraphicFramePr>
            <a:graphicFrameLocks noGrp="1"/>
          </p:cNvGraphicFramePr>
          <p:nvPr>
            <p:extLst/>
          </p:nvPr>
        </p:nvGraphicFramePr>
        <p:xfrm>
          <a:off x="152400" y="1134173"/>
          <a:ext cx="8915400" cy="4522671"/>
        </p:xfrm>
        <a:graphic>
          <a:graphicData uri="http://schemas.openxmlformats.org/drawingml/2006/table">
            <a:tbl>
              <a:tblPr firstRow="1" bandRow="1">
                <a:tableStyleId>{21E4AEA4-8DFA-4A89-87EB-49C32662AFE0}</a:tableStyleId>
              </a:tblPr>
              <a:tblGrid>
                <a:gridCol w="44196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425517">
                <a:tc>
                  <a:txBody>
                    <a:bodyPr/>
                    <a:lstStyle/>
                    <a:p>
                      <a:pPr algn="ctr"/>
                      <a:r>
                        <a:rPr lang="en-US" sz="1000" dirty="0"/>
                        <a:t>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MEANING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2530">
                <a:tc>
                  <a:txBody>
                    <a:bodyPr/>
                    <a:lstStyle/>
                    <a:p>
                      <a:r>
                        <a:rPr lang="en-US" sz="1050" b="1" dirty="0">
                          <a:effectLst>
                            <a:outerShdw blurRad="38100" dist="38100" dir="2700000" algn="tl">
                              <a:srgbClr val="000000">
                                <a:alpha val="43137"/>
                              </a:srgbClr>
                            </a:outerShdw>
                          </a:effectLst>
                          <a:latin typeface="+mj-lt"/>
                        </a:rPr>
                        <a:t>Pass</a:t>
                      </a:r>
                      <a:r>
                        <a:rPr lang="en-US" sz="1050" b="1" baseline="0" dirty="0">
                          <a:effectLst>
                            <a:outerShdw blurRad="38100" dist="38100" dir="2700000" algn="tl">
                              <a:srgbClr val="000000">
                                <a:alpha val="43137"/>
                              </a:srgbClr>
                            </a:outerShdw>
                          </a:effectLst>
                          <a:latin typeface="+mj-lt"/>
                        </a:rPr>
                        <a:t> one (or Number One)</a:t>
                      </a:r>
                      <a:endParaRPr lang="en-US" sz="1050" b="1" dirty="0">
                        <a:effectLst>
                          <a:outerShdw blurRad="38100" dist="38100" dir="2700000" algn="tl">
                            <a:srgbClr val="000000">
                              <a:alpha val="43137"/>
                            </a:srgbClr>
                          </a:outerShdw>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Send</a:t>
                      </a:r>
                      <a:r>
                        <a:rPr lang="en-US" sz="1050" baseline="0" dirty="0">
                          <a:latin typeface="+mj-lt"/>
                        </a:rPr>
                        <a:t> line number one over to the pier.  Place the eye over the bollard or cleat but do not take a strain.</a:t>
                      </a:r>
                      <a:endParaRPr lang="en-US" sz="105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5990">
                <a:tc>
                  <a:txBody>
                    <a:bodyPr/>
                    <a:lstStyle/>
                    <a:p>
                      <a:r>
                        <a:rPr lang="en-US" sz="1050" b="1" dirty="0">
                          <a:effectLst>
                            <a:outerShdw blurRad="38100" dist="38100" dir="2700000" algn="tl">
                              <a:srgbClr val="000000">
                                <a:alpha val="43137"/>
                              </a:srgbClr>
                            </a:outerShdw>
                          </a:effectLst>
                          <a:latin typeface="+mj-lt"/>
                        </a:rPr>
                        <a:t>Slack</a:t>
                      </a:r>
                      <a:r>
                        <a:rPr lang="en-US" sz="1050" b="1" baseline="0" dirty="0">
                          <a:effectLst>
                            <a:outerShdw blurRad="38100" dist="38100" dir="2700000" algn="tl">
                              <a:srgbClr val="000000">
                                <a:alpha val="43137"/>
                              </a:srgbClr>
                            </a:outerShdw>
                          </a:effectLst>
                          <a:latin typeface="+mj-lt"/>
                        </a:rPr>
                        <a:t> (slack off) the bow line (number one)</a:t>
                      </a:r>
                      <a:endParaRPr lang="en-US" sz="1050" b="1" dirty="0">
                        <a:effectLst>
                          <a:outerShdw blurRad="38100" dist="38100" dir="2700000" algn="tl">
                            <a:srgbClr val="000000">
                              <a:alpha val="43137"/>
                            </a:srgbClr>
                          </a:outerShdw>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Pay out the line specified, allowing it to form an easy catenary.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5990">
                <a:tc>
                  <a:txBody>
                    <a:bodyPr/>
                    <a:lstStyle/>
                    <a:p>
                      <a:r>
                        <a:rPr lang="en-US" sz="1050" b="1" dirty="0">
                          <a:effectLst>
                            <a:outerShdw blurRad="38100" dist="38100" dir="2700000" algn="tl">
                              <a:srgbClr val="000000">
                                <a:alpha val="43137"/>
                              </a:srgbClr>
                            </a:outerShdw>
                          </a:effectLst>
                          <a:latin typeface="+mj-lt"/>
                        </a:rPr>
                        <a:t>Take a strain on one (or number</a:t>
                      </a:r>
                      <a:r>
                        <a:rPr lang="en-US" sz="1050" b="1" baseline="0" dirty="0">
                          <a:effectLst>
                            <a:outerShdw blurRad="38100" dist="38100" dir="2700000" algn="tl">
                              <a:srgbClr val="000000">
                                <a:alpha val="43137"/>
                              </a:srgbClr>
                            </a:outerShdw>
                          </a:effectLst>
                          <a:latin typeface="+mj-lt"/>
                        </a:rPr>
                        <a:t> one)</a:t>
                      </a:r>
                      <a:endParaRPr lang="en-US" sz="1050" b="1" dirty="0">
                        <a:effectLst>
                          <a:outerShdw blurRad="38100" dist="38100" dir="2700000" algn="tl">
                            <a:srgbClr val="000000">
                              <a:alpha val="43137"/>
                            </a:srgbClr>
                          </a:outerShdw>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Put</a:t>
                      </a:r>
                      <a:r>
                        <a:rPr lang="en-US" sz="1050" baseline="0" dirty="0">
                          <a:latin typeface="+mj-lt"/>
                        </a:rPr>
                        <a:t> number one line under tension.</a:t>
                      </a:r>
                      <a:endParaRPr lang="en-US" sz="105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5990">
                <a:tc>
                  <a:txBody>
                    <a:bodyPr/>
                    <a:lstStyle/>
                    <a:p>
                      <a:r>
                        <a:rPr lang="en-US" sz="1050" b="1" dirty="0">
                          <a:effectLst>
                            <a:outerShdw blurRad="38100" dist="38100" dir="2700000" algn="tl">
                              <a:srgbClr val="000000">
                                <a:alpha val="43137"/>
                              </a:srgbClr>
                            </a:outerShdw>
                          </a:effectLst>
                          <a:latin typeface="+mj-lt"/>
                        </a:rPr>
                        <a:t>Take the slack</a:t>
                      </a:r>
                      <a:r>
                        <a:rPr lang="en-US" sz="1050" b="1" baseline="0" dirty="0">
                          <a:effectLst>
                            <a:outerShdw blurRad="38100" dist="38100" dir="2700000" algn="tl">
                              <a:srgbClr val="000000">
                                <a:alpha val="43137"/>
                              </a:srgbClr>
                            </a:outerShdw>
                          </a:effectLst>
                          <a:latin typeface="+mj-lt"/>
                        </a:rPr>
                        <a:t> out of three (or number three)</a:t>
                      </a:r>
                      <a:endParaRPr lang="en-US" sz="1050" b="1" dirty="0">
                        <a:effectLst>
                          <a:outerShdw blurRad="38100" dist="38100" dir="2700000" algn="tl">
                            <a:srgbClr val="000000">
                              <a:alpha val="43137"/>
                            </a:srgbClr>
                          </a:outerShdw>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Heave in on number three line but do not take a strain.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45990">
                <a:tc>
                  <a:txBody>
                    <a:bodyPr/>
                    <a:lstStyle/>
                    <a:p>
                      <a:r>
                        <a:rPr lang="en-US" sz="1050" b="1" dirty="0">
                          <a:effectLst>
                            <a:outerShdw blurRad="38100" dist="38100" dir="2700000" algn="tl">
                              <a:srgbClr val="000000">
                                <a:alpha val="43137"/>
                              </a:srgbClr>
                            </a:outerShdw>
                          </a:effectLst>
                          <a:latin typeface="+mj-lt"/>
                        </a:rPr>
                        <a:t>Ease three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Pay out number three line enough to remove most of the 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5990">
                <a:tc>
                  <a:txBody>
                    <a:bodyPr/>
                    <a:lstStyle/>
                    <a:p>
                      <a:r>
                        <a:rPr lang="en-US" sz="1050" b="1" dirty="0">
                          <a:effectLst>
                            <a:outerShdw blurRad="38100" dist="38100" dir="2700000" algn="tl">
                              <a:srgbClr val="000000">
                                <a:alpha val="43137"/>
                              </a:srgbClr>
                            </a:outerShdw>
                          </a:effectLst>
                          <a:latin typeface="+mj-lt"/>
                        </a:rPr>
                        <a:t>Avast heaving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Stop heaving</a:t>
                      </a:r>
                      <a:r>
                        <a:rPr lang="en-US" sz="1050" baseline="0" dirty="0">
                          <a:latin typeface="+mj-lt"/>
                        </a:rPr>
                        <a:t> (taking in).</a:t>
                      </a:r>
                      <a:endParaRPr lang="en-US" sz="105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5517">
                <a:tc>
                  <a:txBody>
                    <a:bodyPr/>
                    <a:lstStyle/>
                    <a:p>
                      <a:r>
                        <a:rPr lang="en-US" sz="1050" b="1" dirty="0">
                          <a:effectLst>
                            <a:outerShdw blurRad="38100" dist="38100" dir="2700000" algn="tl">
                              <a:srgbClr val="000000">
                                <a:alpha val="43137"/>
                              </a:srgbClr>
                            </a:outerShdw>
                          </a:effectLst>
                          <a:latin typeface="+mj-lt"/>
                        </a:rPr>
                        <a:t>Check three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Hold number three line, but</a:t>
                      </a:r>
                      <a:r>
                        <a:rPr lang="en-US" sz="1050" baseline="0" dirty="0">
                          <a:latin typeface="+mj-lt"/>
                        </a:rPr>
                        <a:t> not to the breaking point, let the line surge as necessary.</a:t>
                      </a:r>
                      <a:endParaRPr lang="en-US" sz="105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5990">
                <a:tc>
                  <a:txBody>
                    <a:bodyPr/>
                    <a:lstStyle/>
                    <a:p>
                      <a:r>
                        <a:rPr lang="en-US" sz="1050" b="1" dirty="0">
                          <a:effectLst>
                            <a:outerShdw blurRad="38100" dist="38100" dir="2700000" algn="tl">
                              <a:srgbClr val="000000">
                                <a:alpha val="43137"/>
                              </a:srgbClr>
                            </a:outerShdw>
                          </a:effectLst>
                          <a:latin typeface="+mj-lt"/>
                        </a:rPr>
                        <a:t>Hold </a:t>
                      </a:r>
                      <a:r>
                        <a:rPr lang="en-US" sz="1050" b="1" baseline="0" dirty="0">
                          <a:effectLst>
                            <a:outerShdw blurRad="38100" dist="38100" dir="2700000" algn="tl">
                              <a:srgbClr val="000000">
                                <a:alpha val="43137"/>
                              </a:srgbClr>
                            </a:outerShdw>
                          </a:effectLst>
                          <a:latin typeface="+mj-lt"/>
                        </a:rPr>
                        <a:t> two</a:t>
                      </a:r>
                      <a:endParaRPr lang="en-US" sz="1050" b="1" dirty="0">
                        <a:effectLst>
                          <a:outerShdw blurRad="38100" dist="38100" dir="2700000" algn="tl">
                            <a:srgbClr val="000000">
                              <a:alpha val="43137"/>
                            </a:srgbClr>
                          </a:outerShdw>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Take enough turns so that number</a:t>
                      </a:r>
                      <a:r>
                        <a:rPr lang="en-US" sz="1050" baseline="0" dirty="0">
                          <a:latin typeface="+mj-lt"/>
                        </a:rPr>
                        <a:t> two line will not surge.</a:t>
                      </a:r>
                      <a:endParaRPr lang="en-US" sz="105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02530">
                <a:tc>
                  <a:txBody>
                    <a:bodyPr/>
                    <a:lstStyle/>
                    <a:p>
                      <a:r>
                        <a:rPr lang="en-US" sz="1050" b="1" dirty="0">
                          <a:effectLst>
                            <a:outerShdw blurRad="38100" dist="38100" dir="2700000" algn="tl">
                              <a:srgbClr val="000000">
                                <a:alpha val="43137"/>
                              </a:srgbClr>
                            </a:outerShdw>
                          </a:effectLst>
                          <a:latin typeface="+mj-lt"/>
                        </a:rPr>
                        <a:t>Single 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Take in all lines except a single standing part to each station, preparatory to getting underway.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45990">
                <a:tc>
                  <a:txBody>
                    <a:bodyPr/>
                    <a:lstStyle/>
                    <a:p>
                      <a:r>
                        <a:rPr lang="en-US" sz="1050" b="1" dirty="0">
                          <a:effectLst>
                            <a:outerShdw blurRad="38100" dist="38100" dir="2700000" algn="tl">
                              <a:srgbClr val="000000">
                                <a:alpha val="43137"/>
                              </a:srgbClr>
                            </a:outerShdw>
                          </a:effectLst>
                          <a:latin typeface="+mj-lt"/>
                        </a:rPr>
                        <a:t>Stand</a:t>
                      </a:r>
                      <a:r>
                        <a:rPr lang="en-US" sz="1050" b="1" baseline="0" dirty="0">
                          <a:effectLst>
                            <a:outerShdw blurRad="38100" dist="38100" dir="2700000" algn="tl">
                              <a:srgbClr val="000000">
                                <a:alpha val="43137"/>
                              </a:srgbClr>
                            </a:outerShdw>
                          </a:effectLst>
                          <a:latin typeface="+mj-lt"/>
                        </a:rPr>
                        <a:t> by your lines</a:t>
                      </a:r>
                      <a:endParaRPr lang="en-US" sz="1050" b="1" dirty="0">
                        <a:effectLst>
                          <a:outerShdw blurRad="38100" dist="38100" dir="2700000" algn="tl">
                            <a:srgbClr val="000000">
                              <a:alpha val="43137"/>
                            </a:srgbClr>
                          </a:outerShdw>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Man the lines, ready to cast off or moor.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45990">
                <a:tc>
                  <a:txBody>
                    <a:bodyPr/>
                    <a:lstStyle/>
                    <a:p>
                      <a:r>
                        <a:rPr lang="en-US" sz="1050" b="1" dirty="0">
                          <a:effectLst>
                            <a:outerShdw blurRad="38100" dist="38100" dir="2700000" algn="tl">
                              <a:srgbClr val="000000">
                                <a:alpha val="43137"/>
                              </a:srgbClr>
                            </a:outerShdw>
                          </a:effectLst>
                          <a:latin typeface="+mj-lt"/>
                        </a:rPr>
                        <a:t>Take in one (or number 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Retrieve</a:t>
                      </a:r>
                      <a:r>
                        <a:rPr lang="en-US" sz="1050" baseline="0" dirty="0">
                          <a:latin typeface="+mj-lt"/>
                        </a:rPr>
                        <a:t> line number one after it has been cast off.</a:t>
                      </a:r>
                      <a:endParaRPr lang="en-US" sz="105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402530">
                <a:tc>
                  <a:txBody>
                    <a:bodyPr/>
                    <a:lstStyle/>
                    <a:p>
                      <a:r>
                        <a:rPr lang="en-US" sz="1050" b="1" dirty="0">
                          <a:effectLst>
                            <a:outerShdw blurRad="38100" dist="38100" dir="2700000" algn="tl">
                              <a:srgbClr val="000000">
                                <a:alpha val="43137"/>
                              </a:srgbClr>
                            </a:outerShdw>
                          </a:effectLst>
                          <a:latin typeface="+mj-lt"/>
                        </a:rPr>
                        <a:t>Cast-off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50" dirty="0">
                          <a:latin typeface="+mj-lt"/>
                        </a:rPr>
                        <a:t>A command to those tending the mooring lines on the pier or on another ship to disengage or throw off the lines from over</a:t>
                      </a:r>
                      <a:r>
                        <a:rPr lang="en-US" sz="1050" baseline="0" dirty="0">
                          <a:latin typeface="+mj-lt"/>
                        </a:rPr>
                        <a:t> the bollards or cleats.</a:t>
                      </a:r>
                      <a:endParaRPr lang="en-US" sz="105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425517">
                <a:tc gridSpan="2">
                  <a:txBody>
                    <a:bodyPr/>
                    <a:lstStyle/>
                    <a:p>
                      <a:pPr algn="ctr"/>
                      <a:r>
                        <a:rPr lang="en-US" sz="1000" b="1" dirty="0">
                          <a:effectLst>
                            <a:outerShdw blurRad="38100" dist="38100" dir="2700000" algn="tl">
                              <a:srgbClr val="000000">
                                <a:alpha val="43137"/>
                              </a:srgbClr>
                            </a:outerShdw>
                          </a:effectLst>
                          <a:latin typeface="+mj-lt"/>
                        </a:rPr>
                        <a:t>REFERENCED</a:t>
                      </a:r>
                      <a:r>
                        <a:rPr lang="en-US" sz="1000" b="1" baseline="0" dirty="0">
                          <a:effectLst>
                            <a:outerShdw blurRad="38100" dist="38100" dir="2700000" algn="tl">
                              <a:srgbClr val="000000">
                                <a:alpha val="43137"/>
                              </a:srgbClr>
                            </a:outerShdw>
                          </a:effectLst>
                          <a:latin typeface="+mj-lt"/>
                        </a:rPr>
                        <a:t> FROM NSTM 582 MOORING AND TOWING</a:t>
                      </a:r>
                    </a:p>
                    <a:p>
                      <a:pPr algn="ctr"/>
                      <a:r>
                        <a:rPr lang="en-US" sz="1000" b="1" baseline="0" dirty="0">
                          <a:effectLst>
                            <a:outerShdw blurRad="38100" dist="38100" dir="2700000" algn="tl">
                              <a:srgbClr val="000000">
                                <a:alpha val="43137"/>
                              </a:srgbClr>
                            </a:outerShdw>
                          </a:effectLst>
                          <a:latin typeface="+mj-lt"/>
                        </a:rPr>
                        <a:t>TABLE 582-2-5 LINE HANDLING COMMANDS</a:t>
                      </a:r>
                      <a:endParaRPr lang="en-US" sz="1000" b="1" dirty="0">
                        <a:effectLst>
                          <a:outerShdw blurRad="38100" dist="38100" dir="2700000" algn="tl">
                            <a:srgbClr val="000000">
                              <a:alpha val="43137"/>
                            </a:srgbClr>
                          </a:outerShdw>
                        </a:effectLst>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000" dirty="0"/>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58684323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MOVREP</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2972229" cy="4832092"/>
          </a:xfrm>
          <a:prstGeom prst="rect">
            <a:avLst/>
          </a:prstGeom>
        </p:spPr>
        <p:txBody>
          <a:bodyPr wrap="square">
            <a:spAutoFit/>
          </a:bodyPr>
          <a:lstStyle/>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-The </a:t>
            </a: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Movement Report (MOVREP) </a:t>
            </a:r>
            <a:r>
              <a:rPr lang="en-US" sz="1600" dirty="0">
                <a:solidFill>
                  <a:prstClr val="black"/>
                </a:solidFill>
                <a:latin typeface="Times New Roman" panose="02020603050405020304" pitchFamily="18" charset="0"/>
                <a:ea typeface="Times New Roman" panose="02020603050405020304" pitchFamily="18" charset="0"/>
              </a:rPr>
              <a:t>is a formatted message that tells where the ship is going, what the SOA is, where the waypoints are and what times they anticipate being at each waypoint.</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-Submitted on the following occasions:</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marL="285750" lvl="0" indent="-285750" algn="l" fontAlgn="auto" hangingPunct="0">
              <a:spcBef>
                <a:spcPts val="0"/>
              </a:spcBef>
              <a:spcAft>
                <a:spcPts val="0"/>
              </a:spcAft>
              <a:buFont typeface="Arial" panose="020B0604020202020204" pitchFamily="34" charset="0"/>
              <a:buChar char="•"/>
            </a:pPr>
            <a:r>
              <a:rPr lang="en-US" sz="1600" dirty="0">
                <a:solidFill>
                  <a:prstClr val="black"/>
                </a:solidFill>
                <a:latin typeface="Times New Roman" panose="02020603050405020304" pitchFamily="18" charset="0"/>
                <a:ea typeface="Times New Roman" panose="02020603050405020304" pitchFamily="18" charset="0"/>
              </a:rPr>
              <a:t>24-48 hours prior to sailing.</a:t>
            </a:r>
          </a:p>
          <a:p>
            <a:pPr marL="285750" lvl="0" indent="-285750" algn="l" fontAlgn="auto" hangingPunct="0">
              <a:spcBef>
                <a:spcPts val="0"/>
              </a:spcBef>
              <a:spcAft>
                <a:spcPts val="0"/>
              </a:spcAft>
              <a:buFont typeface="Arial" panose="020B0604020202020204" pitchFamily="34" charset="0"/>
              <a:buChar char="•"/>
            </a:pPr>
            <a:r>
              <a:rPr lang="en-US" sz="1600" dirty="0">
                <a:solidFill>
                  <a:prstClr val="black"/>
                </a:solidFill>
                <a:latin typeface="Times New Roman" panose="02020603050405020304" pitchFamily="18" charset="0"/>
                <a:ea typeface="Times New Roman" panose="02020603050405020304" pitchFamily="18" charset="0"/>
              </a:rPr>
              <a:t>Upon arrival alongside in port.</a:t>
            </a:r>
          </a:p>
          <a:p>
            <a:pPr marL="285750" lvl="0" indent="-285750" algn="l" fontAlgn="auto" hangingPunct="0">
              <a:spcBef>
                <a:spcPts val="0"/>
              </a:spcBef>
              <a:spcAft>
                <a:spcPts val="0"/>
              </a:spcAft>
              <a:buFont typeface="Arial" panose="020B0604020202020204" pitchFamily="34" charset="0"/>
              <a:buChar char="•"/>
            </a:pPr>
            <a:r>
              <a:rPr lang="en-US" sz="1600" dirty="0">
                <a:solidFill>
                  <a:prstClr val="black"/>
                </a:solidFill>
                <a:latin typeface="Times New Roman" panose="02020603050405020304" pitchFamily="18" charset="0"/>
                <a:ea typeface="Times New Roman" panose="02020603050405020304" pitchFamily="18" charset="0"/>
              </a:rPr>
              <a:t>When the ship has failed to sail.</a:t>
            </a:r>
          </a:p>
          <a:p>
            <a:pPr marL="285750" lvl="0" indent="-285750" algn="l" fontAlgn="auto" hangingPunct="0">
              <a:spcBef>
                <a:spcPts val="0"/>
              </a:spcBef>
              <a:spcAft>
                <a:spcPts val="0"/>
              </a:spcAft>
              <a:buFont typeface="Arial" panose="020B0604020202020204" pitchFamily="34" charset="0"/>
              <a:buChar char="•"/>
            </a:pPr>
            <a:r>
              <a:rPr lang="en-US" sz="1600" dirty="0">
                <a:solidFill>
                  <a:prstClr val="black"/>
                </a:solidFill>
                <a:latin typeface="Times New Roman" panose="02020603050405020304" pitchFamily="18" charset="0"/>
                <a:ea typeface="Times New Roman" panose="02020603050405020304" pitchFamily="18" charset="0"/>
              </a:rPr>
              <a:t>+/- 4 hours of PIM</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0F09BE60-1002-4A1C-AB5E-DD3743EE506F}"/>
              </a:ext>
            </a:extLst>
          </p:cNvPr>
          <p:cNvPicPr>
            <a:picLocks noChangeAspect="1"/>
          </p:cNvPicPr>
          <p:nvPr/>
        </p:nvPicPr>
        <p:blipFill rotWithShape="1">
          <a:blip r:embed="rId5"/>
          <a:srcRect r="27910"/>
          <a:stretch/>
        </p:blipFill>
        <p:spPr>
          <a:xfrm>
            <a:off x="3124629" y="2249738"/>
            <a:ext cx="5968343" cy="2822693"/>
          </a:xfrm>
          <a:prstGeom prst="rect">
            <a:avLst/>
          </a:prstGeom>
        </p:spPr>
      </p:pic>
    </p:spTree>
    <p:extLst>
      <p:ext uri="{BB962C8B-B14F-4D97-AF65-F5344CB8AC3E}">
        <p14:creationId xmlns:p14="http://schemas.microsoft.com/office/powerpoint/2010/main" val="397280567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A5B556A1-8E69-41B9-A37C-B296BBA9FDE4}"/>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3971" name="Rectangle 3">
            <a:extLst>
              <a:ext uri="{FF2B5EF4-FFF2-40B4-BE49-F238E27FC236}">
                <a16:creationId xmlns:a16="http://schemas.microsoft.com/office/drawing/2014/main" id="{7978F758-2210-4BBB-9FBD-E0644A3FEB7A}"/>
              </a:ext>
            </a:extLst>
          </p:cNvPr>
          <p:cNvSpPr>
            <a:spLocks noChangeArrowheads="1"/>
          </p:cNvSpPr>
          <p:nvPr/>
        </p:nvSpPr>
        <p:spPr bwMode="auto">
          <a:xfrm>
            <a:off x="457200" y="3048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MOORING CONFIGURATION</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1</a:t>
            </a:r>
            <a:r>
              <a:rPr kumimoji="0" lang="en-US" altLang="en-US" sz="2400" b="1" i="1" u="none" strike="noStrike" kern="1200" cap="none" spc="0" normalizeH="0" baseline="3000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t>
            </a: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 LT </a:t>
            </a:r>
            <a:br>
              <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br>
            <a:endPar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p:txBody>
      </p:sp>
      <p:sp>
        <p:nvSpPr>
          <p:cNvPr id="20486" name="Line 13">
            <a:extLst>
              <a:ext uri="{FF2B5EF4-FFF2-40B4-BE49-F238E27FC236}">
                <a16:creationId xmlns:a16="http://schemas.microsoft.com/office/drawing/2014/main" id="{E8255BBE-CB94-4F6A-84AF-C9941FF0C624}"/>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7" name="Line 14">
            <a:extLst>
              <a:ext uri="{FF2B5EF4-FFF2-40B4-BE49-F238E27FC236}">
                <a16:creationId xmlns:a16="http://schemas.microsoft.com/office/drawing/2014/main" id="{08D966FE-C32E-4CAC-895C-56BAFFAF6217}"/>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488" name="Rectangle 8">
            <a:extLst>
              <a:ext uri="{FF2B5EF4-FFF2-40B4-BE49-F238E27FC236}">
                <a16:creationId xmlns:a16="http://schemas.microsoft.com/office/drawing/2014/main" id="{CA6BCCF5-09DE-4C18-BB5C-80839C12AC9A}"/>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pic>
        <p:nvPicPr>
          <p:cNvPr id="2" name="Picture 2"/>
          <p:cNvPicPr>
            <a:picLocks noChangeAspect="1" noChangeArrowheads="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a:off x="0" y="2171700"/>
            <a:ext cx="90678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20621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F1F2CD67-7A57-476E-B634-69B8B35E79E5}"/>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7" name="Rectangle 2">
            <a:extLst>
              <a:ext uri="{FF2B5EF4-FFF2-40B4-BE49-F238E27FC236}">
                <a16:creationId xmlns:a16="http://schemas.microsoft.com/office/drawing/2014/main" id="{3BC45483-4F22-4232-BBFE-8566C58D108A}"/>
              </a:ext>
            </a:extLst>
          </p:cNvPr>
          <p:cNvSpPr>
            <a:spLocks noGrp="1" noChangeArrowheads="1"/>
          </p:cNvSpPr>
          <p:nvPr>
            <p:ph type="body" idx="1"/>
          </p:nvPr>
        </p:nvSpPr>
        <p:spPr>
          <a:xfrm>
            <a:off x="152400" y="1371600"/>
            <a:ext cx="8839200" cy="3343275"/>
          </a:xfrm>
          <a:noFill/>
        </p:spPr>
        <p:txBody>
          <a:bodyPr/>
          <a:lstStyle/>
          <a:p>
            <a:pPr eaLnBrk="1" hangingPunct="1">
              <a:spcBef>
                <a:spcPct val="0"/>
              </a:spcBef>
              <a:buClr>
                <a:schemeClr val="tx2"/>
              </a:buClr>
              <a:buFont typeface="Wingdings" panose="05000000000000000000" pitchFamily="2" charset="2"/>
              <a:buChar char="§"/>
            </a:pPr>
            <a:endParaRPr lang="en-US" altLang="en-US" sz="2000" dirty="0"/>
          </a:p>
        </p:txBody>
      </p:sp>
      <p:sp>
        <p:nvSpPr>
          <p:cNvPr id="86019" name="Rectangle 3">
            <a:extLst>
              <a:ext uri="{FF2B5EF4-FFF2-40B4-BE49-F238E27FC236}">
                <a16:creationId xmlns:a16="http://schemas.microsoft.com/office/drawing/2014/main" id="{0E7B8497-9496-460B-9A6D-C7EABF466CD8}"/>
              </a:ext>
            </a:extLst>
          </p:cNvPr>
          <p:cNvSpPr>
            <a:spLocks noChangeArrowheads="1"/>
          </p:cNvSpPr>
          <p:nvPr/>
        </p:nvSpPr>
        <p:spPr bwMode="auto">
          <a:xfrm>
            <a:off x="5334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LINEHANDLERS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1</a:t>
            </a:r>
            <a:r>
              <a:rPr kumimoji="0" lang="en-US" altLang="en-US" sz="2400" b="1" i="1" u="none" strike="noStrike" kern="1200" cap="none" spc="0" normalizeH="0" baseline="3000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t>
            </a: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 LT </a:t>
            </a:r>
          </a:p>
        </p:txBody>
      </p:sp>
      <p:sp>
        <p:nvSpPr>
          <p:cNvPr id="21509" name="Line 13">
            <a:extLst>
              <a:ext uri="{FF2B5EF4-FFF2-40B4-BE49-F238E27FC236}">
                <a16:creationId xmlns:a16="http://schemas.microsoft.com/office/drawing/2014/main" id="{4B888396-8D3D-427D-9141-7068DB1836A9}"/>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10" name="Line 14">
            <a:extLst>
              <a:ext uri="{FF2B5EF4-FFF2-40B4-BE49-F238E27FC236}">
                <a16:creationId xmlns:a16="http://schemas.microsoft.com/office/drawing/2014/main" id="{F357265C-CE55-49F2-9816-EEAFAA948AA1}"/>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11" name="Rectangle 7">
            <a:extLst>
              <a:ext uri="{FF2B5EF4-FFF2-40B4-BE49-F238E27FC236}">
                <a16:creationId xmlns:a16="http://schemas.microsoft.com/office/drawing/2014/main" id="{5BD93E12-890E-42C0-B051-03E3DC03A48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graphicFrame>
        <p:nvGraphicFramePr>
          <p:cNvPr id="2" name="Table 1"/>
          <p:cNvGraphicFramePr>
            <a:graphicFrameLocks noGrp="1"/>
          </p:cNvGraphicFramePr>
          <p:nvPr>
            <p:extLst/>
          </p:nvPr>
        </p:nvGraphicFramePr>
        <p:xfrm>
          <a:off x="76199" y="1211723"/>
          <a:ext cx="8991600" cy="4783901"/>
        </p:xfrm>
        <a:graphic>
          <a:graphicData uri="http://schemas.openxmlformats.org/drawingml/2006/table">
            <a:tbl>
              <a:tblPr firstRow="1" bandRow="1">
                <a:tableStyleId>{00A15C55-8517-42AA-B614-E9B94910E393}</a:tableStyleId>
              </a:tblPr>
              <a:tblGrid>
                <a:gridCol w="2208463">
                  <a:extLst>
                    <a:ext uri="{9D8B030D-6E8A-4147-A177-3AD203B41FA5}">
                      <a16:colId xmlns:a16="http://schemas.microsoft.com/office/drawing/2014/main" val="20000"/>
                    </a:ext>
                  </a:extLst>
                </a:gridCol>
                <a:gridCol w="2058738">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2590799">
                  <a:extLst>
                    <a:ext uri="{9D8B030D-6E8A-4147-A177-3AD203B41FA5}">
                      <a16:colId xmlns:a16="http://schemas.microsoft.com/office/drawing/2014/main" val="20003"/>
                    </a:ext>
                  </a:extLst>
                </a:gridCol>
              </a:tblGrid>
              <a:tr h="559984">
                <a:tc>
                  <a:txBody>
                    <a:bodyPr/>
                    <a:lstStyle/>
                    <a:p>
                      <a:pPr algn="ctr"/>
                      <a:r>
                        <a:rPr lang="en-US" sz="1600" dirty="0"/>
                        <a:t>FO’C’SLE POIC</a:t>
                      </a:r>
                    </a:p>
                  </a:txBody>
                  <a:tcPr/>
                </a:tc>
                <a:tc>
                  <a:txBody>
                    <a:bodyPr/>
                    <a:lstStyle/>
                    <a:p>
                      <a:pPr algn="ctr"/>
                      <a:r>
                        <a:rPr lang="en-US" dirty="0"/>
                        <a:t>LINE 1</a:t>
                      </a:r>
                    </a:p>
                  </a:txBody>
                  <a:tcPr/>
                </a:tc>
                <a:tc>
                  <a:txBody>
                    <a:bodyPr/>
                    <a:lstStyle/>
                    <a:p>
                      <a:pPr algn="ctr"/>
                      <a:r>
                        <a:rPr lang="en-US" dirty="0"/>
                        <a:t>LINE 2</a:t>
                      </a:r>
                    </a:p>
                  </a:txBody>
                  <a:tcPr/>
                </a:tc>
                <a:tc>
                  <a:txBody>
                    <a:bodyPr/>
                    <a:lstStyle/>
                    <a:p>
                      <a:pPr algn="ctr"/>
                      <a:r>
                        <a:rPr lang="en-US" dirty="0"/>
                        <a:t>LINE 3</a:t>
                      </a:r>
                    </a:p>
                  </a:txBody>
                  <a:tcPr/>
                </a:tc>
                <a:extLst>
                  <a:ext uri="{0D108BD9-81ED-4DB2-BD59-A6C34878D82A}">
                    <a16:rowId xmlns:a16="http://schemas.microsoft.com/office/drawing/2014/main" val="10000"/>
                  </a:ext>
                </a:extLst>
              </a:tr>
              <a:tr h="928606">
                <a:tc rowSpan="7">
                  <a:txBody>
                    <a:bodyPr/>
                    <a:lstStyle/>
                    <a:p>
                      <a:pPr algn="ctr"/>
                      <a:r>
                        <a:rPr lang="en-US" sz="1600" dirty="0"/>
                        <a:t>BM2 SHOTWELL</a:t>
                      </a:r>
                    </a:p>
                  </a:txBody>
                  <a:tcPr/>
                </a:tc>
                <a:tc>
                  <a:txBody>
                    <a:bodyPr/>
                    <a:lstStyle/>
                    <a:p>
                      <a:pPr algn="ctr"/>
                      <a:r>
                        <a:rPr lang="en-US" u="sng" dirty="0"/>
                        <a:t>LINE CAPTAIN</a:t>
                      </a:r>
                    </a:p>
                    <a:p>
                      <a:pPr algn="ctr"/>
                      <a:r>
                        <a:rPr lang="en-US" u="none" dirty="0"/>
                        <a:t>BM2</a:t>
                      </a:r>
                      <a:r>
                        <a:rPr lang="en-US" u="none" baseline="0" dirty="0"/>
                        <a:t> JONES</a:t>
                      </a:r>
                      <a:endParaRPr lang="en-US" u="none" dirty="0"/>
                    </a:p>
                  </a:txBody>
                  <a:tcPr/>
                </a:tc>
                <a:tc>
                  <a:txBody>
                    <a:bodyPr/>
                    <a:lstStyle/>
                    <a:p>
                      <a:pPr algn="ctr"/>
                      <a:r>
                        <a:rPr lang="en-US" u="sng" dirty="0"/>
                        <a:t>LINE CAPTAIN</a:t>
                      </a:r>
                    </a:p>
                    <a:p>
                      <a:pPr algn="ctr"/>
                      <a:r>
                        <a:rPr lang="en-US" u="none" dirty="0"/>
                        <a:t>BM2</a:t>
                      </a:r>
                      <a:r>
                        <a:rPr lang="en-US" u="none" baseline="0" dirty="0"/>
                        <a:t> TIPPIT</a:t>
                      </a:r>
                      <a:endParaRPr lang="en-US" u="none" dirty="0"/>
                    </a:p>
                  </a:txBody>
                  <a:tcPr/>
                </a:tc>
                <a:tc>
                  <a:txBody>
                    <a:bodyPr/>
                    <a:lstStyle/>
                    <a:p>
                      <a:pPr algn="ctr"/>
                      <a:r>
                        <a:rPr lang="en-US" u="sng" dirty="0"/>
                        <a:t>LINE CAPTAIN</a:t>
                      </a:r>
                    </a:p>
                    <a:p>
                      <a:pPr marL="0" marR="0" indent="0" algn="ctr" defTabSz="914400" rtl="0" eaLnBrk="1" fontAlgn="auto" latinLnBrk="0" hangingPunct="1">
                        <a:lnSpc>
                          <a:spcPct val="100000"/>
                        </a:lnSpc>
                        <a:spcBef>
                          <a:spcPts val="0"/>
                        </a:spcBef>
                        <a:spcAft>
                          <a:spcPts val="0"/>
                        </a:spcAft>
                        <a:buClrTx/>
                        <a:buSzTx/>
                        <a:buFontTx/>
                        <a:buNone/>
                        <a:tabLst/>
                        <a:defRPr/>
                      </a:pPr>
                      <a:r>
                        <a:rPr lang="en-US" u="none" baseline="0" dirty="0"/>
                        <a:t>BM3 ALEXANDER</a:t>
                      </a:r>
                      <a:endParaRPr lang="en-US" u="none" dirty="0"/>
                    </a:p>
                  </a:txBody>
                  <a:tcPr/>
                </a:tc>
                <a:extLst>
                  <a:ext uri="{0D108BD9-81ED-4DB2-BD59-A6C34878D82A}">
                    <a16:rowId xmlns:a16="http://schemas.microsoft.com/office/drawing/2014/main" val="10001"/>
                  </a:ext>
                </a:extLst>
              </a:tr>
              <a:tr h="425341">
                <a:tc vMerge="1">
                  <a:txBody>
                    <a:bodyPr/>
                    <a:lstStyle/>
                    <a:p>
                      <a:endParaRPr lang="en-US" dirty="0"/>
                    </a:p>
                  </a:txBody>
                  <a:tcPr/>
                </a:tc>
                <a:tc>
                  <a:txBody>
                    <a:bodyPr/>
                    <a:lstStyle/>
                    <a:p>
                      <a:pPr algn="ctr"/>
                      <a:r>
                        <a:rPr lang="en-US" dirty="0"/>
                        <a:t>BMSR</a:t>
                      </a:r>
                      <a:r>
                        <a:rPr lang="en-US" baseline="0" dirty="0"/>
                        <a:t> FORDHAM</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IT3 FAULKNER</a:t>
                      </a:r>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u="none" baseline="0" dirty="0"/>
                        <a:t>CTT2 ZAMORA</a:t>
                      </a:r>
                      <a:endParaRPr lang="en-US" dirty="0"/>
                    </a:p>
                  </a:txBody>
                  <a:tcPr/>
                </a:tc>
                <a:extLst>
                  <a:ext uri="{0D108BD9-81ED-4DB2-BD59-A6C34878D82A}">
                    <a16:rowId xmlns:a16="http://schemas.microsoft.com/office/drawing/2014/main" val="10002"/>
                  </a:ext>
                </a:extLst>
              </a:tr>
              <a:tr h="425341">
                <a:tc vMerge="1">
                  <a:txBody>
                    <a:bodyPr/>
                    <a:lstStyle/>
                    <a:p>
                      <a:pPr algn="ctr"/>
                      <a:endParaRPr lang="en-US" dirty="0"/>
                    </a:p>
                  </a:txBody>
                  <a:tcPr/>
                </a:tc>
                <a:tc>
                  <a:txBody>
                    <a:bodyPr/>
                    <a:lstStyle/>
                    <a:p>
                      <a:pPr algn="ctr"/>
                      <a:r>
                        <a:rPr lang="en-US" dirty="0"/>
                        <a:t>SN</a:t>
                      </a:r>
                      <a:r>
                        <a:rPr lang="en-US" baseline="0" dirty="0"/>
                        <a:t> MCCOY </a:t>
                      </a:r>
                      <a:endParaRPr lang="en-US" dirty="0"/>
                    </a:p>
                  </a:txBody>
                  <a:tcPr/>
                </a:tc>
                <a:tc>
                  <a:txBody>
                    <a:bodyPr/>
                    <a:lstStyle/>
                    <a:p>
                      <a:pPr algn="ctr"/>
                      <a:r>
                        <a:rPr lang="en-US" dirty="0"/>
                        <a:t>IT2</a:t>
                      </a:r>
                      <a:r>
                        <a:rPr lang="en-US" baseline="0" dirty="0"/>
                        <a:t> BRAMHALL</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u="none" baseline="0" dirty="0"/>
                        <a:t>CTR2 KOCHAN</a:t>
                      </a:r>
                      <a:endParaRPr lang="en-US" u="none" dirty="0"/>
                    </a:p>
                  </a:txBody>
                  <a:tcPr/>
                </a:tc>
                <a:extLst>
                  <a:ext uri="{0D108BD9-81ED-4DB2-BD59-A6C34878D82A}">
                    <a16:rowId xmlns:a16="http://schemas.microsoft.com/office/drawing/2014/main" val="10003"/>
                  </a:ext>
                </a:extLst>
              </a:tr>
              <a:tr h="545807">
                <a:tc vMerge="1">
                  <a:txBody>
                    <a:bodyPr/>
                    <a:lstStyle/>
                    <a:p>
                      <a:pPr algn="ctr"/>
                      <a:endParaRPr lang="en-US" dirty="0"/>
                    </a:p>
                  </a:txBody>
                  <a:tcPr/>
                </a:tc>
                <a:tc>
                  <a:txBody>
                    <a:bodyPr/>
                    <a:lstStyle/>
                    <a:p>
                      <a:pPr algn="ctr"/>
                      <a:r>
                        <a:rPr lang="en-US" dirty="0"/>
                        <a:t>SA</a:t>
                      </a:r>
                      <a:r>
                        <a:rPr lang="en-US" baseline="0" dirty="0"/>
                        <a:t> SUAREZ</a:t>
                      </a:r>
                      <a:endParaRPr lang="en-US" dirty="0"/>
                    </a:p>
                  </a:txBody>
                  <a:tcPr/>
                </a:tc>
                <a:tc>
                  <a:txBody>
                    <a:bodyPr/>
                    <a:lstStyle/>
                    <a:p>
                      <a:pPr algn="ctr"/>
                      <a:r>
                        <a:rPr lang="en-US" dirty="0"/>
                        <a:t>ITSN</a:t>
                      </a:r>
                      <a:r>
                        <a:rPr lang="en-US" baseline="0" dirty="0"/>
                        <a:t> MOORE</a:t>
                      </a:r>
                      <a:endParaRPr lang="en-US" dirty="0"/>
                    </a:p>
                  </a:txBody>
                  <a:tcPr/>
                </a:tc>
                <a:tc>
                  <a:txBody>
                    <a:bodyPr/>
                    <a:lstStyle/>
                    <a:p>
                      <a:pPr algn="ctr"/>
                      <a:r>
                        <a:rPr lang="en-US" dirty="0"/>
                        <a:t>CTT2</a:t>
                      </a:r>
                      <a:r>
                        <a:rPr lang="en-US" baseline="0" dirty="0"/>
                        <a:t> DURHAM</a:t>
                      </a:r>
                      <a:endParaRPr lang="en-US" dirty="0"/>
                    </a:p>
                  </a:txBody>
                  <a:tcPr/>
                </a:tc>
                <a:extLst>
                  <a:ext uri="{0D108BD9-81ED-4DB2-BD59-A6C34878D82A}">
                    <a16:rowId xmlns:a16="http://schemas.microsoft.com/office/drawing/2014/main" val="10004"/>
                  </a:ext>
                </a:extLst>
              </a:tr>
              <a:tr h="599581">
                <a:tc vMerge="1">
                  <a:txBody>
                    <a:bodyPr/>
                    <a:lstStyle/>
                    <a:p>
                      <a:pPr algn="ctr"/>
                      <a:endParaRPr lang="en-US" dirty="0"/>
                    </a:p>
                  </a:txBody>
                  <a:tcPr/>
                </a:tc>
                <a:tc>
                  <a:txBody>
                    <a:bodyPr/>
                    <a:lstStyle/>
                    <a:p>
                      <a:pPr algn="ctr"/>
                      <a:r>
                        <a:rPr lang="en-US" dirty="0"/>
                        <a:t>SA</a:t>
                      </a:r>
                      <a:r>
                        <a:rPr lang="en-US" baseline="0" dirty="0"/>
                        <a:t> LEONARD</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ITSR GREGG</a:t>
                      </a:r>
                    </a:p>
                    <a:p>
                      <a:pPr algn="ctr"/>
                      <a:endParaRPr lang="en-US" dirty="0"/>
                    </a:p>
                  </a:txBody>
                  <a:tcPr/>
                </a:tc>
                <a:tc>
                  <a:txBody>
                    <a:bodyPr/>
                    <a:lstStyle/>
                    <a:p>
                      <a:pPr algn="ctr"/>
                      <a:r>
                        <a:rPr lang="en-US" dirty="0"/>
                        <a:t>CTR3</a:t>
                      </a:r>
                      <a:r>
                        <a:rPr lang="en-US" baseline="0" dirty="0"/>
                        <a:t> VANBLARCOM</a:t>
                      </a:r>
                      <a:endParaRPr lang="en-US" dirty="0"/>
                    </a:p>
                  </a:txBody>
                  <a:tcPr/>
                </a:tc>
                <a:extLst>
                  <a:ext uri="{0D108BD9-81ED-4DB2-BD59-A6C34878D82A}">
                    <a16:rowId xmlns:a16="http://schemas.microsoft.com/office/drawing/2014/main" val="10005"/>
                  </a:ext>
                </a:extLst>
              </a:tr>
              <a:tr h="599581">
                <a:tc vMerge="1">
                  <a:txBody>
                    <a:bodyPr/>
                    <a:lstStyle/>
                    <a:p>
                      <a:pPr algn="ctr"/>
                      <a:endParaRPr lang="en-US" dirty="0"/>
                    </a:p>
                  </a:txBody>
                  <a:tcPr/>
                </a:tc>
                <a:tc>
                  <a:txBody>
                    <a:bodyPr/>
                    <a:lstStyle/>
                    <a:p>
                      <a:pPr algn="ctr"/>
                      <a:r>
                        <a:rPr lang="en-US" dirty="0"/>
                        <a:t>SA SCHWANZ</a:t>
                      </a:r>
                    </a:p>
                  </a:txBody>
                  <a:tcPr/>
                </a:tc>
                <a:tc>
                  <a:txBody>
                    <a:bodyPr/>
                    <a:lstStyle/>
                    <a:p>
                      <a:pPr algn="ctr"/>
                      <a:r>
                        <a:rPr lang="en-US" dirty="0"/>
                        <a:t>IT3</a:t>
                      </a:r>
                      <a:r>
                        <a:rPr lang="en-US" baseline="0" dirty="0"/>
                        <a:t> SELLERS</a:t>
                      </a:r>
                      <a:endParaRPr lang="en-US" dirty="0"/>
                    </a:p>
                  </a:txBody>
                  <a:tcPr/>
                </a:tc>
                <a:tc>
                  <a:txBody>
                    <a:bodyPr/>
                    <a:lstStyle/>
                    <a:p>
                      <a:pPr algn="ctr"/>
                      <a:r>
                        <a:rPr lang="en-US" sz="1800" dirty="0"/>
                        <a:t>CTT3 OTERO</a:t>
                      </a:r>
                    </a:p>
                  </a:txBody>
                  <a:tcPr/>
                </a:tc>
                <a:extLst>
                  <a:ext uri="{0D108BD9-81ED-4DB2-BD59-A6C34878D82A}">
                    <a16:rowId xmlns:a16="http://schemas.microsoft.com/office/drawing/2014/main" val="10006"/>
                  </a:ext>
                </a:extLst>
              </a:tr>
              <a:tr h="444422">
                <a:tc vMerge="1">
                  <a:txBody>
                    <a:bodyPr/>
                    <a:lstStyle/>
                    <a:p>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sz="18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64684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F1F2CD67-7A57-476E-B634-69B8B35E79E5}"/>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7" name="Rectangle 2">
            <a:extLst>
              <a:ext uri="{FF2B5EF4-FFF2-40B4-BE49-F238E27FC236}">
                <a16:creationId xmlns:a16="http://schemas.microsoft.com/office/drawing/2014/main" id="{3BC45483-4F22-4232-BBFE-8566C58D108A}"/>
              </a:ext>
            </a:extLst>
          </p:cNvPr>
          <p:cNvSpPr>
            <a:spLocks noGrp="1" noChangeArrowheads="1"/>
          </p:cNvSpPr>
          <p:nvPr>
            <p:ph type="body" idx="1"/>
          </p:nvPr>
        </p:nvSpPr>
        <p:spPr>
          <a:xfrm>
            <a:off x="152400" y="1371600"/>
            <a:ext cx="8839200" cy="3343275"/>
          </a:xfrm>
          <a:noFill/>
        </p:spPr>
        <p:txBody>
          <a:bodyPr/>
          <a:lstStyle/>
          <a:p>
            <a:pPr eaLnBrk="1" hangingPunct="1">
              <a:spcBef>
                <a:spcPct val="0"/>
              </a:spcBef>
              <a:buClr>
                <a:schemeClr val="tx2"/>
              </a:buClr>
              <a:buFont typeface="Wingdings" panose="05000000000000000000" pitchFamily="2" charset="2"/>
              <a:buChar char="§"/>
            </a:pPr>
            <a:endParaRPr lang="en-US" altLang="en-US" sz="2000" dirty="0"/>
          </a:p>
        </p:txBody>
      </p:sp>
      <p:sp>
        <p:nvSpPr>
          <p:cNvPr id="86019" name="Rectangle 3">
            <a:extLst>
              <a:ext uri="{FF2B5EF4-FFF2-40B4-BE49-F238E27FC236}">
                <a16:creationId xmlns:a16="http://schemas.microsoft.com/office/drawing/2014/main" id="{0E7B8497-9496-460B-9A6D-C7EABF466CD8}"/>
              </a:ext>
            </a:extLst>
          </p:cNvPr>
          <p:cNvSpPr>
            <a:spLocks noChangeArrowheads="1"/>
          </p:cNvSpPr>
          <p:nvPr/>
        </p:nvSpPr>
        <p:spPr bwMode="auto">
          <a:xfrm>
            <a:off x="5334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LINEHANDLERS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1</a:t>
            </a:r>
            <a:r>
              <a:rPr kumimoji="0" lang="en-US" altLang="en-US" sz="2400" b="1" i="1" u="none" strike="noStrike" kern="1200" cap="none" spc="0" normalizeH="0" baseline="3000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t>
            </a: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 LT </a:t>
            </a:r>
          </a:p>
        </p:txBody>
      </p:sp>
      <p:sp>
        <p:nvSpPr>
          <p:cNvPr id="21509" name="Line 13">
            <a:extLst>
              <a:ext uri="{FF2B5EF4-FFF2-40B4-BE49-F238E27FC236}">
                <a16:creationId xmlns:a16="http://schemas.microsoft.com/office/drawing/2014/main" id="{4B888396-8D3D-427D-9141-7068DB1836A9}"/>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10" name="Line 14">
            <a:extLst>
              <a:ext uri="{FF2B5EF4-FFF2-40B4-BE49-F238E27FC236}">
                <a16:creationId xmlns:a16="http://schemas.microsoft.com/office/drawing/2014/main" id="{F357265C-CE55-49F2-9816-EEAFAA948AA1}"/>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11" name="Rectangle 7">
            <a:extLst>
              <a:ext uri="{FF2B5EF4-FFF2-40B4-BE49-F238E27FC236}">
                <a16:creationId xmlns:a16="http://schemas.microsoft.com/office/drawing/2014/main" id="{5BD93E12-890E-42C0-B051-03E3DC03A48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graphicFrame>
        <p:nvGraphicFramePr>
          <p:cNvPr id="2" name="Table 1"/>
          <p:cNvGraphicFramePr>
            <a:graphicFrameLocks noGrp="1"/>
          </p:cNvGraphicFramePr>
          <p:nvPr>
            <p:extLst/>
          </p:nvPr>
        </p:nvGraphicFramePr>
        <p:xfrm>
          <a:off x="76200" y="1219200"/>
          <a:ext cx="8991600" cy="5024502"/>
        </p:xfrm>
        <a:graphic>
          <a:graphicData uri="http://schemas.openxmlformats.org/drawingml/2006/table">
            <a:tbl>
              <a:tblPr firstRow="1" bandRow="1">
                <a:tableStyleId>{00A15C55-8517-42AA-B614-E9B94910E393}</a:tableStyleId>
              </a:tblPr>
              <a:tblGrid>
                <a:gridCol w="2208463">
                  <a:extLst>
                    <a:ext uri="{9D8B030D-6E8A-4147-A177-3AD203B41FA5}">
                      <a16:colId xmlns:a16="http://schemas.microsoft.com/office/drawing/2014/main" val="20000"/>
                    </a:ext>
                  </a:extLst>
                </a:gridCol>
                <a:gridCol w="2287337">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609600">
                <a:tc>
                  <a:txBody>
                    <a:bodyPr/>
                    <a:lstStyle/>
                    <a:p>
                      <a:pPr algn="ctr"/>
                      <a:r>
                        <a:rPr lang="en-US" sz="1600" dirty="0"/>
                        <a:t>FANTAIL POIC</a:t>
                      </a:r>
                    </a:p>
                  </a:txBody>
                  <a:tcPr/>
                </a:tc>
                <a:tc>
                  <a:txBody>
                    <a:bodyPr/>
                    <a:lstStyle/>
                    <a:p>
                      <a:pPr algn="ctr"/>
                      <a:r>
                        <a:rPr lang="en-US" dirty="0"/>
                        <a:t>LINE 4</a:t>
                      </a:r>
                    </a:p>
                  </a:txBody>
                  <a:tcPr/>
                </a:tc>
                <a:tc>
                  <a:txBody>
                    <a:bodyPr/>
                    <a:lstStyle/>
                    <a:p>
                      <a:pPr algn="ctr"/>
                      <a:r>
                        <a:rPr lang="en-US" dirty="0"/>
                        <a:t>LINE 5</a:t>
                      </a:r>
                    </a:p>
                  </a:txBody>
                  <a:tcPr/>
                </a:tc>
                <a:tc>
                  <a:txBody>
                    <a:bodyPr/>
                    <a:lstStyle/>
                    <a:p>
                      <a:pPr algn="ctr"/>
                      <a:r>
                        <a:rPr lang="en-US" dirty="0"/>
                        <a:t>LINE 6</a:t>
                      </a:r>
                    </a:p>
                  </a:txBody>
                  <a:tcPr/>
                </a:tc>
                <a:extLst>
                  <a:ext uri="{0D108BD9-81ED-4DB2-BD59-A6C34878D82A}">
                    <a16:rowId xmlns:a16="http://schemas.microsoft.com/office/drawing/2014/main" val="10000"/>
                  </a:ext>
                </a:extLst>
              </a:tr>
              <a:tr h="652557">
                <a:tc rowSpan="7">
                  <a:txBody>
                    <a:bodyPr/>
                    <a:lstStyle/>
                    <a:p>
                      <a:pPr algn="ctr"/>
                      <a:r>
                        <a:rPr lang="en-US" sz="1600" dirty="0"/>
                        <a:t>BM2</a:t>
                      </a:r>
                      <a:r>
                        <a:rPr lang="en-US" sz="1600" baseline="0" dirty="0"/>
                        <a:t> LAMBERT</a:t>
                      </a:r>
                      <a:endParaRPr lang="en-US" sz="1600" dirty="0"/>
                    </a:p>
                  </a:txBody>
                  <a:tcPr/>
                </a:tc>
                <a:tc>
                  <a:txBody>
                    <a:bodyPr/>
                    <a:lstStyle/>
                    <a:p>
                      <a:pPr algn="ctr"/>
                      <a:r>
                        <a:rPr lang="en-US" u="sng" dirty="0"/>
                        <a:t>LINE CAPTAIN</a:t>
                      </a:r>
                    </a:p>
                    <a:p>
                      <a:pPr algn="ctr"/>
                      <a:r>
                        <a:rPr lang="en-US" u="none" dirty="0"/>
                        <a:t>ET3</a:t>
                      </a:r>
                      <a:r>
                        <a:rPr lang="en-US" u="none" baseline="0" dirty="0"/>
                        <a:t> SOBOTA</a:t>
                      </a:r>
                      <a:endParaRPr lang="en-US" u="none" dirty="0"/>
                    </a:p>
                  </a:txBody>
                  <a:tcPr/>
                </a:tc>
                <a:tc>
                  <a:txBody>
                    <a:bodyPr/>
                    <a:lstStyle/>
                    <a:p>
                      <a:pPr algn="ctr"/>
                      <a:r>
                        <a:rPr lang="en-US" u="sng" dirty="0"/>
                        <a:t>LINE CAPTAIN</a:t>
                      </a:r>
                    </a:p>
                    <a:p>
                      <a:pPr algn="ctr"/>
                      <a:r>
                        <a:rPr lang="en-US" u="none" dirty="0"/>
                        <a:t>STG2 TIDMORE</a:t>
                      </a:r>
                    </a:p>
                  </a:txBody>
                  <a:tcPr/>
                </a:tc>
                <a:tc>
                  <a:txBody>
                    <a:bodyPr/>
                    <a:lstStyle/>
                    <a:p>
                      <a:pPr algn="ctr"/>
                      <a:r>
                        <a:rPr lang="en-US" u="sng" dirty="0"/>
                        <a:t>LINE CAPTAIN</a:t>
                      </a:r>
                    </a:p>
                    <a:p>
                      <a:pPr algn="ctr"/>
                      <a:r>
                        <a:rPr lang="en-US" u="none" dirty="0"/>
                        <a:t>FCA</a:t>
                      </a:r>
                      <a:r>
                        <a:rPr lang="en-US" u="none" baseline="0" dirty="0"/>
                        <a:t>1 PARKER</a:t>
                      </a:r>
                      <a:endParaRPr lang="en-US" u="none" dirty="0"/>
                    </a:p>
                  </a:txBody>
                  <a:tcPr/>
                </a:tc>
                <a:extLst>
                  <a:ext uri="{0D108BD9-81ED-4DB2-BD59-A6C34878D82A}">
                    <a16:rowId xmlns:a16="http://schemas.microsoft.com/office/drawing/2014/main" val="10001"/>
                  </a:ext>
                </a:extLst>
              </a:tr>
              <a:tr h="418834">
                <a:tc vMerge="1">
                  <a:txBody>
                    <a:bodyPr/>
                    <a:lstStyle/>
                    <a:p>
                      <a:pPr algn="ctr"/>
                      <a:endParaRPr lang="en-US" dirty="0"/>
                    </a:p>
                  </a:txBody>
                  <a:tcPr/>
                </a:tc>
                <a:tc>
                  <a:txBody>
                    <a:bodyPr/>
                    <a:lstStyle/>
                    <a:p>
                      <a:pPr algn="ctr"/>
                      <a:r>
                        <a:rPr lang="en-US" baseline="0" dirty="0"/>
                        <a:t>ET3 METREJON</a:t>
                      </a:r>
                      <a:endParaRPr lang="en-US" dirty="0"/>
                    </a:p>
                  </a:txBody>
                  <a:tcPr/>
                </a:tc>
                <a:tc>
                  <a:txBody>
                    <a:bodyPr/>
                    <a:lstStyle/>
                    <a:p>
                      <a:pPr algn="ctr"/>
                      <a:r>
                        <a:rPr lang="en-US" dirty="0"/>
                        <a:t>STGSA</a:t>
                      </a:r>
                      <a:r>
                        <a:rPr lang="en-US" baseline="0" dirty="0"/>
                        <a:t> BROWN (U/I)</a:t>
                      </a:r>
                      <a:endParaRPr lang="en-US" dirty="0"/>
                    </a:p>
                  </a:txBody>
                  <a:tcPr/>
                </a:tc>
                <a:tc>
                  <a:txBody>
                    <a:bodyPr/>
                    <a:lstStyle/>
                    <a:p>
                      <a:pPr algn="ctr"/>
                      <a:r>
                        <a:rPr lang="en-US" dirty="0"/>
                        <a:t>FCA3</a:t>
                      </a:r>
                      <a:r>
                        <a:rPr lang="en-US" baseline="0" dirty="0"/>
                        <a:t> DUPEPE (U/I)</a:t>
                      </a:r>
                      <a:endParaRPr lang="en-US" dirty="0"/>
                    </a:p>
                  </a:txBody>
                  <a:tcPr/>
                </a:tc>
                <a:extLst>
                  <a:ext uri="{0D108BD9-81ED-4DB2-BD59-A6C34878D82A}">
                    <a16:rowId xmlns:a16="http://schemas.microsoft.com/office/drawing/2014/main" val="10002"/>
                  </a:ext>
                </a:extLst>
              </a:tr>
              <a:tr h="418834">
                <a:tc vMerge="1">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ET3</a:t>
                      </a:r>
                      <a:r>
                        <a:rPr lang="en-US" baseline="0" dirty="0"/>
                        <a:t> CARLSON</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STG3</a:t>
                      </a:r>
                      <a:r>
                        <a:rPr lang="en-US" baseline="0" dirty="0"/>
                        <a:t> GLENN</a:t>
                      </a:r>
                      <a:endParaRPr lang="en-US" dirty="0"/>
                    </a:p>
                  </a:txBody>
                  <a:tcPr/>
                </a:tc>
                <a:tc>
                  <a:txBody>
                    <a:bodyPr/>
                    <a:lstStyle/>
                    <a:p>
                      <a:pPr algn="ctr"/>
                      <a:r>
                        <a:rPr lang="en-US" dirty="0"/>
                        <a:t>FCA3</a:t>
                      </a:r>
                      <a:r>
                        <a:rPr lang="en-US" baseline="0" dirty="0"/>
                        <a:t> ARMAS (U/I)</a:t>
                      </a:r>
                      <a:endParaRPr lang="en-US" dirty="0"/>
                    </a:p>
                  </a:txBody>
                  <a:tcPr/>
                </a:tc>
                <a:extLst>
                  <a:ext uri="{0D108BD9-81ED-4DB2-BD59-A6C34878D82A}">
                    <a16:rowId xmlns:a16="http://schemas.microsoft.com/office/drawing/2014/main" val="10003"/>
                  </a:ext>
                </a:extLst>
              </a:tr>
              <a:tr h="418834">
                <a:tc vMerge="1">
                  <a:txBody>
                    <a:bodyPr/>
                    <a:lstStyle/>
                    <a:p>
                      <a:pPr algn="ctr"/>
                      <a:endParaRPr lang="en-US" dirty="0"/>
                    </a:p>
                  </a:txBody>
                  <a:tcPr/>
                </a:tc>
                <a:tc>
                  <a:txBody>
                    <a:bodyPr/>
                    <a:lstStyle/>
                    <a:p>
                      <a:pPr algn="ctr"/>
                      <a:r>
                        <a:rPr lang="en-US" dirty="0"/>
                        <a:t>ET2</a:t>
                      </a:r>
                      <a:r>
                        <a:rPr lang="en-US" baseline="0" dirty="0"/>
                        <a:t> HILARIO</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STGSN GRIFFIN</a:t>
                      </a:r>
                    </a:p>
                  </a:txBody>
                  <a:tcPr/>
                </a:tc>
                <a:tc>
                  <a:txBody>
                    <a:bodyPr/>
                    <a:lstStyle/>
                    <a:p>
                      <a:pPr algn="ctr"/>
                      <a:r>
                        <a:rPr lang="en-US" dirty="0"/>
                        <a:t>FCA2</a:t>
                      </a:r>
                      <a:r>
                        <a:rPr lang="en-US" baseline="0" dirty="0"/>
                        <a:t> ZYDUCK</a:t>
                      </a:r>
                      <a:endParaRPr lang="en-US" dirty="0"/>
                    </a:p>
                  </a:txBody>
                  <a:tcPr/>
                </a:tc>
                <a:extLst>
                  <a:ext uri="{0D108BD9-81ED-4DB2-BD59-A6C34878D82A}">
                    <a16:rowId xmlns:a16="http://schemas.microsoft.com/office/drawing/2014/main" val="10004"/>
                  </a:ext>
                </a:extLst>
              </a:tr>
              <a:tr h="590408">
                <a:tc vMerge="1">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IC3</a:t>
                      </a:r>
                      <a:r>
                        <a:rPr lang="en-US" baseline="0" dirty="0"/>
                        <a:t> VILLA</a:t>
                      </a:r>
                      <a:endParaRPr lang="en-US" dirty="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STGSA</a:t>
                      </a:r>
                      <a:r>
                        <a:rPr lang="en-US" baseline="0" dirty="0"/>
                        <a:t> BELL</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FCA3</a:t>
                      </a:r>
                      <a:r>
                        <a:rPr lang="en-US" baseline="0" dirty="0"/>
                        <a:t> WOOD</a:t>
                      </a:r>
                      <a:endParaRPr lang="en-US" dirty="0"/>
                    </a:p>
                  </a:txBody>
                  <a:tcPr/>
                </a:tc>
                <a:extLst>
                  <a:ext uri="{0D108BD9-81ED-4DB2-BD59-A6C34878D82A}">
                    <a16:rowId xmlns:a16="http://schemas.microsoft.com/office/drawing/2014/main" val="10005"/>
                  </a:ext>
                </a:extLst>
              </a:tr>
              <a:tr h="498861">
                <a:tc vMerge="1">
                  <a:txBody>
                    <a:bodyPr/>
                    <a:lstStyle/>
                    <a:p>
                      <a:pPr algn="ctr"/>
                      <a:endParaRPr lang="en-US" dirty="0"/>
                    </a:p>
                  </a:txBody>
                  <a:tcPr/>
                </a:tc>
                <a:tc>
                  <a:txBody>
                    <a:bodyPr/>
                    <a:lstStyle/>
                    <a:p>
                      <a:pPr algn="ctr"/>
                      <a:r>
                        <a:rPr lang="en-US" dirty="0"/>
                        <a:t>ET2 GRAEBER</a:t>
                      </a:r>
                    </a:p>
                  </a:txBody>
                  <a:tcPr/>
                </a:tc>
                <a:tc>
                  <a:txBody>
                    <a:bodyPr/>
                    <a:lstStyle/>
                    <a:p>
                      <a:pPr algn="ctr"/>
                      <a:r>
                        <a:rPr lang="en-US" dirty="0"/>
                        <a:t>STGS</a:t>
                      </a:r>
                      <a:r>
                        <a:rPr lang="en-US" baseline="0" dirty="0"/>
                        <a:t>N ELLIS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FCA3</a:t>
                      </a:r>
                      <a:r>
                        <a:rPr lang="en-US" baseline="0" dirty="0"/>
                        <a:t> RICHEY</a:t>
                      </a:r>
                      <a:endParaRPr lang="en-US" dirty="0"/>
                    </a:p>
                  </a:txBody>
                  <a:tcPr/>
                </a:tc>
                <a:extLst>
                  <a:ext uri="{0D108BD9-81ED-4DB2-BD59-A6C34878D82A}">
                    <a16:rowId xmlns:a16="http://schemas.microsoft.com/office/drawing/2014/main" val="10006"/>
                  </a:ext>
                </a:extLst>
              </a:tr>
              <a:tr h="505576">
                <a:tc vMerge="1">
                  <a:txBody>
                    <a:bodyPr/>
                    <a:lstStyle/>
                    <a:p>
                      <a:pPr algn="ctr"/>
                      <a:endParaRPr lang="en-US" dirty="0"/>
                    </a:p>
                  </a:txBody>
                  <a:tcPr/>
                </a:tc>
                <a:tc>
                  <a:txBody>
                    <a:bodyPr/>
                    <a:lstStyle/>
                    <a:p>
                      <a:pPr algn="ctr"/>
                      <a:r>
                        <a:rPr lang="en-US" dirty="0"/>
                        <a:t>ET2 MORIN</a:t>
                      </a:r>
                    </a:p>
                  </a:txBody>
                  <a:tcPr/>
                </a:tc>
                <a:tc>
                  <a:txBody>
                    <a:bodyPr/>
                    <a:lstStyle/>
                    <a:p>
                      <a:pPr algn="ctr"/>
                      <a:endParaRPr lang="en-US" dirty="0"/>
                    </a:p>
                  </a:txBody>
                  <a:tcPr/>
                </a:tc>
                <a:tc>
                  <a:txBody>
                    <a:bodyPr/>
                    <a:lstStyle/>
                    <a:p>
                      <a:pPr algn="ctr"/>
                      <a:r>
                        <a:rPr lang="en-US" dirty="0"/>
                        <a:t>FCA3 BONDOC</a:t>
                      </a:r>
                    </a:p>
                  </a:txBody>
                  <a:tcPr/>
                </a:tc>
                <a:extLst>
                  <a:ext uri="{0D108BD9-81ED-4DB2-BD59-A6C34878D82A}">
                    <a16:rowId xmlns:a16="http://schemas.microsoft.com/office/drawing/2014/main" val="10007"/>
                  </a:ext>
                </a:extLst>
              </a:tr>
              <a:tr h="505576">
                <a:tc>
                  <a:txBody>
                    <a:bodyPr/>
                    <a:lstStyle/>
                    <a:p>
                      <a:pPr algn="ctr"/>
                      <a:endParaRPr lang="en-US" sz="1600"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FCA3</a:t>
                      </a:r>
                      <a:r>
                        <a:rPr lang="en-US" baseline="0" dirty="0"/>
                        <a:t> ROSADOROSARIO</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08155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F1F2CD67-7A57-476E-B634-69B8B35E79E5}"/>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6019" name="Rectangle 3">
            <a:extLst>
              <a:ext uri="{FF2B5EF4-FFF2-40B4-BE49-F238E27FC236}">
                <a16:creationId xmlns:a16="http://schemas.microsoft.com/office/drawing/2014/main" id="{0E7B8497-9496-460B-9A6D-C7EABF466CD8}"/>
              </a:ext>
            </a:extLst>
          </p:cNvPr>
          <p:cNvSpPr>
            <a:spLocks noChangeArrowheads="1"/>
          </p:cNvSpPr>
          <p:nvPr/>
        </p:nvSpPr>
        <p:spPr bwMode="auto">
          <a:xfrm>
            <a:off x="5334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LINEHANDLERS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1</a:t>
            </a:r>
            <a:r>
              <a:rPr kumimoji="0" lang="en-US" altLang="en-US" sz="2400" b="1" i="1" u="none" strike="noStrike" kern="1200" cap="none" spc="0" normalizeH="0" baseline="3000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t>
            </a: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 LT </a:t>
            </a:r>
          </a:p>
        </p:txBody>
      </p:sp>
      <p:sp>
        <p:nvSpPr>
          <p:cNvPr id="21509" name="Line 13">
            <a:extLst>
              <a:ext uri="{FF2B5EF4-FFF2-40B4-BE49-F238E27FC236}">
                <a16:creationId xmlns:a16="http://schemas.microsoft.com/office/drawing/2014/main" id="{4B888396-8D3D-427D-9141-7068DB1836A9}"/>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10" name="Line 14">
            <a:extLst>
              <a:ext uri="{FF2B5EF4-FFF2-40B4-BE49-F238E27FC236}">
                <a16:creationId xmlns:a16="http://schemas.microsoft.com/office/drawing/2014/main" id="{F357265C-CE55-49F2-9816-EEAFAA948AA1}"/>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11" name="Rectangle 7">
            <a:extLst>
              <a:ext uri="{FF2B5EF4-FFF2-40B4-BE49-F238E27FC236}">
                <a16:creationId xmlns:a16="http://schemas.microsoft.com/office/drawing/2014/main" id="{5BD93E12-890E-42C0-B051-03E3DC03A48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graphicFrame>
        <p:nvGraphicFramePr>
          <p:cNvPr id="2" name="Table 1"/>
          <p:cNvGraphicFramePr>
            <a:graphicFrameLocks noGrp="1"/>
          </p:cNvGraphicFramePr>
          <p:nvPr>
            <p:extLst/>
          </p:nvPr>
        </p:nvGraphicFramePr>
        <p:xfrm>
          <a:off x="609600" y="1136967"/>
          <a:ext cx="8000999" cy="5065774"/>
        </p:xfrm>
        <a:graphic>
          <a:graphicData uri="http://schemas.openxmlformats.org/drawingml/2006/table">
            <a:tbl>
              <a:tblPr firstRow="1" bandRow="1">
                <a:tableStyleId>{00A15C55-8517-42AA-B614-E9B94910E393}</a:tableStyleId>
              </a:tblPr>
              <a:tblGrid>
                <a:gridCol w="3723309">
                  <a:extLst>
                    <a:ext uri="{9D8B030D-6E8A-4147-A177-3AD203B41FA5}">
                      <a16:colId xmlns:a16="http://schemas.microsoft.com/office/drawing/2014/main" val="20000"/>
                    </a:ext>
                  </a:extLst>
                </a:gridCol>
                <a:gridCol w="4277690">
                  <a:extLst>
                    <a:ext uri="{9D8B030D-6E8A-4147-A177-3AD203B41FA5}">
                      <a16:colId xmlns:a16="http://schemas.microsoft.com/office/drawing/2014/main" val="20001"/>
                    </a:ext>
                  </a:extLst>
                </a:gridCol>
              </a:tblGrid>
              <a:tr h="339770">
                <a:tc>
                  <a:txBody>
                    <a:bodyPr/>
                    <a:lstStyle/>
                    <a:p>
                      <a:pPr algn="ctr"/>
                      <a:r>
                        <a:rPr lang="en-US" sz="1600" dirty="0"/>
                        <a:t>MIDSHIPS POIC</a:t>
                      </a:r>
                    </a:p>
                  </a:txBody>
                  <a:tcPr/>
                </a:tc>
                <a:tc>
                  <a:txBody>
                    <a:bodyPr/>
                    <a:lstStyle/>
                    <a:p>
                      <a:pPr algn="ctr"/>
                      <a:r>
                        <a:rPr lang="en-US" dirty="0"/>
                        <a:t>LINE 7</a:t>
                      </a:r>
                    </a:p>
                  </a:txBody>
                  <a:tcPr/>
                </a:tc>
                <a:extLst>
                  <a:ext uri="{0D108BD9-81ED-4DB2-BD59-A6C34878D82A}">
                    <a16:rowId xmlns:a16="http://schemas.microsoft.com/office/drawing/2014/main" val="10000"/>
                  </a:ext>
                </a:extLst>
              </a:tr>
              <a:tr h="594597">
                <a:tc rowSpan="8">
                  <a:txBody>
                    <a:bodyPr/>
                    <a:lstStyle/>
                    <a:p>
                      <a:pPr algn="ctr"/>
                      <a:r>
                        <a:rPr lang="en-US" sz="1600" dirty="0"/>
                        <a:t>SH2 KROLL</a:t>
                      </a:r>
                    </a:p>
                  </a:txBody>
                  <a:tcPr/>
                </a:tc>
                <a:tc>
                  <a:txBody>
                    <a:bodyPr/>
                    <a:lstStyle/>
                    <a:p>
                      <a:pPr algn="ctr"/>
                      <a:r>
                        <a:rPr lang="en-US" u="sng" dirty="0"/>
                        <a:t>LINE CAPTAIN</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a:t>SH2 KROLL</a:t>
                      </a:r>
                    </a:p>
                  </a:txBody>
                  <a:tcPr/>
                </a:tc>
                <a:extLst>
                  <a:ext uri="{0D108BD9-81ED-4DB2-BD59-A6C34878D82A}">
                    <a16:rowId xmlns:a16="http://schemas.microsoft.com/office/drawing/2014/main" val="10001"/>
                  </a:ext>
                </a:extLst>
              </a:tr>
              <a:tr h="545100">
                <a:tc vMerge="1">
                  <a:txBody>
                    <a:bodyPr/>
                    <a:lstStyle/>
                    <a:p>
                      <a:pPr algn="ctr"/>
                      <a:endParaRPr lang="en-US" dirty="0"/>
                    </a:p>
                  </a:txBody>
                  <a:tcPr/>
                </a:tc>
                <a:tc>
                  <a:txBody>
                    <a:bodyPr/>
                    <a:lstStyle/>
                    <a:p>
                      <a:pPr algn="ctr"/>
                      <a:r>
                        <a:rPr lang="en-US" dirty="0"/>
                        <a:t>CS2</a:t>
                      </a:r>
                      <a:r>
                        <a:rPr lang="en-US" baseline="0" dirty="0"/>
                        <a:t> BALLESTEROS</a:t>
                      </a:r>
                      <a:endParaRPr lang="en-US" dirty="0"/>
                    </a:p>
                  </a:txBody>
                  <a:tcPr/>
                </a:tc>
                <a:extLst>
                  <a:ext uri="{0D108BD9-81ED-4DB2-BD59-A6C34878D82A}">
                    <a16:rowId xmlns:a16="http://schemas.microsoft.com/office/drawing/2014/main" val="10002"/>
                  </a:ext>
                </a:extLst>
              </a:tr>
              <a:tr h="436293">
                <a:tc vMerge="1">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SH2</a:t>
                      </a:r>
                      <a:r>
                        <a:rPr lang="en-US" baseline="0" dirty="0"/>
                        <a:t> OMUNYIDDE (U/I)</a:t>
                      </a:r>
                      <a:endParaRPr lang="en-US" dirty="0"/>
                    </a:p>
                    <a:p>
                      <a:pPr algn="ctr"/>
                      <a:endParaRPr lang="en-US" dirty="0"/>
                    </a:p>
                  </a:txBody>
                  <a:tcPr/>
                </a:tc>
                <a:extLst>
                  <a:ext uri="{0D108BD9-81ED-4DB2-BD59-A6C34878D82A}">
                    <a16:rowId xmlns:a16="http://schemas.microsoft.com/office/drawing/2014/main" val="10003"/>
                  </a:ext>
                </a:extLst>
              </a:tr>
              <a:tr h="339770">
                <a:tc vMerge="1">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CS3 LOMBARDI</a:t>
                      </a:r>
                    </a:p>
                  </a:txBody>
                  <a:tcPr/>
                </a:tc>
                <a:extLst>
                  <a:ext uri="{0D108BD9-81ED-4DB2-BD59-A6C34878D82A}">
                    <a16:rowId xmlns:a16="http://schemas.microsoft.com/office/drawing/2014/main" val="10004"/>
                  </a:ext>
                </a:extLst>
              </a:tr>
              <a:tr h="339770">
                <a:tc vMerge="1">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SHSA</a:t>
                      </a:r>
                      <a:r>
                        <a:rPr lang="en-US" baseline="0" dirty="0"/>
                        <a:t> NAHNSEN (U/I)</a:t>
                      </a:r>
                      <a:endParaRPr lang="en-US"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5"/>
                  </a:ext>
                </a:extLst>
              </a:tr>
              <a:tr h="545100">
                <a:tc vMerge="1">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6"/>
                  </a:ext>
                </a:extLst>
              </a:tr>
              <a:tr h="545100">
                <a:tc vMerge="1">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7"/>
                  </a:ext>
                </a:extLst>
              </a:tr>
              <a:tr h="778714">
                <a:tc vMerge="1">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49676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F1F2CD67-7A57-476E-B634-69B8B35E79E5}"/>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7" name="Rectangle 2">
            <a:extLst>
              <a:ext uri="{FF2B5EF4-FFF2-40B4-BE49-F238E27FC236}">
                <a16:creationId xmlns:a16="http://schemas.microsoft.com/office/drawing/2014/main" id="{3BC45483-4F22-4232-BBFE-8566C58D108A}"/>
              </a:ext>
            </a:extLst>
          </p:cNvPr>
          <p:cNvSpPr>
            <a:spLocks noGrp="1" noChangeArrowheads="1"/>
          </p:cNvSpPr>
          <p:nvPr>
            <p:ph type="body" idx="1"/>
          </p:nvPr>
        </p:nvSpPr>
        <p:spPr>
          <a:xfrm>
            <a:off x="152400" y="1371600"/>
            <a:ext cx="8839200" cy="3343275"/>
          </a:xfrm>
          <a:noFill/>
        </p:spPr>
        <p:txBody>
          <a:bodyPr/>
          <a:lstStyle/>
          <a:p>
            <a:pPr eaLnBrk="1" hangingPunct="1">
              <a:spcBef>
                <a:spcPct val="0"/>
              </a:spcBef>
              <a:buClr>
                <a:schemeClr val="tx2"/>
              </a:buClr>
              <a:buFont typeface="Wingdings" panose="05000000000000000000" pitchFamily="2" charset="2"/>
              <a:buChar char="§"/>
            </a:pPr>
            <a:endParaRPr lang="en-US" altLang="en-US" sz="2000" dirty="0"/>
          </a:p>
          <a:p>
            <a:pPr eaLnBrk="1" hangingPunct="1">
              <a:spcBef>
                <a:spcPct val="0"/>
              </a:spcBef>
              <a:buClr>
                <a:schemeClr val="tx2"/>
              </a:buClr>
              <a:buFont typeface="Arial" panose="020B0604020202020204" pitchFamily="34" charset="0"/>
              <a:buChar char="•"/>
            </a:pPr>
            <a:r>
              <a:rPr lang="en-US" altLang="en-US" sz="1800" b="1" dirty="0">
                <a:latin typeface="+mj-lt"/>
              </a:rPr>
              <a:t>Safety brief will be conducted by the Safety Officers once Sea and Anchor detail is manned.</a:t>
            </a:r>
            <a:endParaRPr lang="en-US" altLang="en-US" sz="1400" b="1" dirty="0">
              <a:latin typeface="+mj-lt"/>
            </a:endParaRPr>
          </a:p>
          <a:p>
            <a:pPr eaLnBrk="1" hangingPunct="1">
              <a:spcBef>
                <a:spcPct val="0"/>
              </a:spcBef>
              <a:buClr>
                <a:schemeClr val="tx2"/>
              </a:buClr>
              <a:buFont typeface="Arial" panose="020B0604020202020204" pitchFamily="34" charset="0"/>
              <a:buChar char="•"/>
            </a:pPr>
            <a:endParaRPr lang="en-US" altLang="en-US" sz="1400" b="1" dirty="0">
              <a:latin typeface="+mj-lt"/>
            </a:endParaRPr>
          </a:p>
          <a:p>
            <a:pPr lvl="1" eaLnBrk="1" hangingPunct="1">
              <a:spcBef>
                <a:spcPct val="0"/>
              </a:spcBef>
              <a:buClr>
                <a:schemeClr val="tx2"/>
              </a:buClr>
              <a:buFont typeface="Arial" panose="020B0604020202020204" pitchFamily="34" charset="0"/>
              <a:buChar char="•"/>
            </a:pPr>
            <a:r>
              <a:rPr lang="en-US" altLang="en-US" sz="1400" b="1" dirty="0">
                <a:latin typeface="+mj-lt"/>
              </a:rPr>
              <a:t>FO’C’SLE –  BMC DICICCO (Q)</a:t>
            </a:r>
          </a:p>
          <a:p>
            <a:pPr marL="1828800" lvl="4" indent="0" eaLnBrk="1" hangingPunct="1">
              <a:spcBef>
                <a:spcPct val="0"/>
              </a:spcBef>
              <a:buClr>
                <a:schemeClr val="tx2"/>
              </a:buClr>
              <a:buNone/>
            </a:pPr>
            <a:endParaRPr lang="en-US" altLang="en-US" sz="1400" b="1" dirty="0">
              <a:latin typeface="+mj-lt"/>
            </a:endParaRPr>
          </a:p>
          <a:p>
            <a:pPr lvl="1" eaLnBrk="1" hangingPunct="1">
              <a:spcBef>
                <a:spcPct val="0"/>
              </a:spcBef>
              <a:buClr>
                <a:schemeClr val="tx2"/>
              </a:buClr>
              <a:buFont typeface="Arial" panose="020B0604020202020204" pitchFamily="34" charset="0"/>
              <a:buChar char="•"/>
            </a:pPr>
            <a:r>
              <a:rPr lang="en-US" altLang="en-US" sz="1400" b="1" dirty="0">
                <a:latin typeface="+mj-lt"/>
              </a:rPr>
              <a:t>MIDSHIPS - 	LT KING (Q)</a:t>
            </a:r>
          </a:p>
          <a:p>
            <a:pPr lvl="1" eaLnBrk="1" hangingPunct="1">
              <a:spcBef>
                <a:spcPct val="0"/>
              </a:spcBef>
              <a:buClr>
                <a:schemeClr val="tx2"/>
              </a:buClr>
              <a:buFont typeface="Arial" panose="020B0604020202020204" pitchFamily="34" charset="0"/>
              <a:buChar char="•"/>
            </a:pPr>
            <a:endParaRPr lang="en-US" altLang="en-US" sz="1400" b="1" dirty="0">
              <a:latin typeface="+mj-lt"/>
            </a:endParaRPr>
          </a:p>
          <a:p>
            <a:pPr lvl="1" eaLnBrk="1" hangingPunct="1">
              <a:spcBef>
                <a:spcPct val="0"/>
              </a:spcBef>
              <a:buClr>
                <a:schemeClr val="tx2"/>
              </a:buClr>
              <a:buFont typeface="Arial" panose="020B0604020202020204" pitchFamily="34" charset="0"/>
              <a:buChar char="•"/>
            </a:pPr>
            <a:r>
              <a:rPr lang="en-US" altLang="en-US" sz="1400" b="1" dirty="0">
                <a:latin typeface="+mj-lt"/>
              </a:rPr>
              <a:t>FANTAIL -   ETC MORGAN (Q)</a:t>
            </a:r>
            <a:r>
              <a:rPr lang="en-US" altLang="en-US" sz="1000" b="1" dirty="0">
                <a:latin typeface="+mj-lt"/>
              </a:rPr>
              <a:t> </a:t>
            </a:r>
            <a:endParaRPr lang="en-US" altLang="en-US" sz="1000" b="1" dirty="0">
              <a:solidFill>
                <a:srgbClr val="000000"/>
              </a:solidFill>
              <a:latin typeface="+mj-lt"/>
            </a:endParaRPr>
          </a:p>
          <a:p>
            <a:pPr marL="457200" lvl="1" indent="0" eaLnBrk="1" hangingPunct="1">
              <a:spcBef>
                <a:spcPct val="0"/>
              </a:spcBef>
              <a:buClr>
                <a:schemeClr val="tx2"/>
              </a:buClr>
              <a:buNone/>
            </a:pPr>
            <a:r>
              <a:rPr lang="en-US" altLang="en-US" sz="1400" b="1" dirty="0">
                <a:solidFill>
                  <a:srgbClr val="000000"/>
                </a:solidFill>
                <a:latin typeface="+mj-lt"/>
              </a:rPr>
              <a:t>	</a:t>
            </a:r>
            <a:endParaRPr lang="en-US" altLang="en-US" sz="1400" b="1" dirty="0">
              <a:latin typeface="+mj-lt"/>
            </a:endParaRPr>
          </a:p>
          <a:p>
            <a:pPr marL="457200" lvl="1" indent="0" eaLnBrk="1" hangingPunct="1">
              <a:spcBef>
                <a:spcPct val="0"/>
              </a:spcBef>
              <a:buClr>
                <a:schemeClr val="tx2"/>
              </a:buClr>
              <a:buNone/>
            </a:pPr>
            <a:r>
              <a:rPr lang="en-US" altLang="en-US" sz="1400" b="1" dirty="0">
                <a:latin typeface="+mj-lt"/>
              </a:rPr>
              <a:t>	</a:t>
            </a:r>
            <a:endParaRPr lang="en-US" altLang="en-US" sz="200" b="1" dirty="0">
              <a:latin typeface="+mj-lt"/>
            </a:endParaRPr>
          </a:p>
        </p:txBody>
      </p:sp>
      <p:sp>
        <p:nvSpPr>
          <p:cNvPr id="86019" name="Rectangle 3">
            <a:extLst>
              <a:ext uri="{FF2B5EF4-FFF2-40B4-BE49-F238E27FC236}">
                <a16:creationId xmlns:a16="http://schemas.microsoft.com/office/drawing/2014/main" id="{0E7B8497-9496-460B-9A6D-C7EABF466CD8}"/>
              </a:ext>
            </a:extLst>
          </p:cNvPr>
          <p:cNvSpPr>
            <a:spLocks noChangeArrowheads="1"/>
          </p:cNvSpPr>
          <p:nvPr/>
        </p:nvSpPr>
        <p:spPr bwMode="auto">
          <a:xfrm>
            <a:off x="5334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SAFETY</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1</a:t>
            </a:r>
            <a:r>
              <a:rPr kumimoji="0" lang="en-US" altLang="en-US" sz="2400" b="1" i="1" u="none" strike="noStrike" kern="1200" cap="none" spc="0" normalizeH="0" baseline="3000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t>
            </a: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 LT </a:t>
            </a:r>
          </a:p>
        </p:txBody>
      </p:sp>
      <p:sp>
        <p:nvSpPr>
          <p:cNvPr id="21509" name="Line 13">
            <a:extLst>
              <a:ext uri="{FF2B5EF4-FFF2-40B4-BE49-F238E27FC236}">
                <a16:creationId xmlns:a16="http://schemas.microsoft.com/office/drawing/2014/main" id="{4B888396-8D3D-427D-9141-7068DB1836A9}"/>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10" name="Line 14">
            <a:extLst>
              <a:ext uri="{FF2B5EF4-FFF2-40B4-BE49-F238E27FC236}">
                <a16:creationId xmlns:a16="http://schemas.microsoft.com/office/drawing/2014/main" id="{F357265C-CE55-49F2-9816-EEAFAA948AA1}"/>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11" name="Rectangle 7">
            <a:extLst>
              <a:ext uri="{FF2B5EF4-FFF2-40B4-BE49-F238E27FC236}">
                <a16:creationId xmlns:a16="http://schemas.microsoft.com/office/drawing/2014/main" id="{5BD93E12-890E-42C0-B051-03E3DC03A48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21594"/>
          <a:stretch/>
        </p:blipFill>
        <p:spPr>
          <a:xfrm>
            <a:off x="3810000" y="2198913"/>
            <a:ext cx="5138057" cy="3532487"/>
          </a:xfrm>
          <a:prstGeom prst="rect">
            <a:avLst/>
          </a:prstGeom>
        </p:spPr>
      </p:pic>
    </p:spTree>
    <p:extLst>
      <p:ext uri="{BB962C8B-B14F-4D97-AF65-F5344CB8AC3E}">
        <p14:creationId xmlns:p14="http://schemas.microsoft.com/office/powerpoint/2010/main" val="1007519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0" y="0"/>
            <a:ext cx="9144000" cy="1066800"/>
          </a:xfrm>
          <a:prstGeom prst="rect">
            <a:avLst/>
          </a:prstGeom>
          <a:noFill/>
          <a:ln>
            <a:noFill/>
          </a:ln>
          <a:effectLst/>
          <a:extLst>
            <a:ext uri="{909E8E84-426E-40DD-AFC4-6F175D3DCCD1}">
              <a14:hiddenFill xmlns:a14="http://schemas.microsoft.com/office/drawing/2010/main">
                <a:solidFill>
                  <a:srgbClr val="11025A">
                    <a:alpha val="67058"/>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br>
              <a:rPr kumimoji="0" lang="en-US" altLang="en-US" sz="4400" b="0" i="0" u="none" strike="noStrike" kern="1200" cap="none" spc="0" normalizeH="0" baseline="0" noProof="0">
                <a:ln>
                  <a:noFill/>
                </a:ln>
                <a:solidFill>
                  <a:srgbClr val="FFFFFF"/>
                </a:solidFill>
                <a:effectLst/>
                <a:uLnTx/>
                <a:uFillTx/>
                <a:latin typeface="Arial" charset="0"/>
                <a:ea typeface="+mn-ea"/>
                <a:cs typeface="+mn-cs"/>
              </a:rPr>
            </a:br>
            <a:r>
              <a:rPr kumimoji="0" lang="en-US" altLang="en-US" sz="4400" b="0" i="0" u="none" strike="noStrike" kern="1200" cap="none" spc="0" normalizeH="0" baseline="0" noProof="0">
                <a:ln>
                  <a:noFill/>
                </a:ln>
                <a:solidFill>
                  <a:srgbClr val="FFFFFF"/>
                </a:solidFill>
                <a:effectLst/>
                <a:uLnTx/>
                <a:uFillTx/>
                <a:latin typeface="Arial" charset="0"/>
                <a:ea typeface="+mn-ea"/>
                <a:cs typeface="+mn-cs"/>
              </a:rPr>
              <a:t>Traffic </a:t>
            </a:r>
            <a:br>
              <a:rPr kumimoji="0" lang="en-US" altLang="en-US" sz="4400" b="0" i="0" u="none" strike="noStrike" kern="1200" cap="none" spc="0" normalizeH="0" baseline="0" noProof="0">
                <a:ln>
                  <a:noFill/>
                </a:ln>
                <a:solidFill>
                  <a:srgbClr val="FFFFFF"/>
                </a:solidFill>
                <a:effectLst/>
                <a:uLnTx/>
                <a:uFillTx/>
                <a:latin typeface="Arial" charset="0"/>
                <a:ea typeface="+mn-ea"/>
                <a:cs typeface="+mn-cs"/>
              </a:rPr>
            </a:br>
            <a:r>
              <a:rPr kumimoji="0" lang="en-US" altLang="en-US" sz="2400" b="0" i="0" u="none" strike="noStrike" kern="1200" cap="none" spc="0" normalizeH="0" baseline="0" noProof="0">
                <a:ln>
                  <a:noFill/>
                </a:ln>
                <a:solidFill>
                  <a:srgbClr val="FFFFFF"/>
                </a:solidFill>
                <a:effectLst/>
                <a:uLnTx/>
                <a:uFillTx/>
                <a:latin typeface="Arial" charset="0"/>
                <a:ea typeface="+mn-ea"/>
                <a:cs typeface="+mn-cs"/>
              </a:rPr>
              <a:t>(Operations Officer)</a:t>
            </a:r>
          </a:p>
        </p:txBody>
      </p:sp>
      <p:sp>
        <p:nvSpPr>
          <p:cNvPr id="17411" name="Text Box 3"/>
          <p:cNvSpPr txBox="1">
            <a:spLocks noChangeArrowheads="1"/>
          </p:cNvSpPr>
          <p:nvPr/>
        </p:nvSpPr>
        <p:spPr bwMode="auto">
          <a:xfrm>
            <a:off x="4098925" y="54498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2" name="Text Box 4"/>
          <p:cNvSpPr txBox="1">
            <a:spLocks noChangeArrowheads="1"/>
          </p:cNvSpPr>
          <p:nvPr/>
        </p:nvSpPr>
        <p:spPr bwMode="auto">
          <a:xfrm>
            <a:off x="4419600" y="54102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414" name="Rectangle 8"/>
          <p:cNvSpPr>
            <a:spLocks noChangeArrowheads="1"/>
          </p:cNvSpPr>
          <p:nvPr/>
        </p:nvSpPr>
        <p:spPr bwMode="auto">
          <a:xfrm rot="4213970">
            <a:off x="3224213" y="5005387"/>
            <a:ext cx="1295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600" b="1" i="0" u="none" strike="noStrike" kern="1200" cap="none" spc="0" normalizeH="0" baseline="0" noProof="0">
                <a:ln>
                  <a:noFill/>
                </a:ln>
                <a:solidFill>
                  <a:srgbClr val="FFFFFF"/>
                </a:solidFill>
                <a:effectLst/>
                <a:uLnTx/>
                <a:uFillTx/>
                <a:latin typeface="Arial"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600" b="1" i="0" u="none" strike="noStrike" kern="1200" cap="none" spc="0" normalizeH="0" baseline="0" noProof="0">
              <a:ln>
                <a:noFill/>
              </a:ln>
              <a:solidFill>
                <a:srgbClr val="FFFFFF"/>
              </a:solidFill>
              <a:effectLst/>
              <a:uLnTx/>
              <a:uFillTx/>
              <a:latin typeface="Arial" charset="0"/>
              <a:ea typeface="+mn-ea"/>
              <a:cs typeface="+mn-cs"/>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998" t="16941" r="34460" b="16670"/>
          <a:stretch/>
        </p:blipFill>
        <p:spPr bwMode="auto">
          <a:xfrm>
            <a:off x="0" y="-152400"/>
            <a:ext cx="914400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5" name="Rectangle 9"/>
          <p:cNvSpPr>
            <a:spLocks noChangeArrowheads="1"/>
          </p:cNvSpPr>
          <p:nvPr/>
        </p:nvSpPr>
        <p:spPr bwMode="auto">
          <a:xfrm rot="-6225348">
            <a:off x="4294188" y="5243513"/>
            <a:ext cx="20955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600" b="1" i="0" u="none" strike="noStrike" kern="1200" cap="none" spc="0" normalizeH="0" baseline="0" noProof="0">
                <a:ln>
                  <a:noFill/>
                </a:ln>
                <a:solidFill>
                  <a:srgbClr val="FFFFFF"/>
                </a:solidFill>
                <a:effectLst/>
                <a:uLnTx/>
                <a:uFillTx/>
                <a:latin typeface="Arial" charset="0"/>
                <a:ea typeface="+mn-ea"/>
                <a:cs typeface="+mn-cs"/>
              </a:rPr>
              <a:t>)</a:t>
            </a:r>
          </a:p>
        </p:txBody>
      </p:sp>
      <p:sp>
        <p:nvSpPr>
          <p:cNvPr id="539659" name="Rectangle 11"/>
          <p:cNvSpPr>
            <a:spLocks noChangeArrowheads="1"/>
          </p:cNvSpPr>
          <p:nvPr/>
        </p:nvSpPr>
        <p:spPr bwMode="auto">
          <a:xfrm>
            <a:off x="4572000" y="152400"/>
            <a:ext cx="4343400" cy="1057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defRPr>
            </a:lvl1pPr>
            <a:lvl2pPr algn="ctr">
              <a:defRPr sz="4400">
                <a:solidFill>
                  <a:schemeClr val="tx2"/>
                </a:solidFill>
                <a:latin typeface="Arial" pitchFamily="34" charset="0"/>
              </a:defRPr>
            </a:lvl2pPr>
            <a:lvl3pPr algn="ctr">
              <a:defRPr sz="4400">
                <a:solidFill>
                  <a:schemeClr val="tx2"/>
                </a:solidFill>
                <a:latin typeface="Arial" pitchFamily="34" charset="0"/>
              </a:defRPr>
            </a:lvl3pPr>
            <a:lvl4pPr algn="ctr">
              <a:defRPr sz="4400">
                <a:solidFill>
                  <a:schemeClr val="tx2"/>
                </a:solidFill>
                <a:latin typeface="Arial" pitchFamily="34" charset="0"/>
              </a:defRPr>
            </a:lvl4pPr>
            <a:lvl5pPr algn="ctr">
              <a:defRPr sz="4400">
                <a:solidFill>
                  <a:schemeClr val="tx2"/>
                </a:solidFill>
                <a:latin typeface="Arial" pitchFamily="34" charset="0"/>
              </a:defRPr>
            </a:lvl5pPr>
            <a:lvl6pPr marL="457200" algn="ctr" fontAlgn="base">
              <a:spcBef>
                <a:spcPct val="0"/>
              </a:spcBef>
              <a:spcAft>
                <a:spcPct val="0"/>
              </a:spcAft>
              <a:defRPr sz="4400">
                <a:solidFill>
                  <a:schemeClr val="tx2"/>
                </a:solidFill>
                <a:latin typeface="Arial" pitchFamily="34" charset="0"/>
              </a:defRPr>
            </a:lvl6pPr>
            <a:lvl7pPr marL="914400" algn="ctr" fontAlgn="base">
              <a:spcBef>
                <a:spcPct val="0"/>
              </a:spcBef>
              <a:spcAft>
                <a:spcPct val="0"/>
              </a:spcAft>
              <a:defRPr sz="4400">
                <a:solidFill>
                  <a:schemeClr val="tx2"/>
                </a:solidFill>
                <a:latin typeface="Arial" pitchFamily="34" charset="0"/>
              </a:defRPr>
            </a:lvl7pPr>
            <a:lvl8pPr marL="1371600" algn="ctr" fontAlgn="base">
              <a:spcBef>
                <a:spcPct val="0"/>
              </a:spcBef>
              <a:spcAft>
                <a:spcPct val="0"/>
              </a:spcAft>
              <a:defRPr sz="4400">
                <a:solidFill>
                  <a:schemeClr val="tx2"/>
                </a:solidFill>
                <a:latin typeface="Arial" pitchFamily="34" charset="0"/>
              </a:defRPr>
            </a:lvl8pPr>
            <a:lvl9pPr marL="1828800" algn="ctr" fontAlgn="base">
              <a:spcBef>
                <a:spcPct val="0"/>
              </a:spcBef>
              <a:spcAft>
                <a:spcPct val="0"/>
              </a:spcAft>
              <a:defRPr sz="4400">
                <a:solidFill>
                  <a:schemeClr val="tx2"/>
                </a:solidFill>
                <a:latin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r>
              <a:rPr kumimoji="0" lang="en-US" altLang="en-US" sz="2400" b="1"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Black" panose="020B0A04020102020204" pitchFamily="34" charset="0"/>
                <a:ea typeface="+mn-ea"/>
                <a:cs typeface="+mn-cs"/>
              </a:rPr>
              <a:t>MOVEMENTS</a:t>
            </a:r>
            <a:br>
              <a:rPr kumimoji="0" lang="en-US" altLang="en-US" sz="2400" b="1" i="0" u="sng"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Black" panose="020B0A04020102020204" pitchFamily="34" charset="0"/>
                <a:ea typeface="+mn-ea"/>
                <a:cs typeface="+mn-cs"/>
              </a:rPr>
            </a:br>
            <a:r>
              <a:rPr kumimoji="0" lang="en-US" altLang="en-US" sz="2400" b="1"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Black" panose="020B0A04020102020204" pitchFamily="34" charset="0"/>
                <a:ea typeface="+mn-ea"/>
                <a:cs typeface="+mn-cs"/>
              </a:rPr>
              <a:t>Operations Officer</a:t>
            </a:r>
            <a:r>
              <a:rPr kumimoji="0" lang="en-US" altLang="en-US" sz="4000" b="1"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p>
        </p:txBody>
      </p:sp>
      <p:sp>
        <p:nvSpPr>
          <p:cNvPr id="17418" name="Rectangle 12"/>
          <p:cNvSpPr>
            <a:spLocks/>
          </p:cNvSpPr>
          <p:nvPr/>
        </p:nvSpPr>
        <p:spPr bwMode="auto">
          <a:xfrm>
            <a:off x="118954" y="4402138"/>
            <a:ext cx="8915400" cy="100806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42900" marR="0" lvl="0" indent="-342900" algn="just" defTabSz="914400" rtl="0" eaLnBrk="0" fontAlgn="base" latinLnBrk="0" hangingPunct="0">
              <a:lnSpc>
                <a:spcPct val="80000"/>
              </a:lnSpc>
              <a:spcBef>
                <a:spcPct val="2000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DATE</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SHIP</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TIME</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FROM</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TO</a:t>
            </a:r>
            <a:endPar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a:p>
            <a:pPr marL="342900" marR="0" lvl="0" indent="-342900" algn="just" defTabSz="914400" rtl="0" eaLnBrk="0" fontAlgn="base" latinLnBrk="0" hangingPunct="0">
              <a:lnSpc>
                <a:spcPct val="80000"/>
              </a:lnSpc>
              <a:spcBef>
                <a:spcPct val="2000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30MAY	    USS LASSEN		 0700	    SEA 	       D-1</a:t>
            </a:r>
          </a:p>
        </p:txBody>
      </p:sp>
    </p:spTree>
    <p:extLst>
      <p:ext uri="{BB962C8B-B14F-4D97-AF65-F5344CB8AC3E}">
        <p14:creationId xmlns:p14="http://schemas.microsoft.com/office/powerpoint/2010/main" val="3022457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4FB94DA6-60B0-4637-BCCF-752429E1AF91}"/>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9266" name="Rectangle 2">
            <a:extLst>
              <a:ext uri="{FF2B5EF4-FFF2-40B4-BE49-F238E27FC236}">
                <a16:creationId xmlns:a16="http://schemas.microsoft.com/office/drawing/2014/main" id="{58F913F3-C846-4D73-98D3-9E841FFA99D6}"/>
              </a:ext>
            </a:extLst>
          </p:cNvPr>
          <p:cNvSpPr>
            <a:spLocks noGrp="1" noChangeArrowheads="1"/>
          </p:cNvSpPr>
          <p:nvPr>
            <p:ph type="title"/>
          </p:nvPr>
        </p:nvSpPr>
        <p:spPr>
          <a:xfrm>
            <a:off x="457200" y="0"/>
            <a:ext cx="8229600" cy="1143000"/>
          </a:xfrm>
        </p:spPr>
        <p:txBody>
          <a:bodyPr/>
          <a:lstStyle/>
          <a:p>
            <a:pPr eaLnBrk="1" hangingPunct="1">
              <a:defRPr/>
            </a:pPr>
            <a:r>
              <a:rPr lang="en-US" altLang="en-US" sz="2400" u="sng" dirty="0">
                <a:effectLst>
                  <a:outerShdw blurRad="38100" dist="38100" dir="2700000" algn="tl">
                    <a:srgbClr val="C0C0C0"/>
                  </a:outerShdw>
                </a:effectLst>
                <a:latin typeface="Arial Black" panose="020B0A04020102020204" pitchFamily="34" charset="0"/>
              </a:rPr>
              <a:t>SPECIAL CONSIDERATIONS/EVENTS</a:t>
            </a:r>
            <a:br>
              <a:rPr lang="en-US" altLang="en-US" sz="2400" u="sng" dirty="0">
                <a:effectLst>
                  <a:outerShdw blurRad="38100" dist="38100" dir="2700000" algn="tl">
                    <a:srgbClr val="C0C0C0"/>
                  </a:outerShdw>
                </a:effectLst>
                <a:latin typeface="Arial Black" panose="020B0A04020102020204" pitchFamily="34" charset="0"/>
              </a:rPr>
            </a:br>
            <a:r>
              <a:rPr lang="en-US" altLang="en-US" sz="2400" i="1" dirty="0">
                <a:effectLst>
                  <a:outerShdw blurRad="38100" dist="38100" dir="2700000" algn="tl">
                    <a:srgbClr val="C0C0C0"/>
                  </a:outerShdw>
                </a:effectLst>
                <a:latin typeface="Arial Black" panose="020B0A04020102020204" pitchFamily="34" charset="0"/>
              </a:rPr>
              <a:t>Operations Officer/CICO</a:t>
            </a:r>
          </a:p>
        </p:txBody>
      </p:sp>
      <p:sp>
        <p:nvSpPr>
          <p:cNvPr id="23556" name="Line 4">
            <a:extLst>
              <a:ext uri="{FF2B5EF4-FFF2-40B4-BE49-F238E27FC236}">
                <a16:creationId xmlns:a16="http://schemas.microsoft.com/office/drawing/2014/main" id="{5C744A0A-8DFF-41B5-94BF-367CDD83D751}"/>
              </a:ext>
            </a:extLst>
          </p:cNvPr>
          <p:cNvSpPr>
            <a:spLocks noChangeShapeType="1"/>
          </p:cNvSpPr>
          <p:nvPr/>
        </p:nvSpPr>
        <p:spPr bwMode="auto">
          <a:xfrm flipH="1" flipV="1">
            <a:off x="533400" y="3429000"/>
            <a:ext cx="8153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557" name="Line 5">
            <a:extLst>
              <a:ext uri="{FF2B5EF4-FFF2-40B4-BE49-F238E27FC236}">
                <a16:creationId xmlns:a16="http://schemas.microsoft.com/office/drawing/2014/main" id="{43387F4D-3A18-4D77-922F-1D759FDB7695}"/>
              </a:ext>
            </a:extLst>
          </p:cNvPr>
          <p:cNvSpPr>
            <a:spLocks noChangeShapeType="1"/>
          </p:cNvSpPr>
          <p:nvPr/>
        </p:nvSpPr>
        <p:spPr bwMode="auto">
          <a:xfrm>
            <a:off x="4724400" y="1371600"/>
            <a:ext cx="0" cy="449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558" name="Text Box 6">
            <a:extLst>
              <a:ext uri="{FF2B5EF4-FFF2-40B4-BE49-F238E27FC236}">
                <a16:creationId xmlns:a16="http://schemas.microsoft.com/office/drawing/2014/main" id="{6E2D3312-A6B1-4E0F-B566-645C5FEED57F}"/>
              </a:ext>
            </a:extLst>
          </p:cNvPr>
          <p:cNvSpPr txBox="1">
            <a:spLocks noChangeArrowheads="1"/>
          </p:cNvSpPr>
          <p:nvPr/>
        </p:nvSpPr>
        <p:spPr bwMode="auto">
          <a:xfrm>
            <a:off x="228600" y="1405719"/>
            <a:ext cx="4495800" cy="108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Harbor Special Events</a:t>
            </a:r>
            <a:r>
              <a:rPr kumimoji="0" lang="en-US"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a:t>
            </a:r>
          </a:p>
          <a:p>
            <a:pPr marL="285750" marR="0" lvl="0" indent="-285750" algn="l" defTabSz="914400" rtl="0" eaLnBrk="0" fontAlgn="base" latinLnBrk="0" hangingPunct="0">
              <a:lnSpc>
                <a:spcPct val="80000"/>
              </a:lnSpc>
              <a:spcBef>
                <a:spcPct val="20000"/>
              </a:spcBef>
              <a:spcAft>
                <a:spcPct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None</a:t>
            </a:r>
          </a:p>
          <a:p>
            <a:pPr marL="0" marR="0" lvl="0" indent="0" algn="l" defTabSz="914400" rtl="0" eaLnBrk="0" fontAlgn="base" latinLnBrk="0" hangingPunct="0">
              <a:lnSpc>
                <a:spcPct val="80000"/>
              </a:lnSpc>
              <a:spcBef>
                <a:spcPct val="20000"/>
              </a:spcBef>
              <a:spcAft>
                <a:spcPct val="0"/>
              </a:spcAft>
              <a:buClrTx/>
              <a:buSzTx/>
              <a:buFontTx/>
              <a:buNone/>
              <a:tabLst/>
              <a:defRPr/>
            </a:pPr>
            <a:endParaRPr kumimoji="0" lang="en-US"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3560" name="Rectangle 8">
            <a:extLst>
              <a:ext uri="{FF2B5EF4-FFF2-40B4-BE49-F238E27FC236}">
                <a16:creationId xmlns:a16="http://schemas.microsoft.com/office/drawing/2014/main" id="{0E972DB8-2AE1-4B5E-9B48-401DA3AAC0C6}"/>
              </a:ext>
            </a:extLst>
          </p:cNvPr>
          <p:cNvSpPr>
            <a:spLocks noChangeArrowheads="1"/>
          </p:cNvSpPr>
          <p:nvPr/>
        </p:nvSpPr>
        <p:spPr bwMode="auto">
          <a:xfrm>
            <a:off x="4800600" y="1371600"/>
            <a:ext cx="3886200"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Media Coverage</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285750" marR="0" lvl="0" indent="-285750" algn="l" defTabSz="914400" rtl="0" eaLnBrk="0" fontAlgn="base" latinLnBrk="0" hangingPunct="0">
              <a:lnSpc>
                <a:spcPct val="80000"/>
              </a:lnSpc>
              <a:spcBef>
                <a:spcPct val="20000"/>
              </a:spcBef>
              <a:spcAft>
                <a:spcPct val="0"/>
              </a:spcAft>
              <a:buClrTx/>
              <a:buSzTx/>
              <a:buFont typeface="Arial" panose="020B0604020202020204" pitchFamily="34" charset="0"/>
              <a:buChar char="•"/>
              <a:tabLst/>
              <a:defRPr/>
            </a:pP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None</a:t>
            </a:r>
          </a:p>
        </p:txBody>
      </p:sp>
      <p:sp>
        <p:nvSpPr>
          <p:cNvPr id="10" name="Rectangle 9">
            <a:extLst>
              <a:ext uri="{FF2B5EF4-FFF2-40B4-BE49-F238E27FC236}">
                <a16:creationId xmlns:a16="http://schemas.microsoft.com/office/drawing/2014/main" id="{F6987B35-1ECF-44C2-96FB-C705D6CAD354}"/>
              </a:ext>
            </a:extLst>
          </p:cNvPr>
          <p:cNvSpPr>
            <a:spLocks noChangeArrowheads="1"/>
          </p:cNvSpPr>
          <p:nvPr/>
        </p:nvSpPr>
        <p:spPr bwMode="auto">
          <a:xfrm>
            <a:off x="4800600" y="3619500"/>
            <a:ext cx="4038600" cy="274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Hot Area(s):</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Arial Black" panose="020B0A04020102020204" pitchFamily="34" charset="0"/>
                <a:ea typeface="+mn-ea"/>
                <a:cs typeface="+mn-cs"/>
              </a:rPr>
              <a:t>30MAY</a:t>
            </a:r>
            <a:r>
              <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a:t>
            </a:r>
          </a:p>
          <a:p>
            <a:pPr marL="0" marR="0" lvl="0" indent="0" algn="ctr" defTabSz="914400" rtl="0" eaLnBrk="0" fontAlgn="base" latinLnBrk="0" hangingPunct="0">
              <a:lnSpc>
                <a:spcPct val="80000"/>
              </a:lnSpc>
              <a:spcBef>
                <a:spcPct val="2000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285750" marR="0" lvl="0" indent="-285750" algn="l" defTabSz="914400" rtl="0" eaLnBrk="0" fontAlgn="base" latinLnBrk="0" hangingPunct="0">
              <a:lnSpc>
                <a:spcPct val="80000"/>
              </a:lnSpc>
              <a:spcBef>
                <a:spcPct val="20000"/>
              </a:spcBef>
              <a:spcAft>
                <a:spcPct val="0"/>
              </a:spcAft>
              <a:buClrTx/>
              <a:buSzTx/>
              <a:buFont typeface="Wingdings" panose="05000000000000000000" pitchFamily="2" charset="2"/>
              <a:buChar char="q"/>
              <a:tabLst/>
              <a:defRPr/>
            </a:pP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W-136E 0000Z-0400Z GUNX HSM-70</a:t>
            </a:r>
          </a:p>
          <a:p>
            <a:pPr marL="0" marR="0" lvl="0" indent="0" algn="l" defTabSz="914400" rtl="0" eaLnBrk="0" fontAlgn="base" latinLnBrk="0" hangingPunct="0">
              <a:lnSpc>
                <a:spcPct val="80000"/>
              </a:lnSpc>
              <a:spcBef>
                <a:spcPct val="2000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285750" marR="0" lvl="0" indent="-285750" algn="l" defTabSz="914400" rtl="0" eaLnBrk="0" fontAlgn="base" latinLnBrk="0" hangingPunct="0">
              <a:lnSpc>
                <a:spcPct val="80000"/>
              </a:lnSpc>
              <a:spcBef>
                <a:spcPct val="20000"/>
              </a:spcBef>
              <a:spcAft>
                <a:spcPct val="0"/>
              </a:spcAft>
              <a:buClrTx/>
              <a:buSzTx/>
              <a:buFont typeface="Wingdings" panose="05000000000000000000" pitchFamily="2" charset="2"/>
              <a:buChar char="q"/>
              <a:tabLst/>
              <a:defRPr/>
            </a:pP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W-137L 0045Z-0315Z GUNX HSM-60</a:t>
            </a:r>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80000"/>
              </a:lnSpc>
              <a:spcBef>
                <a:spcPct val="2000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80000"/>
              </a:lnSpc>
              <a:spcBef>
                <a:spcPct val="2000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80000"/>
              </a:lnSpc>
              <a:spcBef>
                <a:spcPct val="2000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0" fontAlgn="base" latinLnBrk="0" hangingPunct="0">
              <a:lnSpc>
                <a:spcPct val="80000"/>
              </a:lnSpc>
              <a:spcBef>
                <a:spcPct val="20000"/>
              </a:spcBef>
              <a:spcAft>
                <a:spcPct val="0"/>
              </a:spcAft>
              <a:buClrTx/>
              <a:buSzTx/>
              <a:buFont typeface="Arial" panose="020B0604020202020204" pitchFamily="34" charset="0"/>
              <a:buChar char="•"/>
              <a:tabLst/>
              <a:defRPr/>
            </a:pPr>
            <a:endParaRPr kumimoji="0" lang="en-US"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endParaRPr>
          </a:p>
          <a:p>
            <a:pPr marL="0" marR="0" lvl="0" indent="0" algn="l" defTabSz="914400" rtl="0" eaLnBrk="0" fontAlgn="base" latinLnBrk="0" hangingPunct="0">
              <a:lnSpc>
                <a:spcPct val="80000"/>
              </a:lnSpc>
              <a:spcBef>
                <a:spcPct val="20000"/>
              </a:spcBef>
              <a:spcAft>
                <a:spcPct val="0"/>
              </a:spcAft>
              <a:buClrTx/>
              <a:buSzTx/>
              <a:buFontTx/>
              <a:buChar char="•"/>
              <a:tabLst/>
              <a:defRPr/>
            </a:pPr>
            <a:endPar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1" name="Text Box 7">
            <a:extLst>
              <a:ext uri="{FF2B5EF4-FFF2-40B4-BE49-F238E27FC236}">
                <a16:creationId xmlns:a16="http://schemas.microsoft.com/office/drawing/2014/main" id="{C9B7B9AF-E094-44C8-BE44-C67FCB667F8F}"/>
              </a:ext>
            </a:extLst>
          </p:cNvPr>
          <p:cNvSpPr txBox="1">
            <a:spLocks noChangeArrowheads="1"/>
          </p:cNvSpPr>
          <p:nvPr/>
        </p:nvSpPr>
        <p:spPr bwMode="auto">
          <a:xfrm>
            <a:off x="228600" y="3619500"/>
            <a:ext cx="4495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Flight Operations:</a:t>
            </a:r>
          </a:p>
          <a:p>
            <a:pPr marL="285750" marR="0" lvl="0" indent="-28575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Lear DTE</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6853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1986" name="Rectangle 2"/>
          <p:cNvSpPr>
            <a:spLocks noChangeArrowheads="1"/>
          </p:cNvSpPr>
          <p:nvPr/>
        </p:nvSpPr>
        <p:spPr bwMode="auto">
          <a:xfrm>
            <a:off x="457200" y="2286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itchFamily="34" charset="0"/>
                <a:cs typeface="Arial" pitchFamily="34" charset="0"/>
              </a:defRPr>
            </a:lvl1pPr>
            <a:lvl2pPr algn="ctr">
              <a:defRPr sz="2800" b="1">
                <a:solidFill>
                  <a:srgbClr val="000066"/>
                </a:solidFill>
                <a:latin typeface="Arial" pitchFamily="34" charset="0"/>
                <a:cs typeface="Arial" pitchFamily="34" charset="0"/>
              </a:defRPr>
            </a:lvl2pPr>
            <a:lvl3pPr algn="ctr">
              <a:defRPr sz="2800" b="1">
                <a:solidFill>
                  <a:srgbClr val="000066"/>
                </a:solidFill>
                <a:latin typeface="Arial" pitchFamily="34" charset="0"/>
                <a:cs typeface="Arial" pitchFamily="34" charset="0"/>
              </a:defRPr>
            </a:lvl3pPr>
            <a:lvl4pPr algn="ctr">
              <a:defRPr sz="2800" b="1">
                <a:solidFill>
                  <a:srgbClr val="000066"/>
                </a:solidFill>
                <a:latin typeface="Arial" pitchFamily="34" charset="0"/>
                <a:cs typeface="Arial" pitchFamily="34" charset="0"/>
              </a:defRPr>
            </a:lvl4pPr>
            <a:lvl5pPr algn="ctr">
              <a:defRPr sz="2800" b="1">
                <a:solidFill>
                  <a:srgbClr val="000066"/>
                </a:solidFill>
                <a:latin typeface="Arial" pitchFamily="34" charset="0"/>
                <a:cs typeface="Arial" pitchFamily="34" charset="0"/>
              </a:defRPr>
            </a:lvl5pPr>
            <a:lvl6pPr marL="457200" algn="ctr" fontAlgn="base">
              <a:spcBef>
                <a:spcPct val="0"/>
              </a:spcBef>
              <a:spcAft>
                <a:spcPct val="0"/>
              </a:spcAft>
              <a:defRPr sz="2800" b="1">
                <a:solidFill>
                  <a:srgbClr val="000066"/>
                </a:solidFill>
                <a:latin typeface="Arial" pitchFamily="34" charset="0"/>
                <a:cs typeface="Arial" pitchFamily="34" charset="0"/>
              </a:defRPr>
            </a:lvl6pPr>
            <a:lvl7pPr marL="914400" algn="ctr" fontAlgn="base">
              <a:spcBef>
                <a:spcPct val="0"/>
              </a:spcBef>
              <a:spcAft>
                <a:spcPct val="0"/>
              </a:spcAft>
              <a:defRPr sz="2800" b="1">
                <a:solidFill>
                  <a:srgbClr val="000066"/>
                </a:solidFill>
                <a:latin typeface="Arial" pitchFamily="34" charset="0"/>
                <a:cs typeface="Arial" pitchFamily="34" charset="0"/>
              </a:defRPr>
            </a:lvl7pPr>
            <a:lvl8pPr marL="1371600" algn="ctr" fontAlgn="base">
              <a:spcBef>
                <a:spcPct val="0"/>
              </a:spcBef>
              <a:spcAft>
                <a:spcPct val="0"/>
              </a:spcAft>
              <a:defRPr sz="2800" b="1">
                <a:solidFill>
                  <a:srgbClr val="000066"/>
                </a:solidFill>
                <a:latin typeface="Arial" pitchFamily="34" charset="0"/>
                <a:cs typeface="Arial" pitchFamily="34" charset="0"/>
              </a:defRPr>
            </a:lvl8pPr>
            <a:lvl9pPr marL="1828800" algn="ctr" fontAlgn="base">
              <a:spcBef>
                <a:spcPct val="0"/>
              </a:spcBef>
              <a:spcAft>
                <a:spcPct val="0"/>
              </a:spcAft>
              <a:defRPr sz="2800" b="1">
                <a:solidFill>
                  <a:srgbClr val="000066"/>
                </a:solidFill>
                <a:latin typeface="Arial" pitchFamily="34" charset="0"/>
                <a:cs typeface="Arial"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itchFamily="34" charset="0"/>
              </a:rPr>
              <a:t>TUGS AND PILOTS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itchFamily="34" charset="0"/>
              </a:rPr>
              <a:t>Navigator</a:t>
            </a:r>
            <a:endPar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itchFamily="34" charset="0"/>
            </a:endParaRPr>
          </a:p>
        </p:txBody>
      </p:sp>
      <p:sp>
        <p:nvSpPr>
          <p:cNvPr id="18436" name="Text Box 3"/>
          <p:cNvSpPr txBox="1">
            <a:spLocks noChangeArrowheads="1"/>
          </p:cNvSpPr>
          <p:nvPr/>
        </p:nvSpPr>
        <p:spPr bwMode="auto">
          <a:xfrm>
            <a:off x="0" y="4191000"/>
            <a:ext cx="4495800"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Communications:</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p>
          <a:p>
            <a:pPr marL="749300" marR="0" lvl="1" indent="-292100" algn="l" defTabSz="914400" rtl="0" eaLnBrk="0" fontAlgn="base" latinLnBrk="0" hangingPunct="0">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VHF-FM channels 12, 13 and 16, working channel is 12</a:t>
            </a:r>
            <a:endParaRPr kumimoji="0" lang="en-US" altLang="en-US" sz="18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437" name="AutoShape 7" descr="Image result for c tractor"/>
          <p:cNvSpPr>
            <a:spLocks noChangeAspect="1" noChangeArrowheads="1"/>
          </p:cNvSpPr>
          <p:nvPr/>
        </p:nvSpPr>
        <p:spPr bwMode="auto">
          <a:xfrm>
            <a:off x="1071563" y="1295400"/>
            <a:ext cx="70008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8" name="AutoShape 8" descr="Image result for c tractor"/>
          <p:cNvSpPr>
            <a:spLocks noChangeAspect="1" noChangeArrowheads="1"/>
          </p:cNvSpPr>
          <p:nvPr/>
        </p:nvSpPr>
        <p:spPr bwMode="auto">
          <a:xfrm>
            <a:off x="1071563" y="1295400"/>
            <a:ext cx="70008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8439" name="Line 10"/>
          <p:cNvSpPr>
            <a:spLocks noChangeShapeType="1"/>
          </p:cNvSpPr>
          <p:nvPr/>
        </p:nvSpPr>
        <p:spPr bwMode="auto">
          <a:xfrm>
            <a:off x="4495800" y="1447800"/>
            <a:ext cx="0" cy="4724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0" name="Line 11"/>
          <p:cNvSpPr>
            <a:spLocks noChangeShapeType="1"/>
          </p:cNvSpPr>
          <p:nvPr/>
        </p:nvSpPr>
        <p:spPr bwMode="auto">
          <a:xfrm flipH="1" flipV="1">
            <a:off x="365078" y="4677940"/>
            <a:ext cx="4114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441" name="Text Box 13"/>
          <p:cNvSpPr txBox="1">
            <a:spLocks noChangeArrowheads="1"/>
          </p:cNvSpPr>
          <p:nvPr/>
        </p:nvSpPr>
        <p:spPr bwMode="auto">
          <a:xfrm>
            <a:off x="0" y="1219200"/>
            <a:ext cx="4419600" cy="291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sng"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Pilot Pick Up: </a:t>
            </a:r>
            <a:endPar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err="1">
                <a:ln>
                  <a:noFill/>
                </a:ln>
                <a:solidFill>
                  <a:srgbClr val="000000"/>
                </a:solidFill>
                <a:effectLst/>
                <a:uLnTx/>
                <a:uFillTx/>
                <a:latin typeface="Arial"/>
                <a:ea typeface="+mn-ea"/>
                <a:cs typeface="+mn-cs"/>
              </a:rPr>
              <a:t>Mayport</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Basin</a:t>
            </a:r>
          </a:p>
          <a:p>
            <a:pPr marL="0" marR="0" lvl="0" indent="0" algn="l" defTabSz="914400" rtl="0" eaLnBrk="0" fontAlgn="base" latinLnBrk="0" hangingPunct="0">
              <a:lnSpc>
                <a:spcPct val="80000"/>
              </a:lnSpc>
              <a:spcBef>
                <a:spcPct val="0"/>
              </a:spcBef>
              <a:spcAft>
                <a:spcPct val="0"/>
              </a:spcAft>
              <a:buClrTx/>
              <a:buSzTx/>
              <a:buFontTx/>
              <a:buNone/>
              <a:tabLst/>
              <a:defRPr/>
            </a:pPr>
            <a:endParaRPr kumimoji="0" lang="en-US" altLang="en-US" sz="1600" b="1" i="0" u="sng"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Pilot Drop Off: </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err="1">
                <a:ln>
                  <a:noFill/>
                </a:ln>
                <a:solidFill>
                  <a:srgbClr val="000000"/>
                </a:solidFill>
                <a:effectLst/>
                <a:uLnTx/>
                <a:uFillTx/>
                <a:latin typeface="Arial"/>
                <a:ea typeface="+mn-ea"/>
                <a:cs typeface="+mn-cs"/>
              </a:rPr>
              <a:t>Pierside</a:t>
            </a: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Tug Characteristics: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Z DRIVE PODS PROPULSION RATED AT 4,000 SHAFT HORSEPOWER </a:t>
            </a:r>
          </a:p>
        </p:txBody>
      </p:sp>
      <p:pic>
        <p:nvPicPr>
          <p:cNvPr id="18442" name="Picture 14" descr="C-TRACTOR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843" y="2806700"/>
            <a:ext cx="41148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 Box 15"/>
          <p:cNvSpPr txBox="1">
            <a:spLocks noChangeArrowheads="1"/>
          </p:cNvSpPr>
          <p:nvPr/>
        </p:nvSpPr>
        <p:spPr bwMode="auto">
          <a:xfrm>
            <a:off x="4539343" y="4191000"/>
            <a:ext cx="4495800" cy="10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	</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66154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2">
            <a:extLst>
              <a:ext uri="{FF2B5EF4-FFF2-40B4-BE49-F238E27FC236}">
                <a16:creationId xmlns:a16="http://schemas.microsoft.com/office/drawing/2014/main" id="{F051DDAB-4436-4614-9B09-0F72B8B7D24C}"/>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2338" name="Rectangle 2">
            <a:extLst>
              <a:ext uri="{FF2B5EF4-FFF2-40B4-BE49-F238E27FC236}">
                <a16:creationId xmlns:a16="http://schemas.microsoft.com/office/drawing/2014/main" id="{4C26124E-A4F3-4267-A599-02EBF506F986}"/>
              </a:ext>
            </a:extLst>
          </p:cNvPr>
          <p:cNvSpPr>
            <a:spLocks noChangeArrowheads="1"/>
          </p:cNvSpPr>
          <p:nvPr/>
        </p:nvSpPr>
        <p:spPr bwMode="auto">
          <a:xfrm>
            <a:off x="457200" y="2286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NAVIGATION EQUIPMENT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Navigator</a:t>
            </a:r>
            <a:br>
              <a:rPr kumimoji="0" lang="en-US" altLang="en-US" sz="17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br>
            <a:endParaRPr kumimoji="0" lang="en-US" altLang="en-US" sz="9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p:txBody>
      </p:sp>
      <p:sp>
        <p:nvSpPr>
          <p:cNvPr id="25604" name="Rectangle 3">
            <a:extLst>
              <a:ext uri="{FF2B5EF4-FFF2-40B4-BE49-F238E27FC236}">
                <a16:creationId xmlns:a16="http://schemas.microsoft.com/office/drawing/2014/main" id="{14C28FA5-8962-42DB-82B6-A776BF5D5BAA}"/>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5605" name="Line 14">
            <a:extLst>
              <a:ext uri="{FF2B5EF4-FFF2-40B4-BE49-F238E27FC236}">
                <a16:creationId xmlns:a16="http://schemas.microsoft.com/office/drawing/2014/main" id="{CD7E489F-CB87-4978-8331-51288E6DFDB0}"/>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606" name="Line 13">
            <a:extLst>
              <a:ext uri="{FF2B5EF4-FFF2-40B4-BE49-F238E27FC236}">
                <a16:creationId xmlns:a16="http://schemas.microsoft.com/office/drawing/2014/main" id="{394478AE-7F46-4A53-9DF5-FC4BE844951C}"/>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42342" name="Group 6">
            <a:extLst>
              <a:ext uri="{FF2B5EF4-FFF2-40B4-BE49-F238E27FC236}">
                <a16:creationId xmlns:a16="http://schemas.microsoft.com/office/drawing/2014/main" id="{F90F1DFD-3C82-4CA1-AF1F-7C924E93C8AD}"/>
              </a:ext>
            </a:extLst>
          </p:cNvPr>
          <p:cNvGraphicFramePr>
            <a:graphicFrameLocks noGrp="1"/>
          </p:cNvGraphicFramePr>
          <p:nvPr>
            <p:ph/>
            <p:extLst/>
          </p:nvPr>
        </p:nvGraphicFramePr>
        <p:xfrm>
          <a:off x="392373" y="1184487"/>
          <a:ext cx="8229600" cy="4799014"/>
        </p:xfrm>
        <a:graphic>
          <a:graphicData uri="http://schemas.openxmlformats.org/drawingml/2006/table">
            <a:tbl>
              <a:tblPr/>
              <a:tblGrid>
                <a:gridCol w="2808027">
                  <a:extLst>
                    <a:ext uri="{9D8B030D-6E8A-4147-A177-3AD203B41FA5}">
                      <a16:colId xmlns:a16="http://schemas.microsoft.com/office/drawing/2014/main" val="20000"/>
                    </a:ext>
                  </a:extLst>
                </a:gridCol>
                <a:gridCol w="1225811">
                  <a:extLst>
                    <a:ext uri="{9D8B030D-6E8A-4147-A177-3AD203B41FA5}">
                      <a16:colId xmlns:a16="http://schemas.microsoft.com/office/drawing/2014/main" val="20001"/>
                    </a:ext>
                  </a:extLst>
                </a:gridCol>
                <a:gridCol w="2984500">
                  <a:extLst>
                    <a:ext uri="{9D8B030D-6E8A-4147-A177-3AD203B41FA5}">
                      <a16:colId xmlns:a16="http://schemas.microsoft.com/office/drawing/2014/main" val="20002"/>
                    </a:ext>
                  </a:extLst>
                </a:gridCol>
                <a:gridCol w="1211262">
                  <a:extLst>
                    <a:ext uri="{9D8B030D-6E8A-4147-A177-3AD203B41FA5}">
                      <a16:colId xmlns:a16="http://schemas.microsoft.com/office/drawing/2014/main" val="20003"/>
                    </a:ext>
                  </a:extLst>
                </a:gridCol>
              </a:tblGrid>
              <a:tr h="4794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err="1">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Fwd</a:t>
                      </a: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 WSN-7</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rgbClr val="00FF00"/>
                          </a:solidFill>
                          <a:effectLst>
                            <a:outerShdw blurRad="38100" dist="38100" dir="2700000" algn="tl">
                              <a:srgbClr val="000000">
                                <a:alpha val="43137"/>
                              </a:srgbClr>
                            </a:outerShdw>
                          </a:effectLst>
                          <a:latin typeface="+mj-lt"/>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SPS 67</a:t>
                      </a:r>
                      <a:endParaRPr kumimoji="0" lang="en-US" altLang="en-US" sz="1800" b="0" i="0" u="none" strike="noStrike" cap="none" normalizeH="0" baseline="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10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Aft WSN-7</a:t>
                      </a:r>
                      <a:endParaRPr kumimoji="0" lang="en-US" altLang="en-US" sz="1800" b="0" i="0" u="none" strike="noStrike" cap="none" normalizeH="0" baseline="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SPS 73</a:t>
                      </a:r>
                      <a:endParaRPr kumimoji="0" lang="en-US" altLang="en-US" sz="1800" b="0" i="0" u="none" strike="noStrike" cap="none" normalizeH="0" baseline="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94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Centerline Gyro</a:t>
                      </a:r>
                      <a:endParaRPr kumimoji="0" lang="en-US" altLang="en-US" sz="1800" b="0" i="0" u="none" strike="noStrike" cap="none" normalizeH="0" baseline="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SPA 25G Bridge</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810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Helm Gyro</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SPA 25G CIC</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94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Aft Steering Gyro</a:t>
                      </a:r>
                      <a:endParaRPr kumimoji="0" lang="en-US" altLang="en-US" sz="1800" b="0" i="0" u="none" strike="noStrike" cap="none" normalizeH="0" baseline="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VMS</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94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err="1">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Fwd</a:t>
                      </a: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 GVRC</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Fathometer</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10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Aft GVRC</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DFGMC</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94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DAGR (GPS)</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rPr>
                        <a:t>AIS</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79425">
                <a:tc>
                  <a:txBody>
                    <a:body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rPr>
                        <a:t>ENL</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rPr>
                        <a:t>DEML</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n-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79425">
                <a:tc>
                  <a:txBody>
                    <a:body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rPr>
                        <a:t>SHIP’S WHISTLE</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n-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rPr>
                        <a:t>FURUNO</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n-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5654" name="Text Box 53">
            <a:extLst>
              <a:ext uri="{FF2B5EF4-FFF2-40B4-BE49-F238E27FC236}">
                <a16:creationId xmlns:a16="http://schemas.microsoft.com/office/drawing/2014/main" id="{B79DFD89-F138-436E-B115-5997A3E637A5}"/>
              </a:ext>
            </a:extLst>
          </p:cNvPr>
          <p:cNvSpPr txBox="1">
            <a:spLocks noChangeArrowheads="1"/>
          </p:cNvSpPr>
          <p:nvPr/>
        </p:nvSpPr>
        <p:spPr bwMode="auto">
          <a:xfrm>
            <a:off x="381000" y="5953498"/>
            <a:ext cx="838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NOTES: NTR</a:t>
            </a:r>
          </a:p>
        </p:txBody>
      </p:sp>
    </p:spTree>
    <p:extLst>
      <p:ext uri="{BB962C8B-B14F-4D97-AF65-F5344CB8AC3E}">
        <p14:creationId xmlns:p14="http://schemas.microsoft.com/office/powerpoint/2010/main" val="11209113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1">
            <a:extLst>
              <a:ext uri="{FF2B5EF4-FFF2-40B4-BE49-F238E27FC236}">
                <a16:creationId xmlns:a16="http://schemas.microsoft.com/office/drawing/2014/main" id="{038F109D-FEEE-4EB7-91F2-4F6656B929C3}"/>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83" name="Rectangle 7">
            <a:extLst>
              <a:ext uri="{FF2B5EF4-FFF2-40B4-BE49-F238E27FC236}">
                <a16:creationId xmlns:a16="http://schemas.microsoft.com/office/drawing/2014/main" id="{0D58126D-14E7-4A29-89FB-BB7C6D188CC2}"/>
              </a:ext>
            </a:extLst>
          </p:cNvPr>
          <p:cNvSpPr>
            <a:spLocks noChangeArrowheads="1"/>
          </p:cNvSpPr>
          <p:nvPr/>
        </p:nvSpPr>
        <p:spPr bwMode="auto">
          <a:xfrm>
            <a:off x="457200" y="2286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GYRO ERROR</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Navigator</a:t>
            </a:r>
            <a:endPar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endParaRPr>
          </a:p>
        </p:txBody>
      </p:sp>
      <p:sp>
        <p:nvSpPr>
          <p:cNvPr id="26629" name="Line 13">
            <a:extLst>
              <a:ext uri="{FF2B5EF4-FFF2-40B4-BE49-F238E27FC236}">
                <a16:creationId xmlns:a16="http://schemas.microsoft.com/office/drawing/2014/main" id="{2F70A9E5-A67F-4D84-942A-30B4ABACA62F}"/>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630" name="Line 14">
            <a:extLst>
              <a:ext uri="{FF2B5EF4-FFF2-40B4-BE49-F238E27FC236}">
                <a16:creationId xmlns:a16="http://schemas.microsoft.com/office/drawing/2014/main" id="{DC39361C-4F6A-4DFA-A7D8-C0D1A117DFB2}"/>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631" name="Rectangle 10">
            <a:extLst>
              <a:ext uri="{FF2B5EF4-FFF2-40B4-BE49-F238E27FC236}">
                <a16:creationId xmlns:a16="http://schemas.microsoft.com/office/drawing/2014/main" id="{EF264DBA-FF75-4049-A1FA-DAE404BA8CDA}"/>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8" name="Rectangle 6">
            <a:extLst>
              <a:ext uri="{FF2B5EF4-FFF2-40B4-BE49-F238E27FC236}">
                <a16:creationId xmlns:a16="http://schemas.microsoft.com/office/drawing/2014/main" id="{07031868-58ED-4EF1-AFF2-95551DD55DF1}"/>
              </a:ext>
            </a:extLst>
          </p:cNvPr>
          <p:cNvSpPr>
            <a:spLocks noChangeArrowheads="1"/>
          </p:cNvSpPr>
          <p:nvPr/>
        </p:nvSpPr>
        <p:spPr bwMode="auto">
          <a:xfrm>
            <a:off x="457200" y="1676400"/>
            <a:ext cx="805815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Gyro error:  </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.2ºE by Azimuth of the Sun on 28MAY19</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Repeater Errors: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20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Underway Restrictive: (&lt;1º of error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-Centerline:		0.0º</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-Helm:			0.2ºE</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-Aft Steering:		0.0º</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sng" strike="noStrike" kern="1200" cap="none" spc="0" normalizeH="0" baseline="0" noProof="0" dirty="0">
                <a:ln>
                  <a:noFill/>
                </a:ln>
                <a:solidFill>
                  <a:srgbClr val="000000"/>
                </a:solidFill>
                <a:effectLst/>
                <a:uLnTx/>
                <a:uFillTx/>
                <a:latin typeface="Arial Black" panose="020B0A04020102020204" pitchFamily="34" charset="0"/>
                <a:ea typeface="+mn-ea"/>
                <a:cs typeface="+mn-cs"/>
              </a:rPr>
              <a:t>Not underway Restrictive:</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-Port:			0.1ºW</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Arial"/>
                <a:ea typeface="+mn-ea"/>
                <a:cs typeface="+mn-cs"/>
              </a:rPr>
              <a:t>Stbd</a:t>
            </a: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0.0º</a:t>
            </a:r>
          </a:p>
        </p:txBody>
      </p:sp>
    </p:spTree>
    <p:extLst>
      <p:ext uri="{BB962C8B-B14F-4D97-AF65-F5344CB8AC3E}">
        <p14:creationId xmlns:p14="http://schemas.microsoft.com/office/powerpoint/2010/main" val="352495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MOVREP</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136519726"/>
              </p:ext>
            </p:extLst>
          </p:nvPr>
        </p:nvGraphicFramePr>
        <p:xfrm>
          <a:off x="4495800" y="1905000"/>
          <a:ext cx="4351840" cy="4511040"/>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dirty="0">
                          <a:solidFill>
                            <a:schemeClr val="tx1"/>
                          </a:solidFill>
                          <a:effectLst/>
                          <a:latin typeface="Times New Roman" panose="02020603050405020304" pitchFamily="18" charset="0"/>
                          <a:ea typeface="Times New Roman" panose="02020603050405020304" pitchFamily="18" charset="0"/>
                        </a:rPr>
                        <a:t>-</a:t>
                      </a:r>
                      <a:r>
                        <a:rPr lang="en-US" sz="24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PIM (Plan of Intended Movement</a:t>
                      </a:r>
                      <a:r>
                        <a:rPr lang="en-US" sz="2400" u="none" dirty="0">
                          <a:solidFill>
                            <a:schemeClr val="tx1"/>
                          </a:solidFill>
                          <a:effectLst/>
                          <a:latin typeface="Times New Roman" panose="02020603050405020304" pitchFamily="18" charset="0"/>
                          <a:ea typeface="Times New Roman" panose="02020603050405020304" pitchFamily="18" charset="0"/>
                        </a:rPr>
                        <a:t>) is built into the MOVREP, as this will show all of your planned waypoints and the intended time at each one.</a:t>
                      </a:r>
                    </a:p>
                    <a:p>
                      <a:pPr marL="0" marR="0" hangingPunct="0">
                        <a:spcBef>
                          <a:spcPts val="0"/>
                        </a:spcBef>
                        <a:spcAft>
                          <a:spcPts val="0"/>
                        </a:spcAft>
                      </a:pPr>
                      <a:endParaRPr lang="en-US" sz="24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u="none" dirty="0">
                          <a:solidFill>
                            <a:schemeClr val="tx1"/>
                          </a:solidFill>
                          <a:effectLst/>
                          <a:latin typeface="Times New Roman" panose="02020603050405020304" pitchFamily="18" charset="0"/>
                          <a:ea typeface="Times New Roman" panose="02020603050405020304" pitchFamily="18" charset="0"/>
                        </a:rPr>
                        <a:t>-In the MOVREP, a Navigator may also request </a:t>
                      </a:r>
                      <a:r>
                        <a:rPr lang="en-US" sz="24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Weather Report (WEAX)</a:t>
                      </a:r>
                      <a:r>
                        <a:rPr lang="en-US" sz="2400" u="none" dirty="0">
                          <a:solidFill>
                            <a:schemeClr val="tx1"/>
                          </a:solidFill>
                          <a:effectLst/>
                          <a:latin typeface="Times New Roman" panose="02020603050405020304" pitchFamily="18" charset="0"/>
                          <a:ea typeface="Times New Roman" panose="02020603050405020304" pitchFamily="18" charset="0"/>
                        </a:rPr>
                        <a:t> and an </a:t>
                      </a:r>
                      <a:r>
                        <a:rPr lang="en-US" sz="24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Optimum Track Ship Routing (OTSR</a:t>
                      </a:r>
                      <a:r>
                        <a:rPr lang="en-US" sz="2400" u="none" dirty="0">
                          <a:solidFill>
                            <a:schemeClr val="tx1"/>
                          </a:solidFill>
                          <a:effectLst/>
                          <a:latin typeface="Times New Roman" panose="02020603050405020304" pitchFamily="18" charset="0"/>
                          <a:ea typeface="Times New Roman" panose="02020603050405020304" pitchFamily="18" charset="0"/>
                        </a:rPr>
                        <a:t>) services.</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DFA07F53-C22F-42BC-8AF7-76E1952231C7}"/>
              </a:ext>
            </a:extLst>
          </p:cNvPr>
          <p:cNvPicPr>
            <a:picLocks noChangeAspect="1"/>
          </p:cNvPicPr>
          <p:nvPr/>
        </p:nvPicPr>
        <p:blipFill rotWithShape="1">
          <a:blip r:embed="rId5"/>
          <a:srcRect t="2330" r="50633" b="-2330"/>
          <a:stretch/>
        </p:blipFill>
        <p:spPr>
          <a:xfrm>
            <a:off x="282378" y="2042972"/>
            <a:ext cx="4063047" cy="4224894"/>
          </a:xfrm>
          <a:prstGeom prst="rect">
            <a:avLst/>
          </a:prstGeom>
        </p:spPr>
      </p:pic>
    </p:spTree>
    <p:extLst>
      <p:ext uri="{BB962C8B-B14F-4D97-AF65-F5344CB8AC3E}">
        <p14:creationId xmlns:p14="http://schemas.microsoft.com/office/powerpoint/2010/main" val="154045169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C6C324CE-E5AF-4A2C-9FD8-05954352B932}"/>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1202" name="Rectangle 2">
            <a:extLst>
              <a:ext uri="{FF2B5EF4-FFF2-40B4-BE49-F238E27FC236}">
                <a16:creationId xmlns:a16="http://schemas.microsoft.com/office/drawing/2014/main" id="{2EDB05D4-2656-437C-94EE-1D6C3F9058B8}"/>
              </a:ext>
            </a:extLst>
          </p:cNvPr>
          <p:cNvSpPr>
            <a:spLocks noChangeArrowheads="1"/>
          </p:cNvSpPr>
          <p:nvPr/>
        </p:nvSpPr>
        <p:spPr bwMode="auto">
          <a:xfrm>
            <a:off x="457200" y="1524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VMS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Navigator</a:t>
            </a:r>
            <a:endPar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endParaRPr>
          </a:p>
        </p:txBody>
      </p:sp>
      <p:sp>
        <p:nvSpPr>
          <p:cNvPr id="27652" name="Rectangle 3">
            <a:extLst>
              <a:ext uri="{FF2B5EF4-FFF2-40B4-BE49-F238E27FC236}">
                <a16:creationId xmlns:a16="http://schemas.microsoft.com/office/drawing/2014/main" id="{5BF33811-67BC-4C61-A3FC-B10645F7619A}"/>
              </a:ext>
            </a:extLst>
          </p:cNvPr>
          <p:cNvSpPr>
            <a:spLocks noChangeArrowheads="1"/>
          </p:cNvSpPr>
          <p:nvPr/>
        </p:nvSpPr>
        <p:spPr bwMode="auto">
          <a:xfrm>
            <a:off x="152400" y="1371600"/>
            <a:ext cx="4343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Primary:</a:t>
            </a: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US" altLang="en-US" sz="1800" b="1"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HDG</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FWD RLGN	</a:t>
            </a: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COG</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FWD GVRC   </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SOG</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FWD GVRC 	           	</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STW</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FWD RLGN (DEML)</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POS</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FWD GVRC</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7653" name="Line 8">
            <a:extLst>
              <a:ext uri="{FF2B5EF4-FFF2-40B4-BE49-F238E27FC236}">
                <a16:creationId xmlns:a16="http://schemas.microsoft.com/office/drawing/2014/main" id="{9EDB59D5-7D5F-48E2-94B9-E4161EB0FE1A}"/>
              </a:ext>
            </a:extLst>
          </p:cNvPr>
          <p:cNvSpPr>
            <a:spLocks noChangeShapeType="1"/>
          </p:cNvSpPr>
          <p:nvPr/>
        </p:nvSpPr>
        <p:spPr bwMode="auto">
          <a:xfrm>
            <a:off x="4495800" y="1447800"/>
            <a:ext cx="0" cy="510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654" name="Line 9">
            <a:extLst>
              <a:ext uri="{FF2B5EF4-FFF2-40B4-BE49-F238E27FC236}">
                <a16:creationId xmlns:a16="http://schemas.microsoft.com/office/drawing/2014/main" id="{C43C0553-42D5-453F-AC5B-46B0B336EE0C}"/>
              </a:ext>
            </a:extLst>
          </p:cNvPr>
          <p:cNvSpPr>
            <a:spLocks noChangeShapeType="1"/>
          </p:cNvSpPr>
          <p:nvPr/>
        </p:nvSpPr>
        <p:spPr bwMode="auto">
          <a:xfrm flipH="1" flipV="1">
            <a:off x="381000" y="4724400"/>
            <a:ext cx="8153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655" name="Rectangle 10">
            <a:extLst>
              <a:ext uri="{FF2B5EF4-FFF2-40B4-BE49-F238E27FC236}">
                <a16:creationId xmlns:a16="http://schemas.microsoft.com/office/drawing/2014/main" id="{7148B643-62D1-416C-8505-97D85D4EA855}"/>
              </a:ext>
            </a:extLst>
          </p:cNvPr>
          <p:cNvSpPr>
            <a:spLocks noChangeArrowheads="1"/>
          </p:cNvSpPr>
          <p:nvPr/>
        </p:nvSpPr>
        <p:spPr bwMode="auto">
          <a:xfrm>
            <a:off x="4460543" y="1397190"/>
            <a:ext cx="5029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Secondary:</a:t>
            </a: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US" altLang="en-US" sz="1800" b="1"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HDG</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AFT RLGN	</a:t>
            </a: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COG</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AFT GVRC 	 </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SOG</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AFT GVRC 	</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STW:</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AFT RLGN (DEML)</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	POS</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AFT GVRC</a:t>
            </a:r>
          </a:p>
          <a:p>
            <a:pPr marL="342900" marR="0" lvl="0" indent="-342900" algn="l" defTabSz="914400" rtl="0" eaLnBrk="1" fontAlgn="base" latinLnBrk="0" hangingPunct="1">
              <a:lnSpc>
                <a:spcPct val="80000"/>
              </a:lnSpc>
              <a:spcBef>
                <a:spcPct val="20000"/>
              </a:spcBef>
              <a:spcAft>
                <a:spcPct val="0"/>
              </a:spcAft>
              <a:buClrTx/>
              <a:buSzTx/>
              <a:buFontTx/>
              <a:buChar char="•"/>
              <a:tabLst/>
              <a:defRPr/>
            </a:pPr>
            <a:endPar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altLang="en-US" sz="20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7656" name="Rectangle 11">
            <a:extLst>
              <a:ext uri="{FF2B5EF4-FFF2-40B4-BE49-F238E27FC236}">
                <a16:creationId xmlns:a16="http://schemas.microsoft.com/office/drawing/2014/main" id="{7D4738F4-FF55-489F-A5C8-F1A6DFD6F92D}"/>
              </a:ext>
            </a:extLst>
          </p:cNvPr>
          <p:cNvSpPr>
            <a:spLocks noChangeArrowheads="1"/>
          </p:cNvSpPr>
          <p:nvPr/>
        </p:nvSpPr>
        <p:spPr bwMode="auto">
          <a:xfrm>
            <a:off x="0" y="4724400"/>
            <a:ext cx="4419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2000" b="1"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r>
              <a:rPr kumimoji="0" lang="en-US"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EMERGENCY PROCEDURE: </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In the event of a complete loss of GPS inputs, the Bridge will maintain an electronic plot</a:t>
            </a:r>
            <a:r>
              <a:rPr kumimoji="0" lang="en-US" altLang="en-US" sz="1800" b="0" i="1"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w/ visual/ radar inputs from DAGR information into the ENL or manual inputs into VMS.</a:t>
            </a:r>
          </a:p>
          <a:p>
            <a:pPr marL="342900" marR="0" lvl="0" indent="-342900" algn="l" defTabSz="914400" rtl="0" eaLnBrk="1" fontAlgn="base" latinLnBrk="0" hangingPunct="1">
              <a:lnSpc>
                <a:spcPct val="80000"/>
              </a:lnSpc>
              <a:spcBef>
                <a:spcPct val="20000"/>
              </a:spcBef>
              <a:spcAft>
                <a:spcPct val="0"/>
              </a:spcAft>
              <a:buClrTx/>
              <a:buSzTx/>
              <a:buFontTx/>
              <a:buNone/>
              <a:tabLst/>
              <a:defRPr/>
            </a:pPr>
            <a:endParaRPr kumimoji="0" lang="en-US" altLang="en-US" sz="20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7657" name="Rectangle 12">
            <a:extLst>
              <a:ext uri="{FF2B5EF4-FFF2-40B4-BE49-F238E27FC236}">
                <a16:creationId xmlns:a16="http://schemas.microsoft.com/office/drawing/2014/main" id="{F560D64A-1E14-4F5E-BAA6-0FFD0D3AC27F}"/>
              </a:ext>
            </a:extLst>
          </p:cNvPr>
          <p:cNvSpPr>
            <a:spLocks noChangeArrowheads="1"/>
          </p:cNvSpPr>
          <p:nvPr/>
        </p:nvSpPr>
        <p:spPr bwMode="auto">
          <a:xfrm>
            <a:off x="4572000" y="4724400"/>
            <a:ext cx="4343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VMS Order of Succession</a:t>
            </a:r>
            <a:r>
              <a:rPr kumimoji="0" lang="en-US" altLang="en-US" sz="2000" b="1"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 </a:t>
            </a:r>
            <a:endParaRPr kumimoji="0" lang="en-US" altLang="en-US" sz="1800" b="1" i="1"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1" i="1" u="none" strike="noStrike" kern="1200" cap="none" spc="0" normalizeH="0" baseline="0" noProof="0" dirty="0">
                <a:ln>
                  <a:noFill/>
                </a:ln>
                <a:solidFill>
                  <a:srgbClr val="000000"/>
                </a:solidFill>
                <a:effectLst/>
                <a:uLnTx/>
                <a:uFillTx/>
                <a:latin typeface="Arial"/>
                <a:ea typeface="+mn-ea"/>
                <a:cs typeface="+mn-cs"/>
              </a:rPr>
              <a:t>NAV 1</a:t>
            </a:r>
            <a:r>
              <a:rPr kumimoji="0" lang="en-US" altLang="en-US" sz="1800" b="1" i="1"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1" i="1"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CONN </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1" i="1" u="none" strike="noStrike" kern="1200" cap="none" spc="0" normalizeH="0" baseline="0" noProof="0" dirty="0">
                <a:ln>
                  <a:noFill/>
                </a:ln>
                <a:solidFill>
                  <a:srgbClr val="000000"/>
                </a:solidFill>
                <a:effectLst/>
                <a:uLnTx/>
                <a:uFillTx/>
                <a:latin typeface="Arial"/>
                <a:ea typeface="+mn-ea"/>
                <a:cs typeface="Arial" panose="020B0604020202020204" pitchFamily="34" charset="0"/>
              </a:rPr>
              <a:t>NAV 3 (Chart Rm) </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1" i="1" u="none" strike="noStrike" kern="1200" cap="none" spc="0" normalizeH="0" baseline="0" noProof="0" dirty="0">
                <a:ln>
                  <a:noFill/>
                </a:ln>
                <a:solidFill>
                  <a:srgbClr val="000000"/>
                </a:solidFill>
                <a:effectLst/>
                <a:uLnTx/>
                <a:uFillTx/>
                <a:latin typeface="Arial"/>
                <a:ea typeface="+mn-ea"/>
                <a:cs typeface="Arial" panose="020B0604020202020204" pitchFamily="34" charset="0"/>
              </a:rPr>
              <a:t>NAV 2 (CIC) </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1" i="1" u="none" strike="noStrike" kern="1200" cap="none" spc="0" normalizeH="0" baseline="0" noProof="0" dirty="0">
                <a:ln>
                  <a:noFill/>
                </a:ln>
                <a:solidFill>
                  <a:srgbClr val="000000"/>
                </a:solidFill>
                <a:effectLst/>
                <a:uLnTx/>
                <a:uFillTx/>
                <a:latin typeface="Arial"/>
                <a:ea typeface="+mn-ea"/>
                <a:cs typeface="Arial" panose="020B0604020202020204" pitchFamily="34" charset="0"/>
              </a:rPr>
              <a:t>NAV 4 (CO)</a:t>
            </a:r>
          </a:p>
          <a:p>
            <a:pPr marL="342900" marR="0" lvl="0" indent="-342900" algn="l" defTabSz="914400" rtl="0" eaLnBrk="1" fontAlgn="base" latinLnBrk="0" hangingPunct="1">
              <a:lnSpc>
                <a:spcPct val="80000"/>
              </a:lnSpc>
              <a:spcBef>
                <a:spcPct val="20000"/>
              </a:spcBef>
              <a:spcAft>
                <a:spcPct val="0"/>
              </a:spcAft>
              <a:buClrTx/>
              <a:buSzTx/>
              <a:buFontTx/>
              <a:buNone/>
              <a:tabLst/>
              <a:defRPr/>
            </a:pPr>
            <a:r>
              <a:rPr kumimoji="0" lang="en-US" altLang="en-US" sz="1800" b="1" i="1"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ENL</a:t>
            </a:r>
          </a:p>
        </p:txBody>
      </p:sp>
      <p:sp>
        <p:nvSpPr>
          <p:cNvPr id="27658" name="Line 13">
            <a:extLst>
              <a:ext uri="{FF2B5EF4-FFF2-40B4-BE49-F238E27FC236}">
                <a16:creationId xmlns:a16="http://schemas.microsoft.com/office/drawing/2014/main" id="{8630C04C-AA55-46B9-8C8F-4D1905C0437A}"/>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659" name="Line 14">
            <a:extLst>
              <a:ext uri="{FF2B5EF4-FFF2-40B4-BE49-F238E27FC236}">
                <a16:creationId xmlns:a16="http://schemas.microsoft.com/office/drawing/2014/main" id="{9271F7B5-659A-48E5-AA4B-12C2455A1BD5}"/>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660" name="Rectangle 15">
            <a:extLst>
              <a:ext uri="{FF2B5EF4-FFF2-40B4-BE49-F238E27FC236}">
                <a16:creationId xmlns:a16="http://schemas.microsoft.com/office/drawing/2014/main" id="{D0FE3082-BC56-4709-BACE-61324B132C02}"/>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1">
            <a:extLst>
              <a:ext uri="{FF2B5EF4-FFF2-40B4-BE49-F238E27FC236}">
                <a16:creationId xmlns:a16="http://schemas.microsoft.com/office/drawing/2014/main" id="{038F109D-FEEE-4EB7-91F2-4F6656B929C3}"/>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83" name="Rectangle 7">
            <a:extLst>
              <a:ext uri="{FF2B5EF4-FFF2-40B4-BE49-F238E27FC236}">
                <a16:creationId xmlns:a16="http://schemas.microsoft.com/office/drawing/2014/main" id="{0D58126D-14E7-4A29-89FB-BB7C6D188CC2}"/>
              </a:ext>
            </a:extLst>
          </p:cNvPr>
          <p:cNvSpPr>
            <a:spLocks noChangeArrowheads="1"/>
          </p:cNvSpPr>
          <p:nvPr/>
        </p:nvSpPr>
        <p:spPr bwMode="auto">
          <a:xfrm>
            <a:off x="457200" y="2286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RADAR CONFIGURATION</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Junior Officer of the Deck</a:t>
            </a:r>
            <a:endPar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endParaRPr>
          </a:p>
        </p:txBody>
      </p:sp>
      <p:sp>
        <p:nvSpPr>
          <p:cNvPr id="26629" name="Line 13">
            <a:extLst>
              <a:ext uri="{FF2B5EF4-FFF2-40B4-BE49-F238E27FC236}">
                <a16:creationId xmlns:a16="http://schemas.microsoft.com/office/drawing/2014/main" id="{2F70A9E5-A67F-4D84-942A-30B4ABACA62F}"/>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630" name="Line 14">
            <a:extLst>
              <a:ext uri="{FF2B5EF4-FFF2-40B4-BE49-F238E27FC236}">
                <a16:creationId xmlns:a16="http://schemas.microsoft.com/office/drawing/2014/main" id="{DC39361C-4F6A-4DFA-A7D8-C0D1A117DFB2}"/>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631" name="Rectangle 10">
            <a:extLst>
              <a:ext uri="{FF2B5EF4-FFF2-40B4-BE49-F238E27FC236}">
                <a16:creationId xmlns:a16="http://schemas.microsoft.com/office/drawing/2014/main" id="{EF264DBA-FF75-4049-A1FA-DAE404BA8CDA}"/>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8" name="Rectangle 6">
            <a:extLst>
              <a:ext uri="{FF2B5EF4-FFF2-40B4-BE49-F238E27FC236}">
                <a16:creationId xmlns:a16="http://schemas.microsoft.com/office/drawing/2014/main" id="{07031868-58ED-4EF1-AFF2-95551DD55DF1}"/>
              </a:ext>
            </a:extLst>
          </p:cNvPr>
          <p:cNvSpPr>
            <a:spLocks noChangeArrowheads="1"/>
          </p:cNvSpPr>
          <p:nvPr/>
        </p:nvSpPr>
        <p:spPr bwMode="auto">
          <a:xfrm>
            <a:off x="457200" y="1219200"/>
            <a:ext cx="8058150" cy="525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2000" b="1"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Setup will be IAW CO’s Standing Order # 17</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Watchstanders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will continually assess the following SPS-73 radar settings based upon contact situation, and configure them as necessary.</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sz="1600" b="1"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Initial Set-up:</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Range Scale – 1.5NM - 3 NM </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Pulse Width – Short</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Display Heading Mode – North Up  </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Vectors – True </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Radar Gain – 35%</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Track Sensitivity – 80%</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Sensitivity Time Control (STC) – 10%</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Fast Time Constant (FTC) – 5%</a:t>
            </a:r>
          </a:p>
          <a:p>
            <a:pPr marL="914400" marR="0" lvl="2" indent="0" algn="l" defTabSz="914400" rtl="0" eaLnBrk="0" fontAlgn="base" latinLnBrk="0" hangingPunct="0">
              <a:lnSpc>
                <a:spcPct val="100000"/>
              </a:lnSpc>
              <a:spcBef>
                <a:spcPct val="2000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Watchstanders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will continually assess the following SPS-73 radar settings based upon lighting considerations, and configure them as necessary.</a:t>
            </a:r>
          </a:p>
          <a:p>
            <a:pPr marL="742950" marR="0" lvl="1" indent="-285750" algn="l" defTabSz="914400" rtl="0" eaLnBrk="0" fontAlgn="base" latinLnBrk="0" hangingPunct="0">
              <a:lnSpc>
                <a:spcPct val="100000"/>
              </a:lnSpc>
              <a:spcBef>
                <a:spcPct val="0"/>
              </a:spcBef>
              <a:spcAft>
                <a:spcPct val="0"/>
              </a:spcAft>
              <a:buClrTx/>
              <a:buSzTx/>
              <a:buFontTx/>
              <a:buChar char="–"/>
              <a:tabLst/>
              <a:defRPr/>
            </a:pPr>
            <a:r>
              <a:rPr kumimoji="0" lang="en-US" sz="1600" b="1"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Initial Set-up:</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Radar Brightness – Daylight</a:t>
            </a: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Menu Brightness – Daylight</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130352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1">
            <a:extLst>
              <a:ext uri="{FF2B5EF4-FFF2-40B4-BE49-F238E27FC236}">
                <a16:creationId xmlns:a16="http://schemas.microsoft.com/office/drawing/2014/main" id="{1A61A280-112D-43E3-8413-B8690C2856CC}"/>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695" name="Rectangle 22">
            <a:extLst>
              <a:ext uri="{FF2B5EF4-FFF2-40B4-BE49-F238E27FC236}">
                <a16:creationId xmlns:a16="http://schemas.microsoft.com/office/drawing/2014/main" id="{8EB82A43-68AD-4377-BBBD-AC406496B76D}"/>
              </a:ext>
            </a:extLst>
          </p:cNvPr>
          <p:cNvSpPr>
            <a:spLocks noChangeArrowheads="1"/>
          </p:cNvSpPr>
          <p:nvPr/>
        </p:nvSpPr>
        <p:spPr bwMode="auto">
          <a:xfrm>
            <a:off x="457200" y="1066800"/>
            <a:ext cx="8001000" cy="441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GTMs</a:t>
            </a:r>
          </a:p>
          <a:p>
            <a:pPr marL="914400" marR="0" lvl="2" indent="0" algn="l" defTabSz="914400" rtl="0" eaLnBrk="1" fontAlgn="base" latinLnBrk="0" hangingPunct="1">
              <a:lnSpc>
                <a:spcPct val="100000"/>
              </a:lnSpc>
              <a:spcBef>
                <a:spcPct val="1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1A/1B/2A/2B</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GTMs Online</a:t>
            </a:r>
            <a:endParaRPr kumimoji="0" lang="en-US" altLang="en-US" sz="5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914400" marR="0" lvl="2" indent="0" algn="l" defTabSz="914400" rtl="0" eaLnBrk="1" fontAlgn="base" latinLnBrk="0" hangingPunct="1">
              <a:lnSpc>
                <a:spcPct val="100000"/>
              </a:lnSpc>
              <a:spcBef>
                <a:spcPct val="1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Thrust Control on the Bridge</a:t>
            </a:r>
            <a:endParaRPr kumimoji="0" lang="en-US" altLang="en-US" sz="5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GTGs</a:t>
            </a:r>
          </a:p>
          <a:p>
            <a:pPr marL="914400" marR="0" lvl="2" indent="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 NR1</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and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NR3</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GTGs</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online in parallel.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NR2</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GTG running in offline</a:t>
            </a:r>
            <a:endParaRPr kumimoji="0" lang="en-US" alt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DEGAUSSING: </a:t>
            </a:r>
          </a:p>
          <a:p>
            <a:pPr marL="1200150" marR="0" lvl="2"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Energized </a:t>
            </a:r>
            <a:endParaRPr kumimoji="0" lang="en-US" altLang="en-US" sz="12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base" latinLnBrk="0" hangingPunct="1">
              <a:lnSpc>
                <a:spcPct val="100000"/>
              </a:lnSpc>
              <a:spcBef>
                <a:spcPct val="20000"/>
              </a:spcBef>
              <a:spcAft>
                <a:spcPct val="0"/>
              </a:spcAft>
              <a:buClrTx/>
              <a:buSzTx/>
              <a:buFontTx/>
              <a:buNone/>
              <a:tabLst/>
              <a:defRPr/>
            </a:pPr>
            <a:r>
              <a:rPr kumimoji="0" lang="en-US" altLang="en-US" sz="1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Black" panose="020B0A04020102020204" pitchFamily="34" charset="0"/>
                <a:ea typeface="+mn-ea"/>
                <a:cs typeface="+mn-cs"/>
              </a:rPr>
              <a:t>STEERING GEAR:</a:t>
            </a:r>
          </a:p>
          <a:p>
            <a:pPr marL="914400" marR="0" lvl="2" indent="0" algn="l" defTabSz="914400" rtl="0" eaLnBrk="1" fontAlgn="base" latinLnBrk="0" hangingPunct="1">
              <a:lnSpc>
                <a:spcPct val="100000"/>
              </a:lnSpc>
              <a:spcBef>
                <a:spcPct val="1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HPUs: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1B/2B</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HPUs online,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1A/2A</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HPUs in standby</a:t>
            </a:r>
          </a:p>
          <a:p>
            <a:pPr marL="914400" marR="0" lvl="2" indent="0" algn="l" defTabSz="914400" rtl="0" eaLnBrk="1" fontAlgn="base" latinLnBrk="0" hangingPunct="1">
              <a:lnSpc>
                <a:spcPct val="100000"/>
              </a:lnSpc>
              <a:spcBef>
                <a:spcPct val="1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Steering control on the Bridge in </a:t>
            </a:r>
            <a:r>
              <a:rPr kumimoji="0" lang="en-US" alt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BACKUP MANUAL</a:t>
            </a:r>
          </a:p>
          <a:p>
            <a:pPr marL="914400" marR="0" lvl="2" indent="0" algn="l" defTabSz="914400" rtl="0" eaLnBrk="1" fontAlgn="base" latinLnBrk="0" hangingPunct="1">
              <a:lnSpc>
                <a:spcPct val="100000"/>
              </a:lnSpc>
              <a:spcBef>
                <a:spcPct val="1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Steering Gear Checks: completed 30MAY19</a:t>
            </a:r>
          </a:p>
          <a:p>
            <a:pPr marL="463550" marR="0" lvl="2" indent="0" algn="l" defTabSz="914400" rtl="0" eaLnBrk="1" fontAlgn="base" latinLnBrk="0" hangingPunct="1">
              <a:lnSpc>
                <a:spcPct val="100000"/>
              </a:lnSpc>
              <a:spcBef>
                <a:spcPct val="10000"/>
              </a:spcBef>
              <a:spcAft>
                <a:spcPct val="0"/>
              </a:spcAft>
              <a:buClrTx/>
              <a:buSzTx/>
              <a:buFontTx/>
              <a:buNone/>
              <a:tabLst/>
              <a:defRPr/>
            </a:pPr>
            <a:r>
              <a:rPr kumimoji="0" lang="en-US" altLang="en-US" sz="1800" b="0" i="0" u="sng" strike="noStrike" kern="1200" cap="none" spc="0" normalizeH="0" baseline="0" noProof="0" dirty="0">
                <a:ln>
                  <a:noFill/>
                </a:ln>
                <a:solidFill>
                  <a:srgbClr val="000000"/>
                </a:solidFill>
                <a:effectLst/>
                <a:uLnTx/>
                <a:uFillTx/>
                <a:latin typeface="Arial Black" panose="020B0A04020102020204" pitchFamily="34" charset="0"/>
                <a:ea typeface="+mn-ea"/>
                <a:cs typeface="+mn-cs"/>
              </a:rPr>
              <a:t>OOC/Degraded</a:t>
            </a:r>
            <a:r>
              <a:rPr kumimoji="0" lang="en-US" alt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a:t>
            </a:r>
          </a:p>
          <a:p>
            <a:pPr marL="1200150" marR="0" lvl="2" indent="-285750" algn="l" defTabSz="914400" rtl="0" eaLnBrk="1" fontAlgn="base" latinLnBrk="0" hangingPunct="1">
              <a:lnSpc>
                <a:spcPct val="100000"/>
              </a:lnSpc>
              <a:spcBef>
                <a:spcPct val="1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NTR</a:t>
            </a:r>
          </a:p>
          <a:p>
            <a:pPr marL="463550" marR="0" lvl="2" indent="0" algn="l" defTabSz="914400" rtl="0" eaLnBrk="1" fontAlgn="base" latinLnBrk="0" hangingPunct="1">
              <a:lnSpc>
                <a:spcPct val="100000"/>
              </a:lnSpc>
              <a:spcBef>
                <a:spcPct val="1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131095" name="Rectangle 23">
            <a:extLst>
              <a:ext uri="{FF2B5EF4-FFF2-40B4-BE49-F238E27FC236}">
                <a16:creationId xmlns:a16="http://schemas.microsoft.com/office/drawing/2014/main" id="{92D88D9A-5EDD-435E-9FBB-647A768512ED}"/>
              </a:ext>
            </a:extLst>
          </p:cNvPr>
          <p:cNvSpPr>
            <a:spLocks noChangeArrowheads="1"/>
          </p:cNvSpPr>
          <p:nvPr/>
        </p:nvSpPr>
        <p:spPr bwMode="auto">
          <a:xfrm>
            <a:off x="685800" y="76200"/>
            <a:ext cx="8229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ENGINEERING PLANT STATUS</a:t>
            </a:r>
            <a:b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uLnTx/>
                <a:uFillTx/>
                <a:latin typeface="Arial Black" panose="020B0A04020102020204" pitchFamily="34" charset="0"/>
                <a:ea typeface="+mn-ea"/>
                <a:cs typeface="Arial" panose="020B0604020202020204" pitchFamily="34" charset="0"/>
              </a:rPr>
              <a:t>Plant Control Officer</a:t>
            </a:r>
          </a:p>
        </p:txBody>
      </p:sp>
      <p:sp>
        <p:nvSpPr>
          <p:cNvPr id="28697" name="Rectangle 24">
            <a:extLst>
              <a:ext uri="{FF2B5EF4-FFF2-40B4-BE49-F238E27FC236}">
                <a16:creationId xmlns:a16="http://schemas.microsoft.com/office/drawing/2014/main" id="{4E39F41A-5353-4F19-8131-A986C18BBE1C}"/>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8698" name="Line 14">
            <a:extLst>
              <a:ext uri="{FF2B5EF4-FFF2-40B4-BE49-F238E27FC236}">
                <a16:creationId xmlns:a16="http://schemas.microsoft.com/office/drawing/2014/main" id="{41EF6EEC-3DDF-446F-8BB0-3414A710E12C}"/>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699" name="Line 13">
            <a:extLst>
              <a:ext uri="{FF2B5EF4-FFF2-40B4-BE49-F238E27FC236}">
                <a16:creationId xmlns:a16="http://schemas.microsoft.com/office/drawing/2014/main" id="{30BBC2D3-B7F8-42F5-ABAA-952083E37FE5}"/>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975788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2">
            <a:extLst>
              <a:ext uri="{FF2B5EF4-FFF2-40B4-BE49-F238E27FC236}">
                <a16:creationId xmlns:a16="http://schemas.microsoft.com/office/drawing/2014/main" id="{F051DDAB-4436-4614-9B09-0F72B8B7D24C}"/>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2338" name="Rectangle 2">
            <a:extLst>
              <a:ext uri="{FF2B5EF4-FFF2-40B4-BE49-F238E27FC236}">
                <a16:creationId xmlns:a16="http://schemas.microsoft.com/office/drawing/2014/main" id="{4C26124E-A4F3-4267-A599-02EBF506F986}"/>
              </a:ext>
            </a:extLst>
          </p:cNvPr>
          <p:cNvSpPr>
            <a:spLocks noChangeArrowheads="1"/>
          </p:cNvSpPr>
          <p:nvPr/>
        </p:nvSpPr>
        <p:spPr bwMode="auto">
          <a:xfrm>
            <a:off x="457200" y="2286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ENGINEERING EQUIPMENT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Black" panose="020B0A04020102020204" pitchFamily="34" charset="0"/>
                <a:ea typeface="+mn-ea"/>
                <a:cs typeface="Arial" panose="020B0604020202020204" pitchFamily="34" charset="0"/>
              </a:rPr>
              <a:t>Plant Control Officer</a:t>
            </a:r>
            <a:br>
              <a:rPr kumimoji="0" lang="en-US" altLang="en-US" sz="1700" b="1" i="0" u="sng"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br>
            <a:endParaRPr kumimoji="0" lang="en-US" altLang="en-US" sz="9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p:txBody>
      </p:sp>
      <p:sp>
        <p:nvSpPr>
          <p:cNvPr id="25604" name="Rectangle 3">
            <a:extLst>
              <a:ext uri="{FF2B5EF4-FFF2-40B4-BE49-F238E27FC236}">
                <a16:creationId xmlns:a16="http://schemas.microsoft.com/office/drawing/2014/main" id="{14C28FA5-8962-42DB-82B6-A776BF5D5BAA}"/>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25605" name="Line 14">
            <a:extLst>
              <a:ext uri="{FF2B5EF4-FFF2-40B4-BE49-F238E27FC236}">
                <a16:creationId xmlns:a16="http://schemas.microsoft.com/office/drawing/2014/main" id="{CD7E489F-CB87-4978-8331-51288E6DFDB0}"/>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606" name="Line 13">
            <a:extLst>
              <a:ext uri="{FF2B5EF4-FFF2-40B4-BE49-F238E27FC236}">
                <a16:creationId xmlns:a16="http://schemas.microsoft.com/office/drawing/2014/main" id="{394478AE-7F46-4A53-9DF5-FC4BE844951C}"/>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42342" name="Group 6">
            <a:extLst>
              <a:ext uri="{FF2B5EF4-FFF2-40B4-BE49-F238E27FC236}">
                <a16:creationId xmlns:a16="http://schemas.microsoft.com/office/drawing/2014/main" id="{F90F1DFD-3C82-4CA1-AF1F-7C924E93C8AD}"/>
              </a:ext>
            </a:extLst>
          </p:cNvPr>
          <p:cNvGraphicFramePr>
            <a:graphicFrameLocks noGrp="1"/>
          </p:cNvGraphicFramePr>
          <p:nvPr>
            <p:ph/>
            <p:extLst/>
          </p:nvPr>
        </p:nvGraphicFramePr>
        <p:xfrm>
          <a:off x="392372" y="1184485"/>
          <a:ext cx="8370629" cy="4791634"/>
        </p:xfrm>
        <a:graphic>
          <a:graphicData uri="http://schemas.openxmlformats.org/drawingml/2006/table">
            <a:tbl>
              <a:tblPr/>
              <a:tblGrid>
                <a:gridCol w="2990433">
                  <a:extLst>
                    <a:ext uri="{9D8B030D-6E8A-4147-A177-3AD203B41FA5}">
                      <a16:colId xmlns:a16="http://schemas.microsoft.com/office/drawing/2014/main" val="20000"/>
                    </a:ext>
                  </a:extLst>
                </a:gridCol>
                <a:gridCol w="1112532">
                  <a:extLst>
                    <a:ext uri="{9D8B030D-6E8A-4147-A177-3AD203B41FA5}">
                      <a16:colId xmlns:a16="http://schemas.microsoft.com/office/drawing/2014/main" val="20001"/>
                    </a:ext>
                  </a:extLst>
                </a:gridCol>
                <a:gridCol w="3035645">
                  <a:extLst>
                    <a:ext uri="{9D8B030D-6E8A-4147-A177-3AD203B41FA5}">
                      <a16:colId xmlns:a16="http://schemas.microsoft.com/office/drawing/2014/main" val="20002"/>
                    </a:ext>
                  </a:extLst>
                </a:gridCol>
                <a:gridCol w="1232019">
                  <a:extLst>
                    <a:ext uri="{9D8B030D-6E8A-4147-A177-3AD203B41FA5}">
                      <a16:colId xmlns:a16="http://schemas.microsoft.com/office/drawing/2014/main" val="20003"/>
                    </a:ext>
                  </a:extLst>
                </a:gridCol>
              </a:tblGrid>
              <a:tr h="50515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1A HPU</a:t>
                      </a:r>
                      <a:endParaRPr kumimoji="0" lang="en-US" alt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66FF33"/>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cs typeface="Arial" panose="020B0604020202020204" pitchFamily="34" charset="0"/>
                        </a:rPr>
                        <a:t>2A HPU</a:t>
                      </a:r>
                      <a:endParaRPr kumimoji="0" lang="en-US" alt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mj-lt"/>
                      </a:endParaRP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8852">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Arial" panose="020B0604020202020204" pitchFamily="34" charset="0"/>
                        </a:rPr>
                        <a:t>1B HPU</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Arial" panose="020B0604020202020204" pitchFamily="34" charset="0"/>
                        </a:rPr>
                        <a:t>2B HPU</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852">
                <a:tc>
                  <a:txBody>
                    <a:bodyPr/>
                    <a:lstStyle/>
                    <a:p>
                      <a:r>
                        <a:rPr kumimoji="0" 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Arial" panose="020B0604020202020204" pitchFamily="34" charset="0"/>
                        </a:rPr>
                        <a:t>EPCC</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FFC000"/>
                          </a:solidFill>
                          <a:effectLst>
                            <a:outerShdw blurRad="38100" dist="38100" dir="2700000" algn="tl">
                              <a:srgbClr val="000000">
                                <a:alpha val="43137"/>
                              </a:srgbClr>
                            </a:outerShdw>
                          </a:effectLst>
                          <a:latin typeface="+mj-lt"/>
                          <a:ea typeface="+mn-ea"/>
                          <a:cs typeface="Arial" panose="020B0604020202020204" pitchFamily="34" charset="0"/>
                        </a:rPr>
                        <a:t>DEG</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mn-cs"/>
                        </a:rPr>
                        <a:t>1A/2A LCU</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98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mn-cs"/>
                        </a:rPr>
                        <a:t>PACC</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rPr>
                        <a:t>1B/2B LCU</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8852">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mn-cs"/>
                        </a:rPr>
                        <a:t>PORT SHAFT-</a:t>
                      </a:r>
                    </a:p>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mn-cs"/>
                        </a:rPr>
                        <a:t>NR2 SCU</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rgbClr val="66FF33"/>
                          </a:solidFill>
                          <a:effectLst>
                            <a:outerShdw blurRad="38100" dist="38100" dir="2700000" algn="tl">
                              <a:srgbClr val="000000">
                                <a:alpha val="43137"/>
                              </a:srgbClr>
                            </a:outerShdw>
                          </a:effectLst>
                          <a:latin typeface="+mj-lt"/>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mn-cs"/>
                        </a:rPr>
                        <a:t>PORT RUDDER</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8852">
                <a:tc>
                  <a:txBody>
                    <a:body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rPr>
                        <a:t>STBDSHAFT-</a:t>
                      </a:r>
                    </a:p>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rPr>
                        <a:t>NR1 SCU</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rgbClr val="66FF33"/>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mj-lt"/>
                        </a:rPr>
                        <a:t>STBD RUDDER</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8852">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mn-cs"/>
                        </a:rPr>
                        <a:t>FWD CRP</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rgbClr val="00FF00"/>
                          </a:solidFill>
                          <a:effectLst>
                            <a:outerShdw blurRad="38100" dist="38100" dir="2700000" algn="tl">
                              <a:srgbClr val="000000">
                                <a:alpha val="43137"/>
                              </a:srgbClr>
                            </a:outerShdw>
                          </a:effectLst>
                          <a:latin typeface="+mj-lt"/>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1900" b="1" i="0" u="none" strike="noStrike" cap="none" normalizeH="0" baseline="0" dirty="0">
                          <a:ln>
                            <a:noFill/>
                          </a:ln>
                          <a:solidFill>
                            <a:schemeClr val="tx1"/>
                          </a:solidFill>
                          <a:effectLst>
                            <a:outerShdw blurRad="38100" dist="38100" dir="2700000" algn="tl">
                              <a:srgbClr val="000000">
                                <a:alpha val="43137"/>
                              </a:srgbClr>
                            </a:outerShdw>
                          </a:effectLst>
                          <a:latin typeface="+mj-lt"/>
                        </a:rPr>
                        <a:t>BRIDGE CONTROL UNIT</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8852">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400" b="1" i="0" u="none" strike="noStrike" kern="1200" cap="none" normalizeH="0" baseline="0" dirty="0">
                          <a:ln>
                            <a:noFill/>
                          </a:ln>
                          <a:solidFill>
                            <a:schemeClr val="tx1"/>
                          </a:solidFill>
                          <a:effectLst>
                            <a:outerShdw blurRad="38100" dist="38100" dir="2700000" algn="tl">
                              <a:srgbClr val="000000">
                                <a:alpha val="43137"/>
                              </a:srgbClr>
                            </a:outerShdw>
                          </a:effectLst>
                          <a:latin typeface="+mj-lt"/>
                          <a:ea typeface="+mn-ea"/>
                          <a:cs typeface="+mn-cs"/>
                        </a:rPr>
                        <a:t>AFT CRP</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66FF33"/>
                          </a:solidFill>
                          <a:effectLst>
                            <a:outerShdw blurRad="38100" dist="38100" dir="2700000" algn="tl">
                              <a:srgbClr val="000000">
                                <a:alpha val="43137"/>
                              </a:srgbClr>
                            </a:outerShdw>
                          </a:effectLst>
                          <a:latin typeface="+mn-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 latinLnBrk="0" hangingPunct="1">
                        <a:lnSpc>
                          <a:spcPct val="100000"/>
                        </a:lnSpc>
                        <a:spcBef>
                          <a:spcPct val="20000"/>
                        </a:spcBef>
                        <a:spcAft>
                          <a:spcPct val="0"/>
                        </a:spcAft>
                        <a:buClrTx/>
                        <a:buSzTx/>
                        <a:buFontTx/>
                        <a:buNone/>
                        <a:tabLst/>
                      </a:pPr>
                      <a:r>
                        <a:rPr kumimoji="0" lang="en-US" altLang="en-US" sz="2200" b="1" i="0" u="none" strike="noStrike" cap="none" normalizeH="0" baseline="0" dirty="0">
                          <a:ln>
                            <a:noFill/>
                          </a:ln>
                          <a:solidFill>
                            <a:schemeClr val="tx1"/>
                          </a:solidFill>
                          <a:effectLst>
                            <a:outerShdw blurRad="38100" dist="38100" dir="2700000" algn="tl">
                              <a:srgbClr val="000000">
                                <a:alpha val="43137"/>
                              </a:srgbClr>
                            </a:outerShdw>
                          </a:effectLst>
                          <a:latin typeface="+mj-lt"/>
                        </a:rPr>
                        <a:t>AFT STEERING UNIT</a:t>
                      </a:r>
                    </a:p>
                  </a:txBody>
                  <a:tcPr anchor="b"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20000"/>
                        </a:spcBef>
                        <a:spcAft>
                          <a:spcPct val="0"/>
                        </a:spcAft>
                        <a:buClrTx/>
                        <a:buSzTx/>
                        <a:buFontTx/>
                        <a:buNone/>
                        <a:tabLst/>
                        <a:defRPr/>
                      </a:pPr>
                      <a:r>
                        <a:rPr kumimoji="0" lang="en-US" altLang="en-US" sz="2400" b="1" i="0" u="none" strike="noStrike" kern="1200" cap="none" normalizeH="0" baseline="0" dirty="0">
                          <a:ln>
                            <a:noFill/>
                          </a:ln>
                          <a:solidFill>
                            <a:srgbClr val="00FF00"/>
                          </a:solidFill>
                          <a:effectLst>
                            <a:outerShdw blurRad="38100" dist="38100" dir="2700000" algn="tl">
                              <a:srgbClr val="000000">
                                <a:alpha val="43137"/>
                              </a:srgbClr>
                            </a:outerShdw>
                          </a:effectLst>
                          <a:latin typeface="+mj-lt"/>
                          <a:ea typeface="+mn-ea"/>
                          <a:cs typeface="Arial" panose="020B0604020202020204" pitchFamily="34" charset="0"/>
                        </a:rPr>
                        <a:t>UP</a:t>
                      </a:r>
                    </a:p>
                  </a:txBody>
                  <a:tcPr anchor="b"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06834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1">
            <a:extLst>
              <a:ext uri="{FF2B5EF4-FFF2-40B4-BE49-F238E27FC236}">
                <a16:creationId xmlns:a16="http://schemas.microsoft.com/office/drawing/2014/main" id="{348F7624-7154-44CE-9BEB-9E3EB39D80EE}"/>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699" name="Rectangle 3">
            <a:extLst>
              <a:ext uri="{FF2B5EF4-FFF2-40B4-BE49-F238E27FC236}">
                <a16:creationId xmlns:a16="http://schemas.microsoft.com/office/drawing/2014/main" id="{B72D7B95-A60E-433B-956E-D1F312C147ED}"/>
              </a:ext>
            </a:extLst>
          </p:cNvPr>
          <p:cNvSpPr>
            <a:spLocks noChangeArrowheads="1"/>
          </p:cNvSpPr>
          <p:nvPr/>
        </p:nvSpPr>
        <p:spPr bwMode="auto">
          <a:xfrm>
            <a:off x="304800" y="1143000"/>
            <a:ext cx="8534400"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6350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Restricted Maneuvering Doctrine is designed to ensure continuity of ship’s propulsion and electrical power when the safety of the ship depends upon our ability to maneuver.</a:t>
            </a:r>
          </a:p>
          <a:p>
            <a:pPr marL="0" marR="0" lvl="0" indent="0" algn="l" defTabSz="914400" rtl="0" eaLnBrk="1" fontAlgn="base" latinLnBrk="0" hangingPunct="1">
              <a:lnSpc>
                <a:spcPct val="100000"/>
              </a:lnSpc>
              <a:spcBef>
                <a:spcPct val="20000"/>
              </a:spcBef>
              <a:spcAft>
                <a:spcPct val="0"/>
              </a:spcAft>
              <a:buClrTx/>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Restricted Maneuvering Doctrine</a:t>
            </a: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intentionally risks damaging equipment by </a:t>
            </a:r>
            <a:r>
              <a:rPr kumimoji="0" lang="en-US" altLang="en-US" sz="20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DELAYING</a:t>
            </a:r>
            <a:r>
              <a:rPr kumimoji="0" lang="en-US" altLang="en-US" sz="2000" b="1" i="0" u="none" strike="noStrike" kern="1200" cap="none" spc="0" normalizeH="0" baseline="0" noProof="0" dirty="0">
                <a:ln>
                  <a:noFill/>
                </a:ln>
                <a:solidFill>
                  <a:srgbClr val="000000"/>
                </a:solidFill>
                <a:effectLst/>
                <a:uLnTx/>
                <a:uFillTx/>
                <a:latin typeface="Arial"/>
                <a:ea typeface="+mn-ea"/>
                <a:cs typeface="+mn-cs"/>
              </a:rPr>
              <a:t> or </a:t>
            </a:r>
            <a:r>
              <a:rPr kumimoji="0" lang="en-US" altLang="en-US" sz="20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DEVIATING</a:t>
            </a:r>
            <a:r>
              <a:rPr kumimoji="0" lang="en-US" altLang="en-US" sz="2000" b="1" i="0" u="none" strike="noStrike" kern="1200" cap="none" spc="0" normalizeH="0" baseline="0" noProof="0" dirty="0">
                <a:ln>
                  <a:noFill/>
                </a:ln>
                <a:solidFill>
                  <a:srgbClr val="000000"/>
                </a:solidFill>
                <a:effectLst/>
                <a:uLnTx/>
                <a:uFillTx/>
                <a:latin typeface="Arial"/>
                <a:ea typeface="+mn-ea"/>
                <a:cs typeface="+mn-cs"/>
              </a:rPr>
              <a:t> from </a:t>
            </a:r>
            <a:r>
              <a:rPr kumimoji="0" lang="en-US" altLang="en-US" sz="20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EOCC</a:t>
            </a: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in situations where immediate/controlling action places the ship at greater risk.</a:t>
            </a:r>
          </a:p>
          <a:p>
            <a:pPr marL="0" marR="0" lvl="0" indent="0" algn="l" defTabSz="914400" rtl="0" eaLnBrk="1" fontAlgn="base" latinLnBrk="0" hangingPunct="1">
              <a:lnSpc>
                <a:spcPct val="100000"/>
              </a:lnSpc>
              <a:spcBef>
                <a:spcPct val="20000"/>
              </a:spcBef>
              <a:spcAft>
                <a:spcPct val="0"/>
              </a:spcAft>
              <a:buClrTx/>
              <a:buSzTx/>
              <a:buFontTx/>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Set by Commanding Officer when:</a:t>
            </a:r>
          </a:p>
          <a:p>
            <a:pPr marL="635000" marR="0" lvl="3" indent="0" algn="l" defTabSz="914400" rtl="0" eaLnBrk="1" fontAlgn="base" latinLnBrk="0" hangingPunct="1">
              <a:lnSpc>
                <a:spcPct val="10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en-US" sz="1800" b="1"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Operating in restricted waters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Take all normal EOCC actions, but require CO’s permission to prior to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mn-cs"/>
              </a:rPr>
              <a:t>    securing:</a:t>
            </a:r>
          </a:p>
          <a:p>
            <a:pPr marL="1143000" marR="0" lvl="2" indent="-22860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Last </a:t>
            </a:r>
            <a:r>
              <a:rPr kumimoji="0" lang="en-US" altLang="en-US" sz="18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GTM</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on </a:t>
            </a:r>
            <a:r>
              <a:rPr kumimoji="0" lang="en-US" altLang="en-US" sz="18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EITHER</a:t>
            </a:r>
            <a:r>
              <a:rPr kumimoji="0" lang="en-US" altLang="en-US" sz="1800" b="0" i="1" u="sng" strike="noStrike" kern="1200" cap="none" spc="0" normalizeH="0" baseline="0" noProof="0" dirty="0">
                <a:ln>
                  <a:noFill/>
                </a:ln>
                <a:solidFill>
                  <a:srgbClr val="000000"/>
                </a:solidFill>
                <a:effectLst/>
                <a:uLnTx/>
                <a:uFillTx/>
                <a:latin typeface="Arial"/>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shaft, last </a:t>
            </a:r>
            <a:r>
              <a:rPr kumimoji="0" lang="en-US" altLang="en-US" sz="18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GTG</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last </a:t>
            </a:r>
            <a:r>
              <a:rPr kumimoji="0" lang="en-US" altLang="en-US" sz="18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STEERING GEAR UNIT</a:t>
            </a:r>
          </a:p>
          <a:p>
            <a:pPr marL="1143000" marR="0" lvl="2" indent="-22860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Securing the source of a leak for F/O to a GTM or GTG, L/O, CRP, or flooding  </a:t>
            </a:r>
          </a:p>
          <a:p>
            <a:pPr marL="1143000" marR="0" lvl="2" indent="-22860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Electrically or mechanically isolating any equipment or systems</a:t>
            </a:r>
          </a:p>
          <a:p>
            <a:pPr marL="1143000" marR="0" lvl="2" indent="-228600" algn="l" defTabSz="914400" rtl="0" eaLnBrk="1" fontAlgn="base" latinLnBrk="0" hangingPunct="1">
              <a:lnSpc>
                <a:spcPct val="100000"/>
              </a:lnSpc>
              <a:spcBef>
                <a:spcPct val="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Electrically isolating a switchboard  </a:t>
            </a:r>
          </a:p>
          <a:p>
            <a:pPr marL="0" marR="0" lvl="2"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Last </a:t>
            </a:r>
            <a:r>
              <a:rPr kumimoji="0" lang="en-US" altLang="en-US" sz="18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ENGINE</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 on </a:t>
            </a:r>
            <a:r>
              <a:rPr kumimoji="0" lang="en-US" altLang="en-US" sz="18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EITHER</a:t>
            </a:r>
            <a:r>
              <a:rPr kumimoji="0" lang="en-US" altLang="en-US" sz="1800" b="0" i="1" u="sng" strike="noStrike" kern="1200" cap="none" spc="0" normalizeH="0" baseline="0" noProof="0" dirty="0">
                <a:ln>
                  <a:noFill/>
                </a:ln>
                <a:solidFill>
                  <a:srgbClr val="000000"/>
                </a:solidFill>
                <a:effectLst/>
                <a:uLnTx/>
                <a:uFillTx/>
                <a:latin typeface="Arial"/>
                <a:ea typeface="+mn-ea"/>
                <a:cs typeface="+mn-cs"/>
              </a:rPr>
              <a:t> </a:t>
            </a: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shaft will be placed in </a:t>
            </a:r>
            <a:r>
              <a:rPr kumimoji="0" lang="en-US" altLang="en-US" sz="18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BATTLE OVERIDE</a:t>
            </a:r>
          </a:p>
          <a:p>
            <a:pPr marL="0" marR="0" lvl="2"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The last LPAC online will be placed in </a:t>
            </a:r>
            <a:r>
              <a:rPr kumimoji="0" lang="en-US" altLang="en-US" sz="1800" b="1" i="1"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BATTLE OVERIDE</a:t>
            </a:r>
          </a:p>
          <a:p>
            <a:pPr marL="0" marR="0" lvl="2"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Thrust control will remain in the pilothouse for all casualties</a:t>
            </a:r>
          </a:p>
          <a:p>
            <a:pPr marL="0" marR="0" lvl="0" indent="0" algn="l" defTabSz="914400" rtl="0" eaLnBrk="1" fontAlgn="base" latinLnBrk="0" hangingPunct="1">
              <a:lnSpc>
                <a:spcPct val="100000"/>
              </a:lnSpc>
              <a:spcBef>
                <a:spcPct val="20000"/>
              </a:spcBef>
              <a:spcAft>
                <a:spcPct val="0"/>
              </a:spcAft>
              <a:buClrTx/>
              <a:buSzTx/>
              <a:buFontTx/>
              <a:buChar char="•"/>
              <a:tabLst/>
              <a:defRPr/>
            </a:pPr>
            <a:endParaRPr kumimoji="0" lang="en-US" altLang="en-US" sz="3200" b="1"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endParaRPr>
          </a:p>
        </p:txBody>
      </p:sp>
      <p:sp>
        <p:nvSpPr>
          <p:cNvPr id="90118" name="Rectangle 6">
            <a:extLst>
              <a:ext uri="{FF2B5EF4-FFF2-40B4-BE49-F238E27FC236}">
                <a16:creationId xmlns:a16="http://schemas.microsoft.com/office/drawing/2014/main" id="{5A1291A1-0447-4EC7-B2ED-E94DA0C5068D}"/>
              </a:ext>
            </a:extLst>
          </p:cNvPr>
          <p:cNvSpPr>
            <a:spLocks noChangeArrowheads="1"/>
          </p:cNvSpPr>
          <p:nvPr/>
        </p:nvSpPr>
        <p:spPr bwMode="auto">
          <a:xfrm>
            <a:off x="609600" y="76200"/>
            <a:ext cx="8229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ENGINEERING CASUALTIES:</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Plant Control Officer</a:t>
            </a:r>
          </a:p>
        </p:txBody>
      </p:sp>
      <p:sp>
        <p:nvSpPr>
          <p:cNvPr id="29702" name="Line 13">
            <a:extLst>
              <a:ext uri="{FF2B5EF4-FFF2-40B4-BE49-F238E27FC236}">
                <a16:creationId xmlns:a16="http://schemas.microsoft.com/office/drawing/2014/main" id="{C2A3BE9E-5CCF-4742-9224-BC2B05DB8DB7}"/>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703" name="Line 14">
            <a:extLst>
              <a:ext uri="{FF2B5EF4-FFF2-40B4-BE49-F238E27FC236}">
                <a16:creationId xmlns:a16="http://schemas.microsoft.com/office/drawing/2014/main" id="{54B25F78-5914-4F3F-BA4D-9B5633FCB7C9}"/>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704" name="Rectangle 9">
            <a:extLst>
              <a:ext uri="{FF2B5EF4-FFF2-40B4-BE49-F238E27FC236}">
                <a16:creationId xmlns:a16="http://schemas.microsoft.com/office/drawing/2014/main" id="{6969F98E-334B-404D-A59E-B0E227D56FFD}"/>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Tree>
    <p:extLst>
      <p:ext uri="{BB962C8B-B14F-4D97-AF65-F5344CB8AC3E}">
        <p14:creationId xmlns:p14="http://schemas.microsoft.com/office/powerpoint/2010/main" val="21204551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B1D8B2C2-D1C6-4C4C-87EA-F723AA0E87C9}"/>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1138" name="Rectangle 2">
            <a:extLst>
              <a:ext uri="{FF2B5EF4-FFF2-40B4-BE49-F238E27FC236}">
                <a16:creationId xmlns:a16="http://schemas.microsoft.com/office/drawing/2014/main" id="{F013F069-E02F-4A79-8F46-29D078B98EFD}"/>
              </a:ext>
            </a:extLst>
          </p:cNvPr>
          <p:cNvSpPr>
            <a:spLocks noGrp="1" noChangeArrowheads="1"/>
          </p:cNvSpPr>
          <p:nvPr>
            <p:ph type="title"/>
          </p:nvPr>
        </p:nvSpPr>
        <p:spPr>
          <a:xfrm>
            <a:off x="457200" y="0"/>
            <a:ext cx="8229600" cy="838200"/>
          </a:xfrm>
        </p:spPr>
        <p:txBody>
          <a:bodyPr/>
          <a:lstStyle/>
          <a:p>
            <a:pPr eaLnBrk="1" hangingPunct="1">
              <a:defRPr/>
            </a:pPr>
            <a:r>
              <a:rPr lang="en-US" altLang="en-US" sz="2400" u="sng" dirty="0">
                <a:effectLst>
                  <a:outerShdw blurRad="38100" dist="38100" dir="2700000" algn="tl">
                    <a:srgbClr val="C0C0C0"/>
                  </a:outerShdw>
                </a:effectLst>
                <a:latin typeface="Arial Black" panose="020B0A04020102020204" pitchFamily="34" charset="0"/>
              </a:rPr>
              <a:t>SPECIAL CONSIDERATIONS</a:t>
            </a:r>
            <a:br>
              <a:rPr lang="en-US" altLang="en-US" sz="2400" u="sng" dirty="0">
                <a:effectLst>
                  <a:outerShdw blurRad="38100" dist="38100" dir="2700000" algn="tl">
                    <a:srgbClr val="C0C0C0"/>
                  </a:outerShdw>
                </a:effectLst>
                <a:latin typeface="Arial Black" panose="020B0A04020102020204" pitchFamily="34" charset="0"/>
              </a:rPr>
            </a:br>
            <a:r>
              <a:rPr lang="en-US" altLang="en-US" sz="2400" i="1" dirty="0">
                <a:effectLst>
                  <a:outerShdw blurRad="38100" dist="38100" dir="2700000" algn="tl">
                    <a:srgbClr val="C0C0C0"/>
                  </a:outerShdw>
                </a:effectLst>
                <a:latin typeface="Arial Black" panose="020B0A04020102020204" pitchFamily="34" charset="0"/>
              </a:rPr>
              <a:t>Navigator</a:t>
            </a:r>
          </a:p>
        </p:txBody>
      </p:sp>
      <p:sp>
        <p:nvSpPr>
          <p:cNvPr id="30724" name="Rectangle 4">
            <a:extLst>
              <a:ext uri="{FF2B5EF4-FFF2-40B4-BE49-F238E27FC236}">
                <a16:creationId xmlns:a16="http://schemas.microsoft.com/office/drawing/2014/main" id="{AB278456-5C5A-4988-8305-E4CC0CE170A4}"/>
              </a:ext>
            </a:extLst>
          </p:cNvPr>
          <p:cNvSpPr>
            <a:spLocks noGrp="1" noChangeArrowheads="1"/>
          </p:cNvSpPr>
          <p:nvPr>
            <p:ph type="body" idx="1"/>
          </p:nvPr>
        </p:nvSpPr>
        <p:spPr>
          <a:xfrm>
            <a:off x="457200" y="1600200"/>
            <a:ext cx="8229600" cy="1676400"/>
          </a:xfrm>
          <a:noFill/>
        </p:spPr>
        <p:txBody>
          <a:bodyPr/>
          <a:lstStyle/>
          <a:p>
            <a:pPr eaLnBrk="1" hangingPunct="1">
              <a:lnSpc>
                <a:spcPct val="80000"/>
              </a:lnSpc>
              <a:buFontTx/>
              <a:buNone/>
            </a:pPr>
            <a:r>
              <a:rPr lang="en-US" altLang="en-US" sz="1600" b="1" dirty="0"/>
              <a:t>	</a:t>
            </a:r>
            <a:r>
              <a:rPr lang="en-US" altLang="en-US" sz="1800" b="1" dirty="0">
                <a:effectLst>
                  <a:outerShdw blurRad="38100" dist="38100" dir="2700000" algn="tl">
                    <a:srgbClr val="000000">
                      <a:alpha val="43137"/>
                    </a:srgbClr>
                  </a:outerShdw>
                </a:effectLst>
                <a:latin typeface="Arial Black" panose="020B0A04020102020204" pitchFamily="34" charset="0"/>
              </a:rPr>
              <a:t>HONORS: </a:t>
            </a:r>
            <a:r>
              <a:rPr lang="en-US" altLang="en-US" sz="1800" dirty="0">
                <a:latin typeface="+mj-lt"/>
              </a:rPr>
              <a:t>Passing Honors shall be rendered between the hours of 0800 and sunset for vessels close board (600 yds for ships, 400 yds for boats).  Pursuant to NTP-13 passing honors are required between ships that are either underway or anchored.</a:t>
            </a:r>
            <a:endParaRPr lang="en-US" altLang="en-US" sz="1600" b="1" dirty="0"/>
          </a:p>
          <a:p>
            <a:pPr eaLnBrk="1" hangingPunct="1">
              <a:lnSpc>
                <a:spcPct val="80000"/>
              </a:lnSpc>
              <a:buFontTx/>
              <a:buNone/>
            </a:pPr>
            <a:r>
              <a:rPr lang="en-US" altLang="en-US" sz="1600" b="1" dirty="0"/>
              <a:t>			●● </a:t>
            </a:r>
            <a:r>
              <a:rPr lang="en-US" altLang="en-US" sz="1800" dirty="0">
                <a:latin typeface="+mj-lt"/>
              </a:rPr>
              <a:t>Attention to Port</a:t>
            </a:r>
            <a:endParaRPr lang="en-US" altLang="en-US" sz="1800" b="1" dirty="0">
              <a:latin typeface="+mj-lt"/>
            </a:endParaRPr>
          </a:p>
          <a:p>
            <a:pPr eaLnBrk="1" hangingPunct="1">
              <a:lnSpc>
                <a:spcPct val="80000"/>
              </a:lnSpc>
              <a:buNone/>
            </a:pPr>
            <a:r>
              <a:rPr lang="en-US" altLang="en-US" sz="1800" b="1" dirty="0">
                <a:latin typeface="+mj-lt"/>
              </a:rPr>
              <a:t>	</a:t>
            </a:r>
            <a:r>
              <a:rPr lang="en-US" altLang="en-US" sz="1800" b="1" dirty="0">
                <a:effectLst>
                  <a:outerShdw blurRad="38100" dist="38100" dir="2700000" algn="tl">
                    <a:srgbClr val="000000">
                      <a:alpha val="43137"/>
                    </a:srgbClr>
                  </a:outerShdw>
                </a:effectLst>
                <a:latin typeface="+mj-lt"/>
              </a:rPr>
              <a:t>WHISTLES:</a:t>
            </a:r>
            <a:r>
              <a:rPr lang="en-US" altLang="en-US" sz="1800" dirty="0">
                <a:latin typeface="+mj-lt"/>
              </a:rPr>
              <a:t>    ●   Attention to </a:t>
            </a:r>
            <a:r>
              <a:rPr lang="en-US" altLang="en-US" sz="1800" dirty="0" err="1">
                <a:latin typeface="+mj-lt"/>
              </a:rPr>
              <a:t>Stbd</a:t>
            </a:r>
            <a:endParaRPr lang="en-US" altLang="en-US" sz="1800" dirty="0">
              <a:latin typeface="+mj-lt"/>
            </a:endParaRPr>
          </a:p>
          <a:p>
            <a:pPr eaLnBrk="1" hangingPunct="1">
              <a:lnSpc>
                <a:spcPct val="80000"/>
              </a:lnSpc>
              <a:buFontTx/>
              <a:buNone/>
            </a:pPr>
            <a:r>
              <a:rPr lang="en-US" altLang="en-US" sz="1800" dirty="0">
                <a:latin typeface="+mj-lt"/>
              </a:rPr>
              <a:t>                             ●  Hand Salute           ●●  Ready-Two        ●●●  Carry On</a:t>
            </a:r>
          </a:p>
          <a:p>
            <a:pPr eaLnBrk="1" hangingPunct="1">
              <a:lnSpc>
                <a:spcPct val="80000"/>
              </a:lnSpc>
              <a:buFontTx/>
              <a:buNone/>
            </a:pPr>
            <a:r>
              <a:rPr lang="en-US" altLang="en-US" sz="1600" dirty="0"/>
              <a:t>			</a:t>
            </a:r>
          </a:p>
        </p:txBody>
      </p:sp>
      <p:sp>
        <p:nvSpPr>
          <p:cNvPr id="30725" name="Line 5">
            <a:extLst>
              <a:ext uri="{FF2B5EF4-FFF2-40B4-BE49-F238E27FC236}">
                <a16:creationId xmlns:a16="http://schemas.microsoft.com/office/drawing/2014/main" id="{44392EA1-C1F9-4BA2-A567-D9B906BE9ED2}"/>
              </a:ext>
            </a:extLst>
          </p:cNvPr>
          <p:cNvSpPr>
            <a:spLocks noChangeShapeType="1"/>
          </p:cNvSpPr>
          <p:nvPr/>
        </p:nvSpPr>
        <p:spPr bwMode="auto">
          <a:xfrm flipH="1" flipV="1">
            <a:off x="304800" y="3457433"/>
            <a:ext cx="8153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26" name="Rectangle 6">
            <a:extLst>
              <a:ext uri="{FF2B5EF4-FFF2-40B4-BE49-F238E27FC236}">
                <a16:creationId xmlns:a16="http://schemas.microsoft.com/office/drawing/2014/main" id="{677C26F3-288E-4A5D-A371-E9F6E303ED4E}"/>
              </a:ext>
            </a:extLst>
          </p:cNvPr>
          <p:cNvSpPr>
            <a:spLocks noChangeArrowheads="1"/>
          </p:cNvSpPr>
          <p:nvPr/>
        </p:nvSpPr>
        <p:spPr bwMode="auto">
          <a:xfrm>
            <a:off x="457200" y="3429000"/>
            <a:ext cx="8153400" cy="222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1" fontAlgn="base" latinLnBrk="0" hangingPunct="1">
              <a:lnSpc>
                <a:spcPct val="80000"/>
              </a:lnSpc>
              <a:spcBef>
                <a:spcPct val="2000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457200" marR="0" lvl="0" indent="-457200" algn="l" defTabSz="914400" rtl="0" eaLnBrk="1" fontAlgn="base" latinLnBrk="0" hangingPunct="1">
              <a:lnSpc>
                <a:spcPct val="80000"/>
              </a:lnSpc>
              <a:spcBef>
                <a:spcPct val="20000"/>
              </a:spcBef>
              <a:spcAft>
                <a:spcPct val="0"/>
              </a:spcAft>
              <a:buClrTx/>
              <a:buSzTx/>
              <a:buFontTx/>
              <a:buAutoNum type="arabicPeriod"/>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Expected Honors: </a:t>
            </a: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None </a:t>
            </a:r>
          </a:p>
          <a:p>
            <a:pPr marL="457200" marR="0" lvl="0" indent="-457200" algn="l" defTabSz="914400" rtl="0" eaLnBrk="1" fontAlgn="base" latinLnBrk="0" hangingPunct="1">
              <a:lnSpc>
                <a:spcPct val="80000"/>
              </a:lnSpc>
              <a:spcBef>
                <a:spcPct val="20000"/>
              </a:spcBef>
              <a:spcAft>
                <a:spcPct val="0"/>
              </a:spcAft>
              <a:buClrTx/>
              <a:buSzTx/>
              <a:buFontTx/>
              <a:buAutoNum type="arabicPeriod"/>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Flag Officer Movement: </a:t>
            </a: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None</a:t>
            </a:r>
          </a:p>
          <a:p>
            <a:pPr marL="457200" marR="0" lvl="0" indent="-457200" algn="l" defTabSz="914400" rtl="0" eaLnBrk="1" fontAlgn="base" latinLnBrk="0" hangingPunct="1">
              <a:lnSpc>
                <a:spcPct val="80000"/>
              </a:lnSpc>
              <a:spcBef>
                <a:spcPct val="20000"/>
              </a:spcBef>
              <a:spcAft>
                <a:spcPct val="0"/>
              </a:spcAft>
              <a:buClrTx/>
              <a:buSzTx/>
              <a:buFontTx/>
              <a:buAutoNum type="arabicPeriod"/>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Visitors: </a:t>
            </a: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Ship Riders</a:t>
            </a: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457200" marR="0" lvl="0" indent="-457200" algn="l" defTabSz="914400" rtl="0" eaLnBrk="1" fontAlgn="base" latinLnBrk="0" hangingPunct="1">
              <a:lnSpc>
                <a:spcPct val="80000"/>
              </a:lnSpc>
              <a:spcBef>
                <a:spcPct val="20000"/>
              </a:spcBef>
              <a:spcAft>
                <a:spcPct val="0"/>
              </a:spcAft>
              <a:buClrTx/>
              <a:buSzTx/>
              <a:buFontTx/>
              <a:buAutoNum type="arabicPeriod"/>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Harbor Exercises: </a:t>
            </a: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None</a:t>
            </a:r>
          </a:p>
          <a:p>
            <a:pPr marL="457200" marR="0" lvl="0" indent="-457200" algn="l" defTabSz="914400" rtl="0" eaLnBrk="1" fontAlgn="base" latinLnBrk="0" hangingPunct="1">
              <a:lnSpc>
                <a:spcPct val="80000"/>
              </a:lnSpc>
              <a:spcBef>
                <a:spcPct val="20000"/>
              </a:spcBef>
              <a:spcAft>
                <a:spcPct val="0"/>
              </a:spcAft>
              <a:buClrTx/>
              <a:buSzTx/>
              <a:buFontTx/>
              <a:buAutoNum type="arabicPeriod"/>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Debrief Schedule: </a:t>
            </a: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After Sea and Anchor</a:t>
            </a: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a:p>
            <a:pPr marL="457200" marR="0" lvl="0" indent="-457200" algn="l" defTabSz="914400" rtl="0" eaLnBrk="1" fontAlgn="base" latinLnBrk="0" hangingPunct="1">
              <a:lnSpc>
                <a:spcPct val="80000"/>
              </a:lnSpc>
              <a:spcBef>
                <a:spcPct val="20000"/>
              </a:spcBef>
              <a:spcAft>
                <a:spcPct val="0"/>
              </a:spcAft>
              <a:buClrTx/>
              <a:buSzTx/>
              <a:buFontTx/>
              <a:buAutoNum type="arabicPeriod"/>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Uniform: </a:t>
            </a:r>
            <a:r>
              <a:rPr kumimoji="0" lang="en-US" altLang="en-US" sz="1800" b="1" i="0" u="none" strike="noStrike" kern="1200" cap="none" spc="0" normalizeH="0" baseline="0" noProof="0" dirty="0">
                <a:ln>
                  <a:noFill/>
                </a:ln>
                <a:solidFill>
                  <a:srgbClr val="000000"/>
                </a:solidFill>
                <a:effectLst/>
                <a:uLnTx/>
                <a:uFillTx/>
                <a:latin typeface="Arial"/>
                <a:ea typeface="+mn-ea"/>
                <a:cs typeface="+mn-cs"/>
              </a:rPr>
              <a:t>Clean Navy Working Uniform</a:t>
            </a:r>
          </a:p>
          <a:p>
            <a:pPr marL="457200" marR="0" lvl="0" indent="-457200" algn="l" defTabSz="914400" rtl="0" eaLnBrk="1" fontAlgn="base" latinLnBrk="0" hangingPunct="1">
              <a:lnSpc>
                <a:spcPct val="80000"/>
              </a:lnSpc>
              <a:spcBef>
                <a:spcPct val="20000"/>
              </a:spcBef>
              <a:spcAft>
                <a:spcPct val="0"/>
              </a:spcAft>
              <a:buClrTx/>
              <a:buSzTx/>
              <a:buFontTx/>
              <a:buNone/>
              <a:tabLst/>
              <a:defRPr/>
            </a:pP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30727" name="Line 13">
            <a:extLst>
              <a:ext uri="{FF2B5EF4-FFF2-40B4-BE49-F238E27FC236}">
                <a16:creationId xmlns:a16="http://schemas.microsoft.com/office/drawing/2014/main" id="{280A409D-386A-4336-BF42-5CD6C321DA12}"/>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28" name="Line 14">
            <a:extLst>
              <a:ext uri="{FF2B5EF4-FFF2-40B4-BE49-F238E27FC236}">
                <a16:creationId xmlns:a16="http://schemas.microsoft.com/office/drawing/2014/main" id="{15790DF5-3582-421C-BFA9-972A168E0591}"/>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29" name="Rectangle 9">
            <a:extLst>
              <a:ext uri="{FF2B5EF4-FFF2-40B4-BE49-F238E27FC236}">
                <a16:creationId xmlns:a16="http://schemas.microsoft.com/office/drawing/2014/main" id="{EF3CA50A-E7A8-4954-9753-A28AB0411344}"/>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Tree>
    <p:extLst>
      <p:ext uri="{BB962C8B-B14F-4D97-AF65-F5344CB8AC3E}">
        <p14:creationId xmlns:p14="http://schemas.microsoft.com/office/powerpoint/2010/main" val="2034357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a:extLst>
              <a:ext uri="{FF2B5EF4-FFF2-40B4-BE49-F238E27FC236}">
                <a16:creationId xmlns:a16="http://schemas.microsoft.com/office/drawing/2014/main" id="{F93F2E81-B008-4607-B00A-AE005918D1FC}"/>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67" name="Rectangle 2">
            <a:extLst>
              <a:ext uri="{FF2B5EF4-FFF2-40B4-BE49-F238E27FC236}">
                <a16:creationId xmlns:a16="http://schemas.microsoft.com/office/drawing/2014/main" id="{61632BFC-9D6E-4A16-AA1E-D0FED3D729B9}"/>
              </a:ext>
            </a:extLst>
          </p:cNvPr>
          <p:cNvSpPr>
            <a:spLocks noGrp="1" noChangeArrowheads="1"/>
          </p:cNvSpPr>
          <p:nvPr>
            <p:ph type="body" idx="1"/>
          </p:nvPr>
        </p:nvSpPr>
        <p:spPr>
          <a:xfrm>
            <a:off x="27904" y="1827117"/>
            <a:ext cx="4648200" cy="2960784"/>
          </a:xfrm>
          <a:noFill/>
        </p:spPr>
        <p:txBody>
          <a:bodyPr/>
          <a:lstStyle/>
          <a:p>
            <a:pPr eaLnBrk="1" hangingPunct="1">
              <a:lnSpc>
                <a:spcPct val="80000"/>
              </a:lnSpc>
            </a:pPr>
            <a:r>
              <a:rPr lang="en-US" altLang="en-US" sz="2400" b="1" dirty="0">
                <a:effectLst>
                  <a:outerShdw blurRad="38100" dist="38100" dir="2700000" algn="tl">
                    <a:srgbClr val="000000">
                      <a:alpha val="43137"/>
                    </a:srgbClr>
                  </a:outerShdw>
                </a:effectLst>
                <a:latin typeface="+mj-lt"/>
              </a:rPr>
              <a:t>Assessment Zone</a:t>
            </a:r>
          </a:p>
          <a:p>
            <a:pPr lvl="1" eaLnBrk="1" hangingPunct="1">
              <a:lnSpc>
                <a:spcPct val="80000"/>
              </a:lnSpc>
            </a:pPr>
            <a:r>
              <a:rPr lang="en-US" altLang="en-US" sz="2400" dirty="0">
                <a:latin typeface="+mj-lt"/>
              </a:rPr>
              <a:t>Visual Range</a:t>
            </a:r>
          </a:p>
          <a:p>
            <a:pPr lvl="1" eaLnBrk="1" hangingPunct="1">
              <a:lnSpc>
                <a:spcPct val="80000"/>
              </a:lnSpc>
            </a:pPr>
            <a:endParaRPr lang="en-US" altLang="en-US" sz="2400" dirty="0">
              <a:latin typeface="+mj-lt"/>
            </a:endParaRPr>
          </a:p>
          <a:p>
            <a:pPr eaLnBrk="1" hangingPunct="1">
              <a:lnSpc>
                <a:spcPct val="80000"/>
              </a:lnSpc>
            </a:pPr>
            <a:r>
              <a:rPr lang="en-US" altLang="en-US" sz="2400" b="1" dirty="0">
                <a:effectLst>
                  <a:outerShdw blurRad="38100" dist="38100" dir="2700000" algn="tl">
                    <a:srgbClr val="000000">
                      <a:alpha val="43137"/>
                    </a:srgbClr>
                  </a:outerShdw>
                </a:effectLst>
                <a:latin typeface="+mj-lt"/>
              </a:rPr>
              <a:t>Warning Zone</a:t>
            </a:r>
          </a:p>
          <a:p>
            <a:pPr lvl="1" eaLnBrk="1" hangingPunct="1">
              <a:lnSpc>
                <a:spcPct val="80000"/>
              </a:lnSpc>
            </a:pPr>
            <a:r>
              <a:rPr lang="en-US" altLang="en-US" sz="2400" dirty="0">
                <a:latin typeface="+mj-lt"/>
              </a:rPr>
              <a:t>1000yds  (Small Boat)</a:t>
            </a:r>
          </a:p>
          <a:p>
            <a:pPr lvl="1" eaLnBrk="1" hangingPunct="1">
              <a:lnSpc>
                <a:spcPct val="80000"/>
              </a:lnSpc>
            </a:pPr>
            <a:r>
              <a:rPr lang="en-US" altLang="en-US" sz="2400" dirty="0">
                <a:latin typeface="+mj-lt"/>
              </a:rPr>
              <a:t>6000yds  (Low Slow Flyer)</a:t>
            </a:r>
          </a:p>
          <a:p>
            <a:pPr lvl="1" eaLnBrk="1" hangingPunct="1">
              <a:lnSpc>
                <a:spcPct val="80000"/>
              </a:lnSpc>
            </a:pPr>
            <a:endParaRPr lang="en-US" altLang="en-US" sz="2400" dirty="0">
              <a:latin typeface="+mj-lt"/>
            </a:endParaRPr>
          </a:p>
          <a:p>
            <a:pPr eaLnBrk="1" hangingPunct="1">
              <a:lnSpc>
                <a:spcPct val="80000"/>
              </a:lnSpc>
            </a:pPr>
            <a:r>
              <a:rPr lang="en-US" altLang="en-US" sz="2400" b="1" dirty="0">
                <a:effectLst>
                  <a:outerShdw blurRad="38100" dist="38100" dir="2700000" algn="tl">
                    <a:srgbClr val="000000">
                      <a:alpha val="43137"/>
                    </a:srgbClr>
                  </a:outerShdw>
                </a:effectLst>
                <a:latin typeface="+mj-lt"/>
              </a:rPr>
              <a:t>Threat Zone</a:t>
            </a:r>
          </a:p>
          <a:p>
            <a:pPr lvl="1" eaLnBrk="1" hangingPunct="1">
              <a:lnSpc>
                <a:spcPct val="80000"/>
              </a:lnSpc>
            </a:pPr>
            <a:r>
              <a:rPr lang="en-US" altLang="en-US" sz="2400" dirty="0">
                <a:latin typeface="+mj-lt"/>
              </a:rPr>
              <a:t>400yds    (Small Boat)</a:t>
            </a:r>
          </a:p>
          <a:p>
            <a:pPr lvl="1" eaLnBrk="1" hangingPunct="1">
              <a:lnSpc>
                <a:spcPct val="80000"/>
              </a:lnSpc>
            </a:pPr>
            <a:r>
              <a:rPr lang="en-US" altLang="en-US" sz="2400" dirty="0">
                <a:latin typeface="+mj-lt"/>
              </a:rPr>
              <a:t>3000yds  (Low Slow Flyer)</a:t>
            </a:r>
          </a:p>
          <a:p>
            <a:pPr lvl="1" eaLnBrk="1" hangingPunct="1">
              <a:lnSpc>
                <a:spcPct val="80000"/>
              </a:lnSpc>
            </a:pPr>
            <a:endParaRPr lang="en-US" altLang="en-US" sz="2400" dirty="0"/>
          </a:p>
        </p:txBody>
      </p:sp>
      <p:sp>
        <p:nvSpPr>
          <p:cNvPr id="53251" name="Rectangle 3">
            <a:extLst>
              <a:ext uri="{FF2B5EF4-FFF2-40B4-BE49-F238E27FC236}">
                <a16:creationId xmlns:a16="http://schemas.microsoft.com/office/drawing/2014/main" id="{862192F6-D46A-42C0-9BB9-2AD039C9FC26}"/>
              </a:ext>
            </a:extLst>
          </p:cNvPr>
          <p:cNvSpPr>
            <a:spLocks noChangeArrowheads="1"/>
          </p:cNvSpPr>
          <p:nvPr/>
        </p:nvSpPr>
        <p:spPr bwMode="auto">
          <a:xfrm>
            <a:off x="457200" y="3048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FORCE PROTECTION PERIMETERS</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Gun Directing Officer</a:t>
            </a:r>
            <a:br>
              <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br>
            <a:endParaRPr kumimoji="0" lang="en-US" altLang="en-US" sz="24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endParaRPr>
          </a:p>
        </p:txBody>
      </p:sp>
      <p:sp>
        <p:nvSpPr>
          <p:cNvPr id="36869" name="Oval 7">
            <a:extLst>
              <a:ext uri="{FF2B5EF4-FFF2-40B4-BE49-F238E27FC236}">
                <a16:creationId xmlns:a16="http://schemas.microsoft.com/office/drawing/2014/main" id="{2B1D024F-7FCB-4F7F-823B-AC76B4630EC1}"/>
              </a:ext>
            </a:extLst>
          </p:cNvPr>
          <p:cNvSpPr>
            <a:spLocks noChangeArrowheads="1"/>
          </p:cNvSpPr>
          <p:nvPr/>
        </p:nvSpPr>
        <p:spPr bwMode="auto">
          <a:xfrm>
            <a:off x="4449762" y="990600"/>
            <a:ext cx="3779838" cy="5715000"/>
          </a:xfrm>
          <a:prstGeom prst="ellipse">
            <a:avLst/>
          </a:prstGeom>
          <a:solidFill>
            <a:srgbClr val="99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70" name="Oval 8">
            <a:extLst>
              <a:ext uri="{FF2B5EF4-FFF2-40B4-BE49-F238E27FC236}">
                <a16:creationId xmlns:a16="http://schemas.microsoft.com/office/drawing/2014/main" id="{5DDCB455-999D-4732-8FE8-4A6F7A71B6BA}"/>
              </a:ext>
            </a:extLst>
          </p:cNvPr>
          <p:cNvSpPr>
            <a:spLocks noChangeArrowheads="1"/>
          </p:cNvSpPr>
          <p:nvPr/>
        </p:nvSpPr>
        <p:spPr bwMode="auto">
          <a:xfrm>
            <a:off x="4997450" y="1438275"/>
            <a:ext cx="2754313" cy="46482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71" name="Text Box 9">
            <a:extLst>
              <a:ext uri="{FF2B5EF4-FFF2-40B4-BE49-F238E27FC236}">
                <a16:creationId xmlns:a16="http://schemas.microsoft.com/office/drawing/2014/main" id="{1315659A-4FE2-4A1C-9DCA-90526EBE16EB}"/>
              </a:ext>
            </a:extLst>
          </p:cNvPr>
          <p:cNvSpPr txBox="1">
            <a:spLocks noChangeArrowheads="1"/>
          </p:cNvSpPr>
          <p:nvPr/>
        </p:nvSpPr>
        <p:spPr bwMode="auto">
          <a:xfrm>
            <a:off x="7051264" y="5192570"/>
            <a:ext cx="15382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WARNING ZONE</a:t>
            </a:r>
          </a:p>
        </p:txBody>
      </p:sp>
      <p:grpSp>
        <p:nvGrpSpPr>
          <p:cNvPr id="36872" name="Group 10">
            <a:extLst>
              <a:ext uri="{FF2B5EF4-FFF2-40B4-BE49-F238E27FC236}">
                <a16:creationId xmlns:a16="http://schemas.microsoft.com/office/drawing/2014/main" id="{38115970-C4ED-4C21-80AE-0114352F3473}"/>
              </a:ext>
            </a:extLst>
          </p:cNvPr>
          <p:cNvGrpSpPr>
            <a:grpSpLocks/>
          </p:cNvGrpSpPr>
          <p:nvPr/>
        </p:nvGrpSpPr>
        <p:grpSpPr bwMode="auto">
          <a:xfrm>
            <a:off x="5410200" y="1941513"/>
            <a:ext cx="2682875" cy="3516313"/>
            <a:chOff x="3423" y="1175"/>
            <a:chExt cx="1690" cy="2215"/>
          </a:xfrm>
        </p:grpSpPr>
        <p:sp>
          <p:nvSpPr>
            <p:cNvPr id="36876" name="Oval 11">
              <a:extLst>
                <a:ext uri="{FF2B5EF4-FFF2-40B4-BE49-F238E27FC236}">
                  <a16:creationId xmlns:a16="http://schemas.microsoft.com/office/drawing/2014/main" id="{AB4F72E5-5290-4FCF-8647-522D82BF4AD0}"/>
                </a:ext>
              </a:extLst>
            </p:cNvPr>
            <p:cNvSpPr>
              <a:spLocks noChangeArrowheads="1"/>
            </p:cNvSpPr>
            <p:nvPr/>
          </p:nvSpPr>
          <p:spPr bwMode="auto">
            <a:xfrm>
              <a:off x="3423" y="1175"/>
              <a:ext cx="1171" cy="2215"/>
            </a:xfrm>
            <a:prstGeom prst="ellipse">
              <a:avLst/>
            </a:prstGeom>
            <a:solidFill>
              <a:srgbClr val="FF7C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600" b="1" i="0" u="sng"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6877" name="Picture 12" descr="burke">
              <a:extLst>
                <a:ext uri="{FF2B5EF4-FFF2-40B4-BE49-F238E27FC236}">
                  <a16:creationId xmlns:a16="http://schemas.microsoft.com/office/drawing/2014/main" id="{ED5AA874-577B-48DA-B06B-FBF8C4675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8696" r="-693"/>
            <a:stretch>
              <a:fillRect/>
            </a:stretch>
          </p:blipFill>
          <p:spPr bwMode="auto">
            <a:xfrm rot="-5400000">
              <a:off x="3276" y="2116"/>
              <a:ext cx="1496"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8" name="Group 13">
              <a:extLst>
                <a:ext uri="{FF2B5EF4-FFF2-40B4-BE49-F238E27FC236}">
                  <a16:creationId xmlns:a16="http://schemas.microsoft.com/office/drawing/2014/main" id="{BD6B3A36-6CA4-4D2E-9D8B-DBA24CFA7B91}"/>
                </a:ext>
              </a:extLst>
            </p:cNvPr>
            <p:cNvGrpSpPr>
              <a:grpSpLocks/>
            </p:cNvGrpSpPr>
            <p:nvPr/>
          </p:nvGrpSpPr>
          <p:grpSpPr bwMode="auto">
            <a:xfrm rot="5215541">
              <a:off x="4114" y="1748"/>
              <a:ext cx="364" cy="398"/>
              <a:chOff x="2640" y="224"/>
              <a:chExt cx="624" cy="784"/>
            </a:xfrm>
          </p:grpSpPr>
          <p:sp>
            <p:nvSpPr>
              <p:cNvPr id="36900" name="Line 14">
                <a:extLst>
                  <a:ext uri="{FF2B5EF4-FFF2-40B4-BE49-F238E27FC236}">
                    <a16:creationId xmlns:a16="http://schemas.microsoft.com/office/drawing/2014/main" id="{C37B331A-40F0-4B91-99D5-394101805842}"/>
                  </a:ext>
                </a:extLst>
              </p:cNvPr>
              <p:cNvSpPr>
                <a:spLocks noChangeShapeType="1"/>
              </p:cNvSpPr>
              <p:nvPr/>
            </p:nvSpPr>
            <p:spPr bwMode="auto">
              <a:xfrm flipH="1" flipV="1">
                <a:off x="2640" y="432"/>
                <a:ext cx="240"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01" name="Line 15">
                <a:extLst>
                  <a:ext uri="{FF2B5EF4-FFF2-40B4-BE49-F238E27FC236}">
                    <a16:creationId xmlns:a16="http://schemas.microsoft.com/office/drawing/2014/main" id="{D6170B31-869E-4807-A737-B5D3EDA71AB3}"/>
                  </a:ext>
                </a:extLst>
              </p:cNvPr>
              <p:cNvSpPr>
                <a:spLocks noChangeShapeType="1"/>
              </p:cNvSpPr>
              <p:nvPr/>
            </p:nvSpPr>
            <p:spPr bwMode="auto">
              <a:xfrm flipV="1">
                <a:off x="3024" y="432"/>
                <a:ext cx="240"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902" name="Freeform 16">
                <a:extLst>
                  <a:ext uri="{FF2B5EF4-FFF2-40B4-BE49-F238E27FC236}">
                    <a16:creationId xmlns:a16="http://schemas.microsoft.com/office/drawing/2014/main" id="{05ABD787-CB8D-44ED-9105-252EB797D111}"/>
                  </a:ext>
                </a:extLst>
              </p:cNvPr>
              <p:cNvSpPr>
                <a:spLocks/>
              </p:cNvSpPr>
              <p:nvPr/>
            </p:nvSpPr>
            <p:spPr bwMode="auto">
              <a:xfrm>
                <a:off x="2640" y="224"/>
                <a:ext cx="624" cy="209"/>
              </a:xfrm>
              <a:custGeom>
                <a:avLst/>
                <a:gdLst>
                  <a:gd name="T0" fmla="*/ 0 w 624"/>
                  <a:gd name="T1" fmla="*/ 208 h 209"/>
                  <a:gd name="T2" fmla="*/ 172 w 624"/>
                  <a:gd name="T3" fmla="*/ 54 h 209"/>
                  <a:gd name="T4" fmla="*/ 321 w 624"/>
                  <a:gd name="T5" fmla="*/ 0 h 209"/>
                  <a:gd name="T6" fmla="*/ 484 w 624"/>
                  <a:gd name="T7" fmla="*/ 54 h 209"/>
                  <a:gd name="T8" fmla="*/ 624 w 624"/>
                  <a:gd name="T9" fmla="*/ 20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209">
                    <a:moveTo>
                      <a:pt x="0" y="208"/>
                    </a:moveTo>
                    <a:lnTo>
                      <a:pt x="172" y="54"/>
                    </a:lnTo>
                    <a:lnTo>
                      <a:pt x="321" y="0"/>
                    </a:lnTo>
                    <a:lnTo>
                      <a:pt x="484" y="54"/>
                    </a:lnTo>
                    <a:lnTo>
                      <a:pt x="624" y="209"/>
                    </a:lnTo>
                  </a:path>
                </a:pathLst>
              </a:custGeom>
              <a:noFill/>
              <a:ln w="254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36879" name="Group 17">
              <a:extLst>
                <a:ext uri="{FF2B5EF4-FFF2-40B4-BE49-F238E27FC236}">
                  <a16:creationId xmlns:a16="http://schemas.microsoft.com/office/drawing/2014/main" id="{B8BA0DED-7162-44EB-B57C-C65393600F53}"/>
                </a:ext>
              </a:extLst>
            </p:cNvPr>
            <p:cNvGrpSpPr>
              <a:grpSpLocks/>
            </p:cNvGrpSpPr>
            <p:nvPr/>
          </p:nvGrpSpPr>
          <p:grpSpPr bwMode="auto">
            <a:xfrm rot="-5206950">
              <a:off x="3553" y="1747"/>
              <a:ext cx="364" cy="399"/>
              <a:chOff x="2640" y="224"/>
              <a:chExt cx="624" cy="784"/>
            </a:xfrm>
          </p:grpSpPr>
          <p:sp>
            <p:nvSpPr>
              <p:cNvPr id="36897" name="Line 18">
                <a:extLst>
                  <a:ext uri="{FF2B5EF4-FFF2-40B4-BE49-F238E27FC236}">
                    <a16:creationId xmlns:a16="http://schemas.microsoft.com/office/drawing/2014/main" id="{D039A359-1B2B-45F0-8203-56764B68373C}"/>
                  </a:ext>
                </a:extLst>
              </p:cNvPr>
              <p:cNvSpPr>
                <a:spLocks noChangeShapeType="1"/>
              </p:cNvSpPr>
              <p:nvPr/>
            </p:nvSpPr>
            <p:spPr bwMode="auto">
              <a:xfrm flipH="1" flipV="1">
                <a:off x="2640" y="432"/>
                <a:ext cx="240"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98" name="Line 19">
                <a:extLst>
                  <a:ext uri="{FF2B5EF4-FFF2-40B4-BE49-F238E27FC236}">
                    <a16:creationId xmlns:a16="http://schemas.microsoft.com/office/drawing/2014/main" id="{DC51E96C-F302-46E6-B8D2-BA936315F42F}"/>
                  </a:ext>
                </a:extLst>
              </p:cNvPr>
              <p:cNvSpPr>
                <a:spLocks noChangeShapeType="1"/>
              </p:cNvSpPr>
              <p:nvPr/>
            </p:nvSpPr>
            <p:spPr bwMode="auto">
              <a:xfrm flipV="1">
                <a:off x="3024" y="432"/>
                <a:ext cx="240"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99" name="Freeform 20">
                <a:extLst>
                  <a:ext uri="{FF2B5EF4-FFF2-40B4-BE49-F238E27FC236}">
                    <a16:creationId xmlns:a16="http://schemas.microsoft.com/office/drawing/2014/main" id="{7C0DAE31-A9F0-485E-ACBE-54C6CAB965B3}"/>
                  </a:ext>
                </a:extLst>
              </p:cNvPr>
              <p:cNvSpPr>
                <a:spLocks/>
              </p:cNvSpPr>
              <p:nvPr/>
            </p:nvSpPr>
            <p:spPr bwMode="auto">
              <a:xfrm>
                <a:off x="2640" y="224"/>
                <a:ext cx="624" cy="209"/>
              </a:xfrm>
              <a:custGeom>
                <a:avLst/>
                <a:gdLst>
                  <a:gd name="T0" fmla="*/ 0 w 624"/>
                  <a:gd name="T1" fmla="*/ 208 h 209"/>
                  <a:gd name="T2" fmla="*/ 172 w 624"/>
                  <a:gd name="T3" fmla="*/ 54 h 209"/>
                  <a:gd name="T4" fmla="*/ 321 w 624"/>
                  <a:gd name="T5" fmla="*/ 0 h 209"/>
                  <a:gd name="T6" fmla="*/ 484 w 624"/>
                  <a:gd name="T7" fmla="*/ 54 h 209"/>
                  <a:gd name="T8" fmla="*/ 624 w 624"/>
                  <a:gd name="T9" fmla="*/ 20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209">
                    <a:moveTo>
                      <a:pt x="0" y="208"/>
                    </a:moveTo>
                    <a:lnTo>
                      <a:pt x="172" y="54"/>
                    </a:lnTo>
                    <a:lnTo>
                      <a:pt x="321" y="0"/>
                    </a:lnTo>
                    <a:lnTo>
                      <a:pt x="484" y="54"/>
                    </a:lnTo>
                    <a:lnTo>
                      <a:pt x="624" y="209"/>
                    </a:lnTo>
                  </a:path>
                </a:pathLst>
              </a:custGeom>
              <a:noFill/>
              <a:ln w="254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36880" name="Group 21">
              <a:extLst>
                <a:ext uri="{FF2B5EF4-FFF2-40B4-BE49-F238E27FC236}">
                  <a16:creationId xmlns:a16="http://schemas.microsoft.com/office/drawing/2014/main" id="{9C3E6C49-57F2-4054-B058-F6F5A5588494}"/>
                </a:ext>
              </a:extLst>
            </p:cNvPr>
            <p:cNvGrpSpPr>
              <a:grpSpLocks/>
            </p:cNvGrpSpPr>
            <p:nvPr/>
          </p:nvGrpSpPr>
          <p:grpSpPr bwMode="auto">
            <a:xfrm rot="5215541">
              <a:off x="4146" y="2392"/>
              <a:ext cx="362" cy="399"/>
              <a:chOff x="2640" y="224"/>
              <a:chExt cx="624" cy="784"/>
            </a:xfrm>
          </p:grpSpPr>
          <p:sp>
            <p:nvSpPr>
              <p:cNvPr id="36894" name="Line 22">
                <a:extLst>
                  <a:ext uri="{FF2B5EF4-FFF2-40B4-BE49-F238E27FC236}">
                    <a16:creationId xmlns:a16="http://schemas.microsoft.com/office/drawing/2014/main" id="{EDB2D946-6327-4217-B43E-6B4447CB69ED}"/>
                  </a:ext>
                </a:extLst>
              </p:cNvPr>
              <p:cNvSpPr>
                <a:spLocks noChangeShapeType="1"/>
              </p:cNvSpPr>
              <p:nvPr/>
            </p:nvSpPr>
            <p:spPr bwMode="auto">
              <a:xfrm flipH="1" flipV="1">
                <a:off x="2640" y="432"/>
                <a:ext cx="240"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95" name="Line 23">
                <a:extLst>
                  <a:ext uri="{FF2B5EF4-FFF2-40B4-BE49-F238E27FC236}">
                    <a16:creationId xmlns:a16="http://schemas.microsoft.com/office/drawing/2014/main" id="{EB533871-B169-45FF-B00E-471E57A736B3}"/>
                  </a:ext>
                </a:extLst>
              </p:cNvPr>
              <p:cNvSpPr>
                <a:spLocks noChangeShapeType="1"/>
              </p:cNvSpPr>
              <p:nvPr/>
            </p:nvSpPr>
            <p:spPr bwMode="auto">
              <a:xfrm flipV="1">
                <a:off x="3024" y="432"/>
                <a:ext cx="240"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96" name="Freeform 24">
                <a:extLst>
                  <a:ext uri="{FF2B5EF4-FFF2-40B4-BE49-F238E27FC236}">
                    <a16:creationId xmlns:a16="http://schemas.microsoft.com/office/drawing/2014/main" id="{9F129079-F735-47BD-BF82-70096630ECA7}"/>
                  </a:ext>
                </a:extLst>
              </p:cNvPr>
              <p:cNvSpPr>
                <a:spLocks/>
              </p:cNvSpPr>
              <p:nvPr/>
            </p:nvSpPr>
            <p:spPr bwMode="auto">
              <a:xfrm>
                <a:off x="2640" y="224"/>
                <a:ext cx="624" cy="209"/>
              </a:xfrm>
              <a:custGeom>
                <a:avLst/>
                <a:gdLst>
                  <a:gd name="T0" fmla="*/ 0 w 624"/>
                  <a:gd name="T1" fmla="*/ 208 h 209"/>
                  <a:gd name="T2" fmla="*/ 172 w 624"/>
                  <a:gd name="T3" fmla="*/ 54 h 209"/>
                  <a:gd name="T4" fmla="*/ 321 w 624"/>
                  <a:gd name="T5" fmla="*/ 0 h 209"/>
                  <a:gd name="T6" fmla="*/ 484 w 624"/>
                  <a:gd name="T7" fmla="*/ 54 h 209"/>
                  <a:gd name="T8" fmla="*/ 624 w 624"/>
                  <a:gd name="T9" fmla="*/ 20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209">
                    <a:moveTo>
                      <a:pt x="0" y="208"/>
                    </a:moveTo>
                    <a:lnTo>
                      <a:pt x="172" y="54"/>
                    </a:lnTo>
                    <a:lnTo>
                      <a:pt x="321" y="0"/>
                    </a:lnTo>
                    <a:lnTo>
                      <a:pt x="484" y="54"/>
                    </a:lnTo>
                    <a:lnTo>
                      <a:pt x="624" y="209"/>
                    </a:lnTo>
                  </a:path>
                </a:pathLst>
              </a:custGeom>
              <a:noFill/>
              <a:ln w="254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36881" name="Group 25">
              <a:extLst>
                <a:ext uri="{FF2B5EF4-FFF2-40B4-BE49-F238E27FC236}">
                  <a16:creationId xmlns:a16="http://schemas.microsoft.com/office/drawing/2014/main" id="{3476CF28-BFE3-419C-A50D-01E294F3AF51}"/>
                </a:ext>
              </a:extLst>
            </p:cNvPr>
            <p:cNvGrpSpPr>
              <a:grpSpLocks/>
            </p:cNvGrpSpPr>
            <p:nvPr/>
          </p:nvGrpSpPr>
          <p:grpSpPr bwMode="auto">
            <a:xfrm rot="-5206950">
              <a:off x="3516" y="2400"/>
              <a:ext cx="362" cy="398"/>
              <a:chOff x="2640" y="224"/>
              <a:chExt cx="624" cy="784"/>
            </a:xfrm>
          </p:grpSpPr>
          <p:sp>
            <p:nvSpPr>
              <p:cNvPr id="36891" name="Line 26">
                <a:extLst>
                  <a:ext uri="{FF2B5EF4-FFF2-40B4-BE49-F238E27FC236}">
                    <a16:creationId xmlns:a16="http://schemas.microsoft.com/office/drawing/2014/main" id="{DA029FBC-4423-4C1B-BEA8-FA47FD0C1BB7}"/>
                  </a:ext>
                </a:extLst>
              </p:cNvPr>
              <p:cNvSpPr>
                <a:spLocks noChangeShapeType="1"/>
              </p:cNvSpPr>
              <p:nvPr/>
            </p:nvSpPr>
            <p:spPr bwMode="auto">
              <a:xfrm flipH="1" flipV="1">
                <a:off x="2640" y="432"/>
                <a:ext cx="240"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92" name="Line 27">
                <a:extLst>
                  <a:ext uri="{FF2B5EF4-FFF2-40B4-BE49-F238E27FC236}">
                    <a16:creationId xmlns:a16="http://schemas.microsoft.com/office/drawing/2014/main" id="{C1C02063-7B4F-46F4-930A-06EF55E248BD}"/>
                  </a:ext>
                </a:extLst>
              </p:cNvPr>
              <p:cNvSpPr>
                <a:spLocks noChangeShapeType="1"/>
              </p:cNvSpPr>
              <p:nvPr/>
            </p:nvSpPr>
            <p:spPr bwMode="auto">
              <a:xfrm flipV="1">
                <a:off x="3024" y="432"/>
                <a:ext cx="240"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93" name="Freeform 28">
                <a:extLst>
                  <a:ext uri="{FF2B5EF4-FFF2-40B4-BE49-F238E27FC236}">
                    <a16:creationId xmlns:a16="http://schemas.microsoft.com/office/drawing/2014/main" id="{206DCD68-87A0-4C93-B4C5-45FE6F44BCC9}"/>
                  </a:ext>
                </a:extLst>
              </p:cNvPr>
              <p:cNvSpPr>
                <a:spLocks/>
              </p:cNvSpPr>
              <p:nvPr/>
            </p:nvSpPr>
            <p:spPr bwMode="auto">
              <a:xfrm>
                <a:off x="2640" y="224"/>
                <a:ext cx="624" cy="209"/>
              </a:xfrm>
              <a:custGeom>
                <a:avLst/>
                <a:gdLst>
                  <a:gd name="T0" fmla="*/ 0 w 624"/>
                  <a:gd name="T1" fmla="*/ 208 h 209"/>
                  <a:gd name="T2" fmla="*/ 172 w 624"/>
                  <a:gd name="T3" fmla="*/ 54 h 209"/>
                  <a:gd name="T4" fmla="*/ 321 w 624"/>
                  <a:gd name="T5" fmla="*/ 0 h 209"/>
                  <a:gd name="T6" fmla="*/ 484 w 624"/>
                  <a:gd name="T7" fmla="*/ 54 h 209"/>
                  <a:gd name="T8" fmla="*/ 624 w 624"/>
                  <a:gd name="T9" fmla="*/ 209 h 2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209">
                    <a:moveTo>
                      <a:pt x="0" y="208"/>
                    </a:moveTo>
                    <a:lnTo>
                      <a:pt x="172" y="54"/>
                    </a:lnTo>
                    <a:lnTo>
                      <a:pt x="321" y="0"/>
                    </a:lnTo>
                    <a:lnTo>
                      <a:pt x="484" y="54"/>
                    </a:lnTo>
                    <a:lnTo>
                      <a:pt x="624" y="209"/>
                    </a:lnTo>
                  </a:path>
                </a:pathLst>
              </a:custGeom>
              <a:noFill/>
              <a:ln w="25400">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36882" name="Text Box 29">
              <a:extLst>
                <a:ext uri="{FF2B5EF4-FFF2-40B4-BE49-F238E27FC236}">
                  <a16:creationId xmlns:a16="http://schemas.microsoft.com/office/drawing/2014/main" id="{069C8F4A-C127-4EF7-B9F2-2B814C415B76}"/>
                </a:ext>
              </a:extLst>
            </p:cNvPr>
            <p:cNvSpPr txBox="1">
              <a:spLocks noChangeArrowheads="1"/>
            </p:cNvSpPr>
            <p:nvPr/>
          </p:nvSpPr>
          <p:spPr bwMode="auto">
            <a:xfrm>
              <a:off x="4131" y="2290"/>
              <a:ext cx="11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800" b="0" i="0" u="none" strike="noStrike" kern="1200" cap="none" spc="0" normalizeH="0" baseline="0" noProof="0">
                <a:ln>
                  <a:noFill/>
                </a:ln>
                <a:solidFill>
                  <a:srgbClr val="FF0000"/>
                </a:solidFill>
                <a:effectLst/>
                <a:uLnTx/>
                <a:uFillTx/>
                <a:latin typeface="Arial Black" panose="020B0A04020102020204" pitchFamily="34" charset="0"/>
                <a:ea typeface="+mn-ea"/>
                <a:cs typeface="+mn-cs"/>
              </a:endParaRPr>
            </a:p>
          </p:txBody>
        </p:sp>
        <p:sp>
          <p:nvSpPr>
            <p:cNvPr id="36883" name="Text Box 30">
              <a:extLst>
                <a:ext uri="{FF2B5EF4-FFF2-40B4-BE49-F238E27FC236}">
                  <a16:creationId xmlns:a16="http://schemas.microsoft.com/office/drawing/2014/main" id="{BE06C45D-4CE6-4090-B5AB-D0211F3B0D87}"/>
                </a:ext>
              </a:extLst>
            </p:cNvPr>
            <p:cNvSpPr txBox="1">
              <a:spLocks noChangeArrowheads="1"/>
            </p:cNvSpPr>
            <p:nvPr/>
          </p:nvSpPr>
          <p:spPr bwMode="auto">
            <a:xfrm>
              <a:off x="4131" y="1894"/>
              <a:ext cx="393"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0000"/>
                  </a:solidFill>
                  <a:effectLst/>
                  <a:uLnTx/>
                  <a:uFillTx/>
                  <a:latin typeface="Arial Black" panose="020B0A04020102020204" pitchFamily="34" charset="0"/>
                  <a:ea typeface="+mn-ea"/>
                  <a:cs typeface="+mn-cs"/>
                </a:rPr>
                <a:t>MT 503 </a:t>
              </a:r>
            </a:p>
          </p:txBody>
        </p:sp>
        <p:sp>
          <p:nvSpPr>
            <p:cNvPr id="36884" name="Text Box 31">
              <a:extLst>
                <a:ext uri="{FF2B5EF4-FFF2-40B4-BE49-F238E27FC236}">
                  <a16:creationId xmlns:a16="http://schemas.microsoft.com/office/drawing/2014/main" id="{9CC32054-F78B-4075-9BCD-CD115564510A}"/>
                </a:ext>
              </a:extLst>
            </p:cNvPr>
            <p:cNvSpPr txBox="1">
              <a:spLocks noChangeArrowheads="1"/>
            </p:cNvSpPr>
            <p:nvPr/>
          </p:nvSpPr>
          <p:spPr bwMode="auto">
            <a:xfrm>
              <a:off x="3551" y="1894"/>
              <a:ext cx="393"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0000"/>
                  </a:solidFill>
                  <a:effectLst/>
                  <a:uLnTx/>
                  <a:uFillTx/>
                  <a:latin typeface="Arial Black" panose="020B0A04020102020204" pitchFamily="34" charset="0"/>
                  <a:ea typeface="+mn-ea"/>
                  <a:cs typeface="+mn-cs"/>
                </a:rPr>
                <a:t>MT 504 </a:t>
              </a:r>
            </a:p>
          </p:txBody>
        </p:sp>
        <p:sp>
          <p:nvSpPr>
            <p:cNvPr id="36885" name="Text Box 32">
              <a:extLst>
                <a:ext uri="{FF2B5EF4-FFF2-40B4-BE49-F238E27FC236}">
                  <a16:creationId xmlns:a16="http://schemas.microsoft.com/office/drawing/2014/main" id="{4F071621-8DCF-4BEB-9061-A0CA50C06C30}"/>
                </a:ext>
              </a:extLst>
            </p:cNvPr>
            <p:cNvSpPr txBox="1">
              <a:spLocks noChangeArrowheads="1"/>
            </p:cNvSpPr>
            <p:nvPr/>
          </p:nvSpPr>
          <p:spPr bwMode="auto">
            <a:xfrm>
              <a:off x="4144" y="2541"/>
              <a:ext cx="393"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0000"/>
                  </a:solidFill>
                  <a:effectLst/>
                  <a:uLnTx/>
                  <a:uFillTx/>
                  <a:latin typeface="Arial Black" panose="020B0A04020102020204" pitchFamily="34" charset="0"/>
                  <a:ea typeface="+mn-ea"/>
                  <a:cs typeface="+mn-cs"/>
                </a:rPr>
                <a:t>MT 507 </a:t>
              </a:r>
            </a:p>
          </p:txBody>
        </p:sp>
        <p:sp>
          <p:nvSpPr>
            <p:cNvPr id="36886" name="Text Box 33">
              <a:extLst>
                <a:ext uri="{FF2B5EF4-FFF2-40B4-BE49-F238E27FC236}">
                  <a16:creationId xmlns:a16="http://schemas.microsoft.com/office/drawing/2014/main" id="{C4A30A63-CCE1-4CFA-B32F-1752C11EDE56}"/>
                </a:ext>
              </a:extLst>
            </p:cNvPr>
            <p:cNvSpPr txBox="1">
              <a:spLocks noChangeArrowheads="1"/>
            </p:cNvSpPr>
            <p:nvPr/>
          </p:nvSpPr>
          <p:spPr bwMode="auto">
            <a:xfrm>
              <a:off x="3497" y="2548"/>
              <a:ext cx="3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0000"/>
                  </a:solidFill>
                  <a:effectLst/>
                  <a:uLnTx/>
                  <a:uFillTx/>
                  <a:latin typeface="Arial Black" panose="020B0A04020102020204" pitchFamily="34" charset="0"/>
                  <a:ea typeface="+mn-ea"/>
                  <a:cs typeface="+mn-cs"/>
                </a:rPr>
                <a:t>MT 508</a:t>
              </a:r>
            </a:p>
          </p:txBody>
        </p:sp>
        <p:sp>
          <p:nvSpPr>
            <p:cNvPr id="36888" name="Text Box 35">
              <a:extLst>
                <a:ext uri="{FF2B5EF4-FFF2-40B4-BE49-F238E27FC236}">
                  <a16:creationId xmlns:a16="http://schemas.microsoft.com/office/drawing/2014/main" id="{8D3EEB15-D322-4646-A5DB-9A7DCC221EDC}"/>
                </a:ext>
              </a:extLst>
            </p:cNvPr>
            <p:cNvSpPr txBox="1">
              <a:spLocks noChangeArrowheads="1"/>
            </p:cNvSpPr>
            <p:nvPr/>
          </p:nvSpPr>
          <p:spPr bwMode="auto">
            <a:xfrm>
              <a:off x="4230" y="2995"/>
              <a:ext cx="88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THREAT ZONE</a:t>
              </a:r>
            </a:p>
          </p:txBody>
        </p:sp>
      </p:grpSp>
      <p:sp>
        <p:nvSpPr>
          <p:cNvPr id="36873" name="Line 13">
            <a:extLst>
              <a:ext uri="{FF2B5EF4-FFF2-40B4-BE49-F238E27FC236}">
                <a16:creationId xmlns:a16="http://schemas.microsoft.com/office/drawing/2014/main" id="{D143333D-885A-407E-AD58-F23DAEE8C5DA}"/>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74" name="Line 14">
            <a:extLst>
              <a:ext uri="{FF2B5EF4-FFF2-40B4-BE49-F238E27FC236}">
                <a16:creationId xmlns:a16="http://schemas.microsoft.com/office/drawing/2014/main" id="{15A99DE3-B928-4297-88ED-366659BC0720}"/>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875" name="Rectangle 40">
            <a:extLst>
              <a:ext uri="{FF2B5EF4-FFF2-40B4-BE49-F238E27FC236}">
                <a16:creationId xmlns:a16="http://schemas.microsoft.com/office/drawing/2014/main" id="{BFBADD23-6B23-4EF0-9CB1-901A320172FF}"/>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
        <p:nvSpPr>
          <p:cNvPr id="39" name="Text Box 9">
            <a:extLst>
              <a:ext uri="{FF2B5EF4-FFF2-40B4-BE49-F238E27FC236}">
                <a16:creationId xmlns:a16="http://schemas.microsoft.com/office/drawing/2014/main" id="{1315659A-4FE2-4A1C-9DCA-90526EBE16EB}"/>
              </a:ext>
            </a:extLst>
          </p:cNvPr>
          <p:cNvSpPr txBox="1">
            <a:spLocks noChangeArrowheads="1"/>
          </p:cNvSpPr>
          <p:nvPr/>
        </p:nvSpPr>
        <p:spPr bwMode="auto">
          <a:xfrm>
            <a:off x="7203187" y="5562600"/>
            <a:ext cx="186461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ASSESSNENT ZONE</a:t>
            </a:r>
          </a:p>
        </p:txBody>
      </p:sp>
    </p:spTree>
    <p:extLst>
      <p:ext uri="{BB962C8B-B14F-4D97-AF65-F5344CB8AC3E}">
        <p14:creationId xmlns:p14="http://schemas.microsoft.com/office/powerpoint/2010/main" val="1354240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a:extLst>
              <a:ext uri="{FF2B5EF4-FFF2-40B4-BE49-F238E27FC236}">
                <a16:creationId xmlns:a16="http://schemas.microsoft.com/office/drawing/2014/main" id="{CB082B2F-3015-44AA-89DE-E8342CF0F122}"/>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9939" name="Rectangle 2">
            <a:extLst>
              <a:ext uri="{FF2B5EF4-FFF2-40B4-BE49-F238E27FC236}">
                <a16:creationId xmlns:a16="http://schemas.microsoft.com/office/drawing/2014/main" id="{4F28A001-2AB6-4413-BC9B-D0837D8F4EC3}"/>
              </a:ext>
            </a:extLst>
          </p:cNvPr>
          <p:cNvSpPr>
            <a:spLocks noGrp="1" noChangeArrowheads="1"/>
          </p:cNvSpPr>
          <p:nvPr>
            <p:ph type="body" idx="1"/>
          </p:nvPr>
        </p:nvSpPr>
        <p:spPr>
          <a:xfrm>
            <a:off x="685800" y="1447800"/>
            <a:ext cx="7848600" cy="5076825"/>
          </a:xfrm>
          <a:noFill/>
        </p:spPr>
        <p:txBody>
          <a:bodyPr/>
          <a:lstStyle/>
          <a:p>
            <a:pPr marL="0" indent="0">
              <a:buNone/>
            </a:pPr>
            <a:r>
              <a:rPr lang="en-US" altLang="en-US" sz="2400" b="1" dirty="0">
                <a:effectLst>
                  <a:outerShdw blurRad="38100" dist="38100" dir="2700000" algn="tl">
                    <a:srgbClr val="000000">
                      <a:alpha val="43137"/>
                    </a:srgbClr>
                  </a:outerShdw>
                </a:effectLst>
                <a:latin typeface="Arial Black" panose="020B0A04020102020204" pitchFamily="34" charset="0"/>
              </a:rPr>
              <a:t>SCAT Manned and Ready</a:t>
            </a:r>
          </a:p>
          <a:p>
            <a:pPr lvl="1"/>
            <a:r>
              <a:rPr lang="en-US" altLang="en-US" sz="2000" dirty="0">
                <a:latin typeface="+mj-lt"/>
              </a:rPr>
              <a:t>Team on station in proper PPE</a:t>
            </a:r>
          </a:p>
          <a:p>
            <a:pPr lvl="1"/>
            <a:r>
              <a:rPr lang="en-US" altLang="en-US" sz="2000" dirty="0">
                <a:latin typeface="+mj-lt"/>
              </a:rPr>
              <a:t>Weapons mounted in Condition 4.</a:t>
            </a:r>
          </a:p>
          <a:p>
            <a:pPr lvl="2"/>
            <a:r>
              <a:rPr lang="en-US" altLang="en-US" sz="1800" dirty="0">
                <a:latin typeface="+mj-lt"/>
              </a:rPr>
              <a:t>Ammunition on station, chamber empty, action closed, safety on</a:t>
            </a:r>
          </a:p>
          <a:p>
            <a:pPr lvl="1"/>
            <a:r>
              <a:rPr lang="en-US" altLang="en-US" sz="2000" dirty="0">
                <a:latin typeface="+mj-lt"/>
              </a:rPr>
              <a:t>COMMS checks SAT</a:t>
            </a:r>
          </a:p>
          <a:p>
            <a:pPr marL="0" indent="0">
              <a:spcBef>
                <a:spcPct val="0"/>
              </a:spcBef>
              <a:buNone/>
            </a:pPr>
            <a:endParaRPr lang="en-US" altLang="en-US" sz="2400" dirty="0"/>
          </a:p>
          <a:p>
            <a:pPr marL="0" indent="0">
              <a:spcBef>
                <a:spcPct val="0"/>
              </a:spcBef>
              <a:buNone/>
            </a:pPr>
            <a:r>
              <a:rPr lang="en-US" altLang="en-US" sz="2400" dirty="0">
                <a:latin typeface="+mj-lt"/>
              </a:rPr>
              <a:t>CSW mounts report estimated bearing and range of all contacts within visual range to the GDO and search for signs of hostile intent.</a:t>
            </a:r>
          </a:p>
          <a:p>
            <a:pPr lvl="1"/>
            <a:r>
              <a:rPr lang="en-US" altLang="en-US" sz="2000" dirty="0">
                <a:latin typeface="+mj-lt"/>
              </a:rPr>
              <a:t>Signs of Hostile Intent:</a:t>
            </a:r>
          </a:p>
          <a:p>
            <a:pPr lvl="2"/>
            <a:r>
              <a:rPr lang="en-US" altLang="en-US" sz="1800" dirty="0">
                <a:latin typeface="+mj-lt"/>
              </a:rPr>
              <a:t>Presence of weapons, evasion of picket boats, approaching at high speed, multi-contact coordinated approach, failure to comply to directions/warnings, and threats over BTB.</a:t>
            </a:r>
          </a:p>
          <a:p>
            <a:pPr lvl="1" eaLnBrk="1" hangingPunct="1"/>
            <a:endParaRPr lang="en-US" altLang="en-US" sz="2000" dirty="0"/>
          </a:p>
          <a:p>
            <a:pPr lvl="1" eaLnBrk="1" hangingPunct="1"/>
            <a:endParaRPr lang="en-US" altLang="en-US" sz="2000" dirty="0"/>
          </a:p>
          <a:p>
            <a:pPr lvl="1" eaLnBrk="1" hangingPunct="1"/>
            <a:endParaRPr lang="en-US" altLang="en-US" dirty="0"/>
          </a:p>
        </p:txBody>
      </p:sp>
      <p:sp>
        <p:nvSpPr>
          <p:cNvPr id="56323" name="Rectangle 3">
            <a:extLst>
              <a:ext uri="{FF2B5EF4-FFF2-40B4-BE49-F238E27FC236}">
                <a16:creationId xmlns:a16="http://schemas.microsoft.com/office/drawing/2014/main" id="{FB2D8285-C14D-4F41-AE72-9692EF708D90}"/>
              </a:ext>
            </a:extLst>
          </p:cNvPr>
          <p:cNvSpPr>
            <a:spLocks noChangeArrowheads="1"/>
          </p:cNvSpPr>
          <p:nvPr/>
        </p:nvSpPr>
        <p:spPr bwMode="auto">
          <a:xfrm>
            <a:off x="457200" y="3048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SMALL CRAFT ACTION TEAM</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Gun Directing Officer</a:t>
            </a:r>
            <a:br>
              <a:rPr kumimoji="0" lang="en-US" altLang="en-US" sz="2400" b="1" i="0"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rPr>
            </a:br>
            <a:endParaRPr kumimoji="0" lang="en-US" altLang="en-US" sz="2400" b="1" i="0"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endParaRPr>
          </a:p>
        </p:txBody>
      </p:sp>
      <p:sp>
        <p:nvSpPr>
          <p:cNvPr id="39941" name="Line 13">
            <a:extLst>
              <a:ext uri="{FF2B5EF4-FFF2-40B4-BE49-F238E27FC236}">
                <a16:creationId xmlns:a16="http://schemas.microsoft.com/office/drawing/2014/main" id="{CFE2A436-0D4A-4918-9502-0B9BC6D87393}"/>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9942" name="Line 14">
            <a:extLst>
              <a:ext uri="{FF2B5EF4-FFF2-40B4-BE49-F238E27FC236}">
                <a16:creationId xmlns:a16="http://schemas.microsoft.com/office/drawing/2014/main" id="{F87703DD-DCDC-4B88-B0FE-C008FA8C53E3}"/>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9943" name="Rectangle 9">
            <a:extLst>
              <a:ext uri="{FF2B5EF4-FFF2-40B4-BE49-F238E27FC236}">
                <a16:creationId xmlns:a16="http://schemas.microsoft.com/office/drawing/2014/main" id="{91220C11-7BB3-4F9A-8545-C0FFA4CCED3F}"/>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Tree>
    <p:extLst>
      <p:ext uri="{BB962C8B-B14F-4D97-AF65-F5344CB8AC3E}">
        <p14:creationId xmlns:p14="http://schemas.microsoft.com/office/powerpoint/2010/main" val="189801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4">
            <a:extLst>
              <a:ext uri="{FF2B5EF4-FFF2-40B4-BE49-F238E27FC236}">
                <a16:creationId xmlns:a16="http://schemas.microsoft.com/office/drawing/2014/main" id="{78C46A77-64C4-42C5-A864-EA7F85F2E84D}"/>
              </a:ext>
            </a:extLst>
          </p:cNvPr>
          <p:cNvSpPr>
            <a:spLocks noGrp="1"/>
          </p:cNvSpPr>
          <p:nvPr>
            <p:ph type="dt" sz="quarter" idx="10"/>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963" name="Rectangle 2">
            <a:extLst>
              <a:ext uri="{FF2B5EF4-FFF2-40B4-BE49-F238E27FC236}">
                <a16:creationId xmlns:a16="http://schemas.microsoft.com/office/drawing/2014/main" id="{72258EAD-BA41-49DE-9D17-C9400E26C541}"/>
              </a:ext>
            </a:extLst>
          </p:cNvPr>
          <p:cNvSpPr>
            <a:spLocks noGrp="1" noChangeArrowheads="1"/>
          </p:cNvSpPr>
          <p:nvPr>
            <p:ph type="body" sz="half" idx="1"/>
          </p:nvPr>
        </p:nvSpPr>
        <p:spPr>
          <a:xfrm>
            <a:off x="457200" y="1828800"/>
            <a:ext cx="4114800" cy="4343400"/>
          </a:xfrm>
          <a:noFill/>
        </p:spPr>
        <p:txBody>
          <a:bodyPr/>
          <a:lstStyle/>
          <a:p>
            <a:pPr marL="0" indent="0" eaLnBrk="1" hangingPunct="1">
              <a:lnSpc>
                <a:spcPct val="90000"/>
              </a:lnSpc>
              <a:buNone/>
            </a:pPr>
            <a:r>
              <a:rPr lang="en-US" altLang="en-US" sz="2400" b="1" dirty="0">
                <a:effectLst>
                  <a:outerShdw blurRad="38100" dist="38100" dir="2700000" algn="tl">
                    <a:srgbClr val="000000">
                      <a:alpha val="43137"/>
                    </a:srgbClr>
                  </a:outerShdw>
                </a:effectLst>
                <a:latin typeface="+mj-lt"/>
              </a:rPr>
              <a:t>“Track”</a:t>
            </a:r>
          </a:p>
          <a:p>
            <a:pPr lvl="1" eaLnBrk="1" hangingPunct="1">
              <a:lnSpc>
                <a:spcPct val="90000"/>
              </a:lnSpc>
            </a:pPr>
            <a:r>
              <a:rPr lang="en-US" altLang="en-US" sz="1800" dirty="0">
                <a:latin typeface="+mj-lt"/>
              </a:rPr>
              <a:t>Visually track contact</a:t>
            </a:r>
          </a:p>
          <a:p>
            <a:pPr marL="0" indent="0" eaLnBrk="1" hangingPunct="1">
              <a:lnSpc>
                <a:spcPct val="90000"/>
              </a:lnSpc>
              <a:buNone/>
            </a:pPr>
            <a:r>
              <a:rPr lang="en-US" altLang="en-US" sz="2800" b="1" dirty="0">
                <a:effectLst>
                  <a:outerShdw blurRad="38100" dist="38100" dir="2700000" algn="tl">
                    <a:srgbClr val="000000">
                      <a:alpha val="43137"/>
                    </a:srgbClr>
                  </a:outerShdw>
                </a:effectLst>
                <a:latin typeface="+mj-lt"/>
              </a:rPr>
              <a:t>“</a:t>
            </a:r>
            <a:r>
              <a:rPr lang="en-US" altLang="en-US" sz="2400" b="1" dirty="0">
                <a:effectLst>
                  <a:outerShdw blurRad="38100" dist="38100" dir="2700000" algn="tl">
                    <a:srgbClr val="000000">
                      <a:alpha val="43137"/>
                    </a:srgbClr>
                  </a:outerShdw>
                </a:effectLst>
                <a:latin typeface="+mj-lt"/>
              </a:rPr>
              <a:t>Cover”</a:t>
            </a:r>
          </a:p>
          <a:p>
            <a:pPr lvl="1" eaLnBrk="1" hangingPunct="1">
              <a:lnSpc>
                <a:spcPct val="90000"/>
              </a:lnSpc>
            </a:pPr>
            <a:r>
              <a:rPr lang="en-US" altLang="en-US" sz="1800" dirty="0">
                <a:latin typeface="+mj-lt"/>
              </a:rPr>
              <a:t>Train mount towards target</a:t>
            </a:r>
          </a:p>
          <a:p>
            <a:pPr eaLnBrk="1" hangingPunct="1">
              <a:lnSpc>
                <a:spcPct val="90000"/>
              </a:lnSpc>
            </a:pPr>
            <a:endParaRPr lang="en-US" altLang="en-US" sz="2400" dirty="0"/>
          </a:p>
        </p:txBody>
      </p:sp>
      <p:sp>
        <p:nvSpPr>
          <p:cNvPr id="40964" name="Rectangle 3">
            <a:extLst>
              <a:ext uri="{FF2B5EF4-FFF2-40B4-BE49-F238E27FC236}">
                <a16:creationId xmlns:a16="http://schemas.microsoft.com/office/drawing/2014/main" id="{BEE7BDF6-70D6-4429-B316-79CFAC9E5427}"/>
              </a:ext>
            </a:extLst>
          </p:cNvPr>
          <p:cNvSpPr>
            <a:spLocks noChangeArrowheads="1"/>
          </p:cNvSpPr>
          <p:nvPr/>
        </p:nvSpPr>
        <p:spPr bwMode="auto">
          <a:xfrm>
            <a:off x="4724400" y="1962150"/>
            <a:ext cx="396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“Make Ready”</a:t>
            </a: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Condition 3 to Condition 1, chamber round.</a:t>
            </a:r>
          </a:p>
          <a:p>
            <a:pPr marL="0" marR="0" lvl="0" indent="0" algn="l" defTabSz="914400" rtl="0" eaLnBrk="1" fontAlgn="base" latinLnBrk="0" hangingPunct="1">
              <a:lnSpc>
                <a:spcPct val="80000"/>
              </a:lnSpc>
              <a:spcBef>
                <a:spcPct val="2000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mn-ea"/>
                <a:cs typeface="+mn-cs"/>
              </a:rPr>
              <a:t>“Cease Fire”</a:t>
            </a:r>
          </a:p>
          <a:p>
            <a:pPr marL="742950" marR="0" lvl="1" indent="-285750" algn="l" defTabSz="914400" rtl="0" eaLnBrk="1" fontAlgn="base" latinLnBrk="0" hangingPunct="1">
              <a:lnSpc>
                <a:spcPct val="8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mn-ea"/>
                <a:cs typeface="+mn-cs"/>
              </a:rPr>
              <a:t>Cease engagement of target.</a:t>
            </a:r>
          </a:p>
          <a:p>
            <a:pPr marL="0" marR="0" lvl="0" indent="0" algn="l" defTabSz="914400" rtl="0" eaLnBrk="1" fontAlgn="base" latinLnBrk="0" hangingPunct="1">
              <a:lnSpc>
                <a:spcPct val="90000"/>
              </a:lnSpc>
              <a:spcBef>
                <a:spcPct val="2000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anose="020B0604020202020204" pitchFamily="34" charset="0"/>
                <a:ea typeface="+mn-ea"/>
                <a:cs typeface="+mn-cs"/>
              </a:rPr>
              <a:t>“Batteries Release”</a:t>
            </a:r>
          </a:p>
          <a:p>
            <a:pPr marL="742950" marR="0" lvl="1" indent="-285750" algn="l" defTabSz="914400" rtl="0" eaLnBrk="1" fontAlgn="base" latinLnBrk="0" hangingPunct="1">
              <a:lnSpc>
                <a:spcPct val="90000"/>
              </a:lnSpc>
              <a:spcBef>
                <a:spcPct val="20000"/>
              </a:spcBef>
              <a:spcAft>
                <a:spcPct val="0"/>
              </a:spcAft>
              <a:buClrTx/>
              <a:buSzTx/>
              <a:buFontTx/>
              <a:buChar char="–"/>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Destructive Fire </a:t>
            </a:r>
            <a:endPar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Char char="•"/>
              <a:tabLst/>
              <a:defRPr/>
            </a:pPr>
            <a:endParaRPr kumimoji="0" lang="en-US" altLang="en-US" sz="22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Tx/>
              <a:buChar char="•"/>
              <a:tabLst/>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7348" name="Rectangle 4">
            <a:extLst>
              <a:ext uri="{FF2B5EF4-FFF2-40B4-BE49-F238E27FC236}">
                <a16:creationId xmlns:a16="http://schemas.microsoft.com/office/drawing/2014/main" id="{61BAA400-7325-49EF-92A8-AF882356D5D5}"/>
              </a:ext>
            </a:extLst>
          </p:cNvPr>
          <p:cNvSpPr>
            <a:spLocks noChangeArrowheads="1"/>
          </p:cNvSpPr>
          <p:nvPr/>
        </p:nvSpPr>
        <p:spPr bwMode="auto">
          <a:xfrm>
            <a:off x="457200" y="30480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2800" b="1">
                <a:solidFill>
                  <a:srgbClr val="000066"/>
                </a:solidFill>
                <a:latin typeface="Arial" panose="020B0604020202020204" pitchFamily="34" charset="0"/>
                <a:cs typeface="Arial" panose="020B0604020202020204" pitchFamily="34" charset="0"/>
              </a:defRPr>
            </a:lvl1pPr>
            <a:lvl2pPr algn="ctr">
              <a:defRPr sz="2800" b="1">
                <a:solidFill>
                  <a:srgbClr val="000066"/>
                </a:solidFill>
                <a:latin typeface="Arial" panose="020B0604020202020204" pitchFamily="34" charset="0"/>
                <a:cs typeface="Arial" panose="020B0604020202020204" pitchFamily="34" charset="0"/>
              </a:defRPr>
            </a:lvl2pPr>
            <a:lvl3pPr algn="ctr">
              <a:defRPr sz="2800" b="1">
                <a:solidFill>
                  <a:srgbClr val="000066"/>
                </a:solidFill>
                <a:latin typeface="Arial" panose="020B0604020202020204" pitchFamily="34" charset="0"/>
                <a:cs typeface="Arial" panose="020B0604020202020204" pitchFamily="34" charset="0"/>
              </a:defRPr>
            </a:lvl3pPr>
            <a:lvl4pPr algn="ctr">
              <a:defRPr sz="2800" b="1">
                <a:solidFill>
                  <a:srgbClr val="000066"/>
                </a:solidFill>
                <a:latin typeface="Arial" panose="020B0604020202020204" pitchFamily="34" charset="0"/>
                <a:cs typeface="Arial" panose="020B0604020202020204" pitchFamily="34" charset="0"/>
              </a:defRPr>
            </a:lvl4pPr>
            <a:lvl5pPr algn="ctr">
              <a:defRPr sz="2800" b="1">
                <a:solidFill>
                  <a:srgbClr val="000066"/>
                </a:solidFill>
                <a:latin typeface="Arial" panose="020B0604020202020204" pitchFamily="34" charset="0"/>
                <a:cs typeface="Arial" panose="020B0604020202020204" pitchFamily="34" charset="0"/>
              </a:defRPr>
            </a:lvl5pPr>
            <a:lvl6pPr marL="4572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6pPr>
            <a:lvl7pPr marL="9144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7pPr>
            <a:lvl8pPr marL="13716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8pPr>
            <a:lvl9pPr marL="1828800" algn="ctr" fontAlgn="base">
              <a:spcBef>
                <a:spcPct val="0"/>
              </a:spcBef>
              <a:spcAft>
                <a:spcPct val="0"/>
              </a:spcAft>
              <a:defRPr sz="2800" b="1">
                <a:solidFill>
                  <a:srgbClr val="000066"/>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STANDARD COMMANDS</a:t>
            </a:r>
            <a:br>
              <a:rPr kumimoji="0" lang="en-US" altLang="en-US" sz="2400" b="1" i="0" u="sng"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br>
            <a:r>
              <a:rPr kumimoji="0" lang="en-US" altLang="en-US" sz="2400" b="1" i="1"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Arial Black" panose="020B0A04020102020204" pitchFamily="34" charset="0"/>
                <a:ea typeface="+mn-ea"/>
                <a:cs typeface="Arial" panose="020B0604020202020204" pitchFamily="34" charset="0"/>
              </a:rPr>
              <a:t>Gun Directing Officer</a:t>
            </a:r>
            <a:br>
              <a:rPr kumimoji="0" lang="en-US" altLang="en-US" sz="2400" b="1" i="0"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rPr>
            </a:br>
            <a:endParaRPr kumimoji="0" lang="en-US" altLang="en-US" sz="2400" b="1" i="0"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endParaRPr>
          </a:p>
        </p:txBody>
      </p:sp>
      <p:sp>
        <p:nvSpPr>
          <p:cNvPr id="40966" name="Line 13">
            <a:extLst>
              <a:ext uri="{FF2B5EF4-FFF2-40B4-BE49-F238E27FC236}">
                <a16:creationId xmlns:a16="http://schemas.microsoft.com/office/drawing/2014/main" id="{FAE80EAD-6926-40FC-B048-48413ACA99B3}"/>
              </a:ext>
            </a:extLst>
          </p:cNvPr>
          <p:cNvSpPr>
            <a:spLocks noChangeShapeType="1"/>
          </p:cNvSpPr>
          <p:nvPr/>
        </p:nvSpPr>
        <p:spPr bwMode="auto">
          <a:xfrm>
            <a:off x="1828800" y="6705600"/>
            <a:ext cx="5486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967" name="Line 14">
            <a:extLst>
              <a:ext uri="{FF2B5EF4-FFF2-40B4-BE49-F238E27FC236}">
                <a16:creationId xmlns:a16="http://schemas.microsoft.com/office/drawing/2014/main" id="{9689BB67-D255-4000-906D-DDC0B13AA936}"/>
              </a:ext>
            </a:extLst>
          </p:cNvPr>
          <p:cNvSpPr>
            <a:spLocks noChangeShapeType="1"/>
          </p:cNvSpPr>
          <p:nvPr/>
        </p:nvSpPr>
        <p:spPr bwMode="auto">
          <a:xfrm>
            <a:off x="1524000" y="6781800"/>
            <a:ext cx="5486400" cy="0"/>
          </a:xfrm>
          <a:prstGeom prst="line">
            <a:avLst/>
          </a:prstGeom>
          <a:noFill/>
          <a:ln w="38100">
            <a:solidFill>
              <a:srgbClr val="99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968" name="Rectangle 10">
            <a:extLst>
              <a:ext uri="{FF2B5EF4-FFF2-40B4-BE49-F238E27FC236}">
                <a16:creationId xmlns:a16="http://schemas.microsoft.com/office/drawing/2014/main" id="{EF9DF5F7-A99A-4D4F-865F-23D6DED842D9}"/>
              </a:ext>
            </a:extLst>
          </p:cNvPr>
          <p:cNvSpPr>
            <a:spLocks noChangeArrowheads="1"/>
          </p:cNvSpPr>
          <p:nvPr/>
        </p:nvSpPr>
        <p:spPr bwMode="auto">
          <a:xfrm>
            <a:off x="6934200" y="66103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0066"/>
                </a:solidFill>
                <a:effectLst/>
                <a:uLnTx/>
                <a:uFillTx/>
                <a:latin typeface="Arial" panose="020B0604020202020204" pitchFamily="34" charset="0"/>
                <a:ea typeface="+mn-ea"/>
                <a:cs typeface="Arial" panose="020B0604020202020204" pitchFamily="34" charset="0"/>
              </a:rPr>
              <a:t>From Courage…Life</a:t>
            </a:r>
          </a:p>
        </p:txBody>
      </p:sp>
    </p:spTree>
    <p:extLst>
      <p:ext uri="{BB962C8B-B14F-4D97-AF65-F5344CB8AC3E}">
        <p14:creationId xmlns:p14="http://schemas.microsoft.com/office/powerpoint/2010/main" val="697681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9" descr="Top and Middle and Bottom  copy"/>
          <p:cNvPicPr>
            <a:picLocks noChangeAspect="1" noChangeArrowheads="1"/>
          </p:cNvPicPr>
          <p:nvPr/>
        </p:nvPicPr>
        <p:blipFill>
          <a:blip r:embed="rId2"/>
          <a:srcRect/>
          <a:stretch>
            <a:fillRect/>
          </a:stretch>
        </p:blipFill>
        <p:spPr bwMode="auto">
          <a:xfrm>
            <a:off x="3657600" y="2286000"/>
            <a:ext cx="3026368" cy="3105223"/>
          </a:xfrm>
          <a:prstGeom prst="rect">
            <a:avLst/>
          </a:prstGeom>
          <a:noFill/>
          <a:ln>
            <a:noFill/>
          </a:ln>
          <a:effectLst>
            <a:outerShdw blurRad="381000" dist="127001" dir="2700000" sx="100999" sy="100999" algn="ctr" rotWithShape="0">
              <a:schemeClr val="tx1">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76200"/>
            <a:ext cx="8229600" cy="1143000"/>
          </a:xfrm>
        </p:spPr>
        <p:txBody>
          <a:bodyPr/>
          <a:lstStyle/>
          <a:p>
            <a:r>
              <a:rPr lang="en-US" u="sng" dirty="0"/>
              <a:t>Threat and Error Management</a:t>
            </a:r>
            <a:br>
              <a:rPr lang="en-US" u="sng" dirty="0"/>
            </a:br>
            <a:r>
              <a:rPr lang="en-US" i="1" dirty="0">
                <a:effectLst>
                  <a:outerShdw blurRad="38100" dist="38100" dir="2700000" algn="tl">
                    <a:srgbClr val="000000">
                      <a:alpha val="43137"/>
                    </a:srgbClr>
                  </a:outerShdw>
                </a:effectLst>
              </a:rPr>
              <a:t>Officer of the Deck</a:t>
            </a:r>
            <a:br>
              <a:rPr lang="en-US" dirty="0"/>
            </a:br>
            <a:endParaRPr lang="en-US" dirty="0"/>
          </a:p>
        </p:txBody>
      </p:sp>
      <p:sp>
        <p:nvSpPr>
          <p:cNvPr id="5" name="Date Placeholder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9900"/>
                </a:solidFill>
                <a:effectLst/>
                <a:uLnTx/>
                <a:uFillTx/>
                <a:latin typeface="Arial" panose="020B0604020202020204" pitchFamily="34" charset="0"/>
                <a:ea typeface="+mn-ea"/>
                <a:cs typeface="+mn-cs"/>
              </a:rPr>
              <a:t>UNCLASSIFIED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11" name="Picture 3" descr="Safe operation copy"/>
          <p:cNvPicPr>
            <a:picLocks noChangeAspect="1" noChangeArrowheads="1"/>
          </p:cNvPicPr>
          <p:nvPr/>
        </p:nvPicPr>
        <p:blipFill>
          <a:blip r:embed="rId3"/>
          <a:srcRect/>
          <a:stretch>
            <a:fillRect/>
          </a:stretch>
        </p:blipFill>
        <p:spPr bwMode="auto">
          <a:xfrm>
            <a:off x="1540306" y="1219200"/>
            <a:ext cx="5393894" cy="969268"/>
          </a:xfrm>
          <a:prstGeom prst="rect">
            <a:avLst/>
          </a:prstGeom>
          <a:noFill/>
          <a:ln>
            <a:noFill/>
          </a:ln>
          <a:effectLst>
            <a:outerShdw blurRad="381000" dist="127001" dir="2700000" sx="100999" sy="100999" algn="ctr" rotWithShape="0">
              <a:schemeClr val="tx1">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Threat copy"/>
          <p:cNvPicPr>
            <a:picLocks noChangeAspect="1" noChangeArrowheads="1"/>
          </p:cNvPicPr>
          <p:nvPr/>
        </p:nvPicPr>
        <p:blipFill>
          <a:blip r:embed="rId4"/>
          <a:srcRect/>
          <a:stretch>
            <a:fillRect/>
          </a:stretch>
        </p:blipFill>
        <p:spPr bwMode="auto">
          <a:xfrm>
            <a:off x="1676400" y="2254613"/>
            <a:ext cx="3732511" cy="1098187"/>
          </a:xfrm>
          <a:prstGeom prst="rect">
            <a:avLst/>
          </a:prstGeom>
          <a:noFill/>
          <a:ln>
            <a:noFill/>
          </a:ln>
          <a:effectLst>
            <a:outerShdw blurRad="381000" dist="127001" dir="2700000" sx="100999" sy="100999" algn="ctr" rotWithShape="0">
              <a:schemeClr val="tx1">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Error copy"/>
          <p:cNvPicPr>
            <a:picLocks noChangeAspect="1" noChangeArrowheads="1"/>
          </p:cNvPicPr>
          <p:nvPr/>
        </p:nvPicPr>
        <p:blipFill>
          <a:blip r:embed="rId5"/>
          <a:srcRect/>
          <a:stretch>
            <a:fillRect/>
          </a:stretch>
        </p:blipFill>
        <p:spPr bwMode="auto">
          <a:xfrm>
            <a:off x="2318467" y="3384187"/>
            <a:ext cx="2346190" cy="1058761"/>
          </a:xfrm>
          <a:prstGeom prst="rect">
            <a:avLst/>
          </a:prstGeom>
          <a:noFill/>
          <a:ln>
            <a:noFill/>
          </a:ln>
          <a:effectLst>
            <a:outerShdw blurRad="381000" dist="127001" dir="2700000" sx="100999" sy="100999" algn="ctr" rotWithShape="0">
              <a:schemeClr val="tx1">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UAS copy"/>
          <p:cNvPicPr>
            <a:picLocks noChangeAspect="1" noChangeArrowheads="1"/>
          </p:cNvPicPr>
          <p:nvPr/>
        </p:nvPicPr>
        <p:blipFill>
          <a:blip r:embed="rId6"/>
          <a:srcRect/>
          <a:stretch>
            <a:fillRect/>
          </a:stretch>
        </p:blipFill>
        <p:spPr bwMode="auto">
          <a:xfrm>
            <a:off x="2913177" y="4425578"/>
            <a:ext cx="1201623" cy="965645"/>
          </a:xfrm>
          <a:prstGeom prst="rect">
            <a:avLst/>
          </a:prstGeom>
          <a:noFill/>
          <a:ln>
            <a:noFill/>
          </a:ln>
          <a:effectLst>
            <a:outerShdw blurRad="381000" dist="127001" dir="2700000" sx="100999" sy="100999" algn="ctr" rotWithShape="0">
              <a:schemeClr val="tx1">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Acccident copy"/>
          <p:cNvPicPr>
            <a:picLocks noChangeAspect="1" noChangeArrowheads="1"/>
          </p:cNvPicPr>
          <p:nvPr/>
        </p:nvPicPr>
        <p:blipFill>
          <a:blip r:embed="rId7"/>
          <a:srcRect/>
          <a:stretch>
            <a:fillRect/>
          </a:stretch>
        </p:blipFill>
        <p:spPr bwMode="auto">
          <a:xfrm>
            <a:off x="1913609" y="5391223"/>
            <a:ext cx="4715791" cy="1238177"/>
          </a:xfrm>
          <a:prstGeom prst="rect">
            <a:avLst/>
          </a:prstGeom>
          <a:noFill/>
          <a:ln>
            <a:noFill/>
          </a:ln>
          <a:effectLst>
            <a:outerShdw blurRad="381000" dist="127001" dir="2700000" sx="100999" sy="100999" algn="ctr" rotWithShape="0">
              <a:schemeClr val="tx1">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8"/>
          <p:cNvSpPr>
            <a:spLocks noChangeArrowheads="1"/>
          </p:cNvSpPr>
          <p:nvPr/>
        </p:nvSpPr>
        <p:spPr bwMode="auto">
          <a:xfrm>
            <a:off x="1752600" y="1371600"/>
            <a:ext cx="5083512" cy="584763"/>
          </a:xfrm>
          <a:prstGeom prst="rect">
            <a:avLst/>
          </a:prstGeom>
          <a:noFill/>
          <a:ln>
            <a:noFill/>
          </a:ln>
        </p:spPr>
        <p:txBody>
          <a:bodyPr wrap="square" lIns="91429" tIns="45714" rIns="91429" bIns="45714">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Mission Effectiveness</a:t>
            </a:r>
          </a:p>
        </p:txBody>
      </p:sp>
      <p:sp>
        <p:nvSpPr>
          <p:cNvPr id="17" name="Rectangle 8"/>
          <p:cNvSpPr>
            <a:spLocks noChangeArrowheads="1"/>
          </p:cNvSpPr>
          <p:nvPr/>
        </p:nvSpPr>
        <p:spPr bwMode="auto">
          <a:xfrm>
            <a:off x="1981200" y="2438400"/>
            <a:ext cx="3048000" cy="5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Threats</a:t>
            </a:r>
          </a:p>
        </p:txBody>
      </p:sp>
      <p:sp>
        <p:nvSpPr>
          <p:cNvPr id="18" name="Rectangle 8"/>
          <p:cNvSpPr>
            <a:spLocks noChangeArrowheads="1"/>
          </p:cNvSpPr>
          <p:nvPr/>
        </p:nvSpPr>
        <p:spPr bwMode="auto">
          <a:xfrm>
            <a:off x="2269206" y="3576947"/>
            <a:ext cx="2455194" cy="46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Errors</a:t>
            </a:r>
          </a:p>
        </p:txBody>
      </p:sp>
      <p:sp>
        <p:nvSpPr>
          <p:cNvPr id="19" name="Rectangle 18"/>
          <p:cNvSpPr>
            <a:spLocks noChangeArrowheads="1"/>
          </p:cNvSpPr>
          <p:nvPr/>
        </p:nvSpPr>
        <p:spPr bwMode="auto">
          <a:xfrm>
            <a:off x="2793824" y="5710547"/>
            <a:ext cx="3073576" cy="46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Incident/Accident</a:t>
            </a:r>
          </a:p>
        </p:txBody>
      </p:sp>
      <p:sp>
        <p:nvSpPr>
          <p:cNvPr id="20" name="Rectangle 8"/>
          <p:cNvSpPr>
            <a:spLocks noChangeArrowheads="1"/>
          </p:cNvSpPr>
          <p:nvPr/>
        </p:nvSpPr>
        <p:spPr bwMode="auto">
          <a:xfrm>
            <a:off x="2793824" y="4495800"/>
            <a:ext cx="1397176" cy="50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Undesired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Ship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State</a:t>
            </a:r>
          </a:p>
        </p:txBody>
      </p:sp>
      <p:sp>
        <p:nvSpPr>
          <p:cNvPr id="22" name="Rectangle 8"/>
          <p:cNvSpPr>
            <a:spLocks noChangeArrowheads="1"/>
          </p:cNvSpPr>
          <p:nvPr/>
        </p:nvSpPr>
        <p:spPr bwMode="auto">
          <a:xfrm>
            <a:off x="5181600" y="2743200"/>
            <a:ext cx="1210878" cy="369320"/>
          </a:xfrm>
          <a:prstGeom prst="rect">
            <a:avLst/>
          </a:prstGeom>
          <a:noFill/>
          <a:ln w="9525">
            <a:noFill/>
            <a:miter lim="800000"/>
            <a:headEnd/>
            <a:tailEnd/>
          </a:ln>
          <a:effectLst/>
        </p:spPr>
        <p:txBody>
          <a:bodyPr wrap="square" lIns="91429" tIns="45714" rIns="91429" bIns="45714">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Prepare</a:t>
            </a:r>
          </a:p>
        </p:txBody>
      </p:sp>
      <p:sp>
        <p:nvSpPr>
          <p:cNvPr id="25" name="Rectangle 8"/>
          <p:cNvSpPr>
            <a:spLocks noChangeArrowheads="1"/>
          </p:cNvSpPr>
          <p:nvPr/>
        </p:nvSpPr>
        <p:spPr bwMode="auto">
          <a:xfrm>
            <a:off x="4572000" y="3733800"/>
            <a:ext cx="1086786" cy="369320"/>
          </a:xfrm>
          <a:prstGeom prst="rect">
            <a:avLst/>
          </a:prstGeom>
          <a:noFill/>
          <a:ln w="9525">
            <a:noFill/>
            <a:miter lim="800000"/>
            <a:headEnd/>
            <a:tailEnd/>
          </a:ln>
          <a:effectLst/>
        </p:spPr>
        <p:txBody>
          <a:bodyPr wrap="square" lIns="91429" tIns="45714" rIns="91429" bIns="45714">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Repair</a:t>
            </a:r>
          </a:p>
        </p:txBody>
      </p:sp>
      <p:sp>
        <p:nvSpPr>
          <p:cNvPr id="29" name="Rectangle 8"/>
          <p:cNvSpPr>
            <a:spLocks noChangeArrowheads="1"/>
          </p:cNvSpPr>
          <p:nvPr/>
        </p:nvSpPr>
        <p:spPr bwMode="auto">
          <a:xfrm>
            <a:off x="4038600" y="4736080"/>
            <a:ext cx="1086786"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pitchFamily="34" charset="0"/>
                <a:ea typeface="ＭＳ Ｐゴシック" pitchFamily="34" charset="-128"/>
                <a:cs typeface="+mn-cs"/>
              </a:rPr>
              <a:t>Recover</a:t>
            </a:r>
          </a:p>
        </p:txBody>
      </p:sp>
    </p:spTree>
    <p:extLst>
      <p:ext uri="{BB962C8B-B14F-4D97-AF65-F5344CB8AC3E}">
        <p14:creationId xmlns:p14="http://schemas.microsoft.com/office/powerpoint/2010/main" val="1256941933"/>
      </p:ext>
    </p:extLst>
  </p:cSld>
  <p:clrMapOvr>
    <a:masterClrMapping/>
  </p:clrMapOvr>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63622</TotalTime>
  <Words>8502</Words>
  <Application>Microsoft Office PowerPoint</Application>
  <PresentationFormat>On-screen Show (4:3)</PresentationFormat>
  <Paragraphs>1749</Paragraphs>
  <Slides>114</Slides>
  <Notes>66</Notes>
  <HiddenSlides>0</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2</vt:i4>
      </vt:variant>
      <vt:variant>
        <vt:lpstr>Slide Titles</vt:lpstr>
      </vt:variant>
      <vt:variant>
        <vt:i4>114</vt:i4>
      </vt:variant>
    </vt:vector>
  </HeadingPairs>
  <TitlesOfParts>
    <vt:vector size="133" baseType="lpstr">
      <vt:lpstr>ＭＳ Ｐゴシック</vt:lpstr>
      <vt:lpstr>Antique Olive Roman</vt:lpstr>
      <vt:lpstr>Arial</vt:lpstr>
      <vt:lpstr>Arial Black</vt:lpstr>
      <vt:lpstr>Arial Narrow</vt:lpstr>
      <vt:lpstr>Bookman Old Style</vt:lpstr>
      <vt:lpstr>Calibri</vt:lpstr>
      <vt:lpstr>Century Gothic</vt:lpstr>
      <vt:lpstr>Courier New</vt:lpstr>
      <vt:lpstr>Times New Roman</vt:lpstr>
      <vt:lpstr>Wingdings</vt:lpstr>
      <vt:lpstr>2_Default Design</vt:lpstr>
      <vt:lpstr>Office Theme</vt:lpstr>
      <vt:lpstr>3_Default Design</vt:lpstr>
      <vt:lpstr>Default Design</vt:lpstr>
      <vt:lpstr>4_Default Design</vt:lpstr>
      <vt:lpstr>5_Default Design</vt:lpstr>
      <vt:lpstr>Photo Editor Photo</vt:lpstr>
      <vt:lpstr>Paint.Picture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REQUIRED ATTENDANCE Navigator</vt:lpstr>
      <vt:lpstr>USS LASSEN (DDG 82) Outbound Mayport, FL Sea &amp; Anchor Detail 29 MAY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INBOUND TRACK DATA ALL TURNS USE STANDARD RUDDER Conning Officer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 CONSIDERATIONS/EVENTS Operations Officer/CICO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 CONSIDERATIONS Navigator</vt:lpstr>
      <vt:lpstr>PowerPoint Presentation</vt:lpstr>
      <vt:lpstr>PowerPoint Presentation</vt:lpstr>
      <vt:lpstr>PowerPoint Presentation</vt:lpstr>
      <vt:lpstr>Threat and Error Management Officer of the Deck </vt:lpstr>
      <vt:lpstr>Threat and Error Management Officer of the Deck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Individual Risk Management Navigator</vt:lpstr>
      <vt:lpstr>PowerPoint Presentation</vt:lpstr>
      <vt:lpstr>QUESTIONS?</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2272</cp:revision>
  <cp:lastPrinted>2021-08-23T23:35:31Z</cp:lastPrinted>
  <dcterms:created xsi:type="dcterms:W3CDTF">2008-08-04T12:05:44Z</dcterms:created>
  <dcterms:modified xsi:type="dcterms:W3CDTF">2023-06-12T19:15:40Z</dcterms:modified>
</cp:coreProperties>
</file>